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8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New Reimbursement structure for America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Advanced disease concepts 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2885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VALUE  VS. VOLUME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JANUARY 2015 PRESIDENT OBAMA ANNOUNCED THE HEALTHCARE PAYMENT &amp; LEARNING ACTION NETWORK (HCPLAN)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ALTERNATIVE PAYMENT MODEL (APM) FRAMEWORK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8646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VALUE  VS. VOLUME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Incentive Health Outcomes and Value over Volume</a:t>
            </a:r>
          </a:p>
          <a:p>
            <a:pPr marL="0" indent="0" algn="ctr">
              <a:buNone/>
            </a:pPr>
            <a:r>
              <a:rPr lang="en-US" sz="3200" dirty="0" smtClean="0"/>
              <a:t>30% of fee-for-service reimbursement in APMs end of 2016</a:t>
            </a:r>
          </a:p>
          <a:p>
            <a:pPr marL="0" indent="0" algn="ctr">
              <a:buNone/>
            </a:pPr>
            <a:r>
              <a:rPr lang="en-US" sz="3200" dirty="0" smtClean="0"/>
              <a:t>50-80% APM reimbursement end of 2018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54228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Value  vs. volume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Reward Providers who implement patient-centered care and patient responsive delivery systems</a:t>
            </a:r>
          </a:p>
          <a:p>
            <a:pPr marL="0" indent="0" algn="ctr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8531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Patient-centered outcomes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Health Care Payment and Learning Action Network (HCPLAN) defines patient-centered care as: </a:t>
            </a:r>
          </a:p>
          <a:p>
            <a:pPr marL="0" indent="0" algn="ctr">
              <a:buNone/>
            </a:pPr>
            <a:r>
              <a:rPr lang="en-US" sz="3200" dirty="0" smtClean="0"/>
              <a:t>“</a:t>
            </a:r>
            <a:r>
              <a:rPr lang="en-US" sz="3200" i="1" dirty="0"/>
              <a:t>H</a:t>
            </a:r>
            <a:r>
              <a:rPr lang="en-US" sz="3200" i="1" dirty="0" smtClean="0"/>
              <a:t>igh quality are that is delivered in an efficient manner where the patient’s or consumers informed choices, values, priorities and individual circumstances are paramount.”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1928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Patient centered outcomes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Quality Care through the use of evidence-based practice guidelines</a:t>
            </a:r>
          </a:p>
          <a:p>
            <a:r>
              <a:rPr lang="en-US" sz="3200" dirty="0" smtClean="0"/>
              <a:t>Cost Effectiveness to include social determinants</a:t>
            </a:r>
          </a:p>
          <a:p>
            <a:r>
              <a:rPr lang="en-US" sz="3200" dirty="0" smtClean="0"/>
              <a:t>Patient Engagement and shared decision making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9521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transition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Moving away from anecdotal practice and volume vs. value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Moving away from fee-for-service to population based payments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9496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Current Medicare system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Current fee-for-service reimbursement is not sustainable at the rate of 10,000 Americans entering into the Medicare system daily.</a:t>
            </a:r>
          </a:p>
          <a:p>
            <a:r>
              <a:rPr lang="en-US" sz="3200" dirty="0" smtClean="0"/>
              <a:t>Unhealthy Americans living with more than one chronic condition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2608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Future providers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Providers must be committed to </a:t>
            </a:r>
            <a:r>
              <a:rPr lang="en-US" sz="3200" b="1" i="1" dirty="0" smtClean="0"/>
              <a:t>POPULATION BASED PAYMENT</a:t>
            </a:r>
          </a:p>
          <a:p>
            <a:r>
              <a:rPr lang="en-US" sz="3200" dirty="0" smtClean="0"/>
              <a:t>Providing holistic approach to medical care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2582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Primary care provider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PCP is the “gate keeper” with incentives to provide comprehensive care management. </a:t>
            </a:r>
          </a:p>
          <a:p>
            <a:r>
              <a:rPr lang="en-US" sz="3200" dirty="0" smtClean="0"/>
              <a:t>Chronic care model – PCP ensures 24/7 patient access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8427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Population based payment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Population based payment is intended as course correcting feedback loop between innovation, implementation and evaluation</a:t>
            </a:r>
          </a:p>
          <a:p>
            <a:r>
              <a:rPr lang="en-US" sz="3200" dirty="0" smtClean="0"/>
              <a:t>Align Stakeholders and the public and private sectors to help implement patient-centered payment systems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085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Overview of recent federal report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200" dirty="0" smtClean="0"/>
              <a:t>HEALTH CARE PAYMENT AND LEARNING ACTION NETWORK (HCPLAN)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ALTERNATIVE </a:t>
            </a:r>
            <a:r>
              <a:rPr lang="en-US" sz="3200" dirty="0"/>
              <a:t>PAYMENT MODELS (APM) FRAMEWORK </a:t>
            </a:r>
          </a:p>
          <a:p>
            <a:pPr marL="0" indent="0" algn="ctr">
              <a:buNone/>
            </a:pPr>
            <a:r>
              <a:rPr lang="en-US" sz="3200" dirty="0"/>
              <a:t>Draft </a:t>
            </a:r>
            <a:r>
              <a:rPr lang="en-US" sz="3200" dirty="0" smtClean="0"/>
              <a:t>White Paper</a:t>
            </a:r>
          </a:p>
          <a:p>
            <a:pPr marL="0" indent="0">
              <a:buNone/>
            </a:pPr>
            <a:r>
              <a:rPr lang="en-US" sz="3200" dirty="0" smtClean="0"/>
              <a:t> 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Written </a:t>
            </a:r>
            <a:r>
              <a:rPr lang="en-US" sz="3200" dirty="0"/>
              <a:t>by: </a:t>
            </a:r>
            <a:r>
              <a:rPr lang="en-US" sz="3200" dirty="0" smtClean="0"/>
              <a:t> Alternative </a:t>
            </a:r>
            <a:r>
              <a:rPr lang="en-US" sz="3200" dirty="0"/>
              <a:t>Payment Model Framework and Progress Tracking (APM FPT) Work Group </a:t>
            </a:r>
          </a:p>
        </p:txBody>
      </p:sp>
    </p:spTree>
    <p:extLst>
      <p:ext uri="{BB962C8B-B14F-4D97-AF65-F5344CB8AC3E}">
        <p14:creationId xmlns:p14="http://schemas.microsoft.com/office/powerpoint/2010/main" val="3704396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Hcplan</a:t>
            </a:r>
            <a:r>
              <a:rPr lang="en-US" sz="3600" b="1" dirty="0"/>
              <a:t> </a:t>
            </a:r>
            <a:r>
              <a:rPr lang="en-US" sz="3600" b="1" dirty="0" smtClean="0"/>
              <a:t>white paper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White paper serves as a framework – not unlike the Multiple Chronic Conditions Framework.</a:t>
            </a:r>
          </a:p>
          <a:p>
            <a:r>
              <a:rPr lang="en-US" sz="3200" dirty="0" smtClean="0"/>
              <a:t>Four Priorities</a:t>
            </a:r>
          </a:p>
          <a:p>
            <a:r>
              <a:rPr lang="en-US" sz="3200" dirty="0" smtClean="0"/>
              <a:t>Self Management – patient engagement and accountability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48563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Hcplan white paper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Fee-for-service that is not linked to quality – phasing out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Fee-for-service that is linked to quality, portion of payment reimbursed vary based on quality and efficiency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419341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Hcplan white paper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3. Alternative Payment Models – in the form of: </a:t>
            </a:r>
            <a:r>
              <a:rPr lang="en-US" sz="3200" i="1" dirty="0" smtClean="0"/>
              <a:t>Accountable Care Organization (ACO), Medical Home Models, and Bundled Services</a:t>
            </a:r>
          </a:p>
          <a:p>
            <a:pPr marL="0" indent="0">
              <a:buNone/>
            </a:pPr>
            <a:r>
              <a:rPr lang="en-US" sz="3200" dirty="0" smtClean="0"/>
              <a:t>4. Population Based Payment – volume not linked to payment. Providers and organizations reimbursed on care provided a beneficiary longer than one year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0472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Shared-decision making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Shared decision making between patient and providers, implementation of self-management, engagement and accountability</a:t>
            </a:r>
          </a:p>
          <a:p>
            <a:r>
              <a:rPr lang="en-US" sz="3200" dirty="0" smtClean="0"/>
              <a:t>Readiness to change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8813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Value-based incentives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Value-based incentives will reach providers delivery quality patient-centered care</a:t>
            </a:r>
          </a:p>
          <a:p>
            <a:r>
              <a:rPr lang="en-US" sz="3200" dirty="0" smtClean="0"/>
              <a:t>Payment models that do not take quality and value into account will be classified in the “inappropriate” category – if not value based excluded from tracking purposes and not reimbursed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2813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Value based incentives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Provider risk and reward – will risk a percentage of reimbursement to support the global population</a:t>
            </a:r>
          </a:p>
          <a:p>
            <a:r>
              <a:rPr lang="en-US" sz="3200" dirty="0" smtClean="0"/>
              <a:t>Centers of Excellence – ACOs and Medical Home Models of care will accommodate wide variety associated with risk-sharing payment models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0271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Value based incentives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HCPLAN believe the new reimbursement models of care will demonstrate sustainability, drive care coordination and delivery improvements – enabling advanced payment models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1996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Case studies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Anthem – Hospital incentive program – quality</a:t>
            </a:r>
          </a:p>
          <a:p>
            <a:r>
              <a:rPr lang="en-US" sz="3200" dirty="0" smtClean="0"/>
              <a:t>Cigna – ACOs 134 collaborative initiatives – 1-3 million customers, 59,000 MDs, 28,000 PCPs and 31,000 specialists</a:t>
            </a:r>
          </a:p>
          <a:p>
            <a:r>
              <a:rPr lang="en-US" sz="3200" dirty="0" smtClean="0"/>
              <a:t>Centers for Medicare and Medicaid – Comprehensive primary care initiatives – population based care models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1779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Medicare savings program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Shared Savings Program – ACO participation and collaboration. No hierarchy, awards ACOs with decrease costs of care and cost savings</a:t>
            </a:r>
          </a:p>
          <a:p>
            <a:r>
              <a:rPr lang="en-US" sz="3200" dirty="0" smtClean="0"/>
              <a:t>33 individual measures of quality performance – used to determine if ACO qualifies for shared savings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3678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Quality measures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33 Measures span 4 domains: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Patient experience of care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Care Coordination – interdisciplinary care and patient safety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Preventative health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At risk population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0413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OBJECTIVES: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1</a:t>
            </a:r>
            <a:r>
              <a:rPr lang="en-US" sz="2600" dirty="0"/>
              <a:t>. Learn how health care is transitioning reimbursement from VOLUME to VALUE</a:t>
            </a:r>
          </a:p>
          <a:p>
            <a:pPr marL="0" indent="0">
              <a:buNone/>
            </a:pPr>
            <a:r>
              <a:rPr lang="en-US" sz="2600" dirty="0"/>
              <a:t>2. Review the US health care systems approach to POPULATION BASED PAYMENT</a:t>
            </a:r>
          </a:p>
          <a:p>
            <a:pPr marL="0" indent="0">
              <a:buNone/>
            </a:pPr>
            <a:r>
              <a:rPr lang="en-US" sz="2600" dirty="0"/>
              <a:t>3. Describe provider incentives to promote PATIENT CENTERED OUTCOMES</a:t>
            </a:r>
          </a:p>
          <a:p>
            <a:pPr marL="0" indent="0">
              <a:buNone/>
            </a:pPr>
            <a:r>
              <a:rPr lang="en-US" sz="2600" dirty="0"/>
              <a:t>4. Identify the role of community collaboration between all health care providers to promote HEALTH and WELLNESS</a:t>
            </a:r>
          </a:p>
          <a:p>
            <a:pPr marL="0" indent="0">
              <a:buNone/>
            </a:pPr>
            <a:r>
              <a:rPr lang="en-US" sz="2600" dirty="0"/>
              <a:t>5. Recognize that the AFFORDABLE CARE ACT is here to stay!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43821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Quality Measures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Quality Measures align with other Affordable Care Act directed quality initiatives through CMS: Physician Reporting System, Electronic Medical Record Initiatives </a:t>
            </a:r>
            <a:r>
              <a:rPr lang="en-US" sz="3200" dirty="0" smtClean="0"/>
              <a:t>etc.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79880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Bundled payments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4 defined models – at risk if costs for the bundle are higher than historical benchmark costs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6225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are you prepared?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Professionally</a:t>
            </a:r>
          </a:p>
          <a:p>
            <a:r>
              <a:rPr lang="en-US" sz="3200" dirty="0" smtClean="0"/>
              <a:t>Personally</a:t>
            </a:r>
          </a:p>
          <a:p>
            <a:r>
              <a:rPr lang="en-US" sz="3200" dirty="0" smtClean="0"/>
              <a:t>Academically</a:t>
            </a:r>
          </a:p>
          <a:p>
            <a:r>
              <a:rPr lang="en-US" sz="3200" dirty="0" smtClean="0"/>
              <a:t>Clinically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4825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affordable care act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/>
              <a:t>THE GOAL:</a:t>
            </a:r>
          </a:p>
          <a:p>
            <a:pPr marL="0" indent="0" algn="ctr">
              <a:buNone/>
            </a:pPr>
            <a:r>
              <a:rPr lang="en-US" sz="3200" dirty="0" smtClean="0"/>
              <a:t>BETTER CARE</a:t>
            </a:r>
          </a:p>
          <a:p>
            <a:pPr marL="0" indent="0" algn="ctr">
              <a:buNone/>
            </a:pPr>
            <a:r>
              <a:rPr lang="en-US" sz="3200" dirty="0" smtClean="0"/>
              <a:t>SMARTER SPENDING</a:t>
            </a:r>
          </a:p>
          <a:p>
            <a:pPr marL="0" indent="0" algn="ctr">
              <a:buNone/>
            </a:pPr>
            <a:r>
              <a:rPr lang="en-US" sz="3200" dirty="0" smtClean="0"/>
              <a:t>HEALTHIER PEOPLE</a:t>
            </a:r>
          </a:p>
          <a:p>
            <a:pPr marL="0" indent="0" algn="ctr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48758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POPULATION CHANGES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80 MILLION BABY BOOMERS – 10,000 ENTERING INTO MEDICARE SYSTEM DAILY</a:t>
            </a:r>
          </a:p>
          <a:p>
            <a:pPr marL="0" indent="0" algn="ctr">
              <a:buNone/>
            </a:pPr>
            <a:r>
              <a:rPr lang="en-US" sz="3200" dirty="0" smtClean="0"/>
              <a:t>UNTIL 2050</a:t>
            </a:r>
          </a:p>
          <a:p>
            <a:pPr marL="0" indent="0" algn="ctr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1035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POPULATION CHANGES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IN 2010, 70% OF THE AMERICAN POPULATION HAD MORE THAN ONE CHRONIC CONDITION – IN 2012 THIS INCREASED TO 75% - AND CONTINUES TO ESCALATE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1209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AFFORDABLE CARE ACT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THE US DEPARTMENT OF HEALTH AND HUMAN SERVICES HAS FUNDED MULTIPLE INITIATIVES FOCUSING ON MULTIPLE CHRONIC CONDITIONS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41293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AFFORDABLE CARE ACT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CENTERS FOR MEDICARE AND MEDICAID INNOVATION CENTER</a:t>
            </a:r>
          </a:p>
          <a:p>
            <a:r>
              <a:rPr lang="en-US" sz="3200" dirty="0" smtClean="0"/>
              <a:t>PATIENT CENTERED OUTCOMES RESEARCH INSTITUTE</a:t>
            </a:r>
          </a:p>
          <a:p>
            <a:r>
              <a:rPr lang="en-US" sz="3200" dirty="0" smtClean="0"/>
              <a:t>AGENCY FOR HEALTH RESEARCH AND QUALITY – CURRICULUM ON MULTIPLE CHRONIC CONDITIONS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0137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AFFORDABLE CARE ACT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COMPARATIVE EFFECTIVENESS RESEARCH </a:t>
            </a:r>
          </a:p>
          <a:p>
            <a:pPr marL="0" indent="0" algn="ctr">
              <a:buNone/>
            </a:pPr>
            <a:r>
              <a:rPr lang="en-US" sz="3200" dirty="0" smtClean="0"/>
              <a:t>WHERE THE RUBBER HITS THE ROAD – REAL TIME, REAL LIFE DATA TO SUPPORT BEST PATIENT-CENTERED OUTCOMES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351224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87</TotalTime>
  <Words>916</Words>
  <Application>Microsoft Office PowerPoint</Application>
  <PresentationFormat>Widescreen</PresentationFormat>
  <Paragraphs>112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Gill Sans MT</vt:lpstr>
      <vt:lpstr>Wingdings 2</vt:lpstr>
      <vt:lpstr>Dividend</vt:lpstr>
      <vt:lpstr>A New Reimbursement structure for America</vt:lpstr>
      <vt:lpstr>Overview of recent federal report</vt:lpstr>
      <vt:lpstr>OBJECTIVES:</vt:lpstr>
      <vt:lpstr>The affordable care act</vt:lpstr>
      <vt:lpstr>POPULATION CHANGES</vt:lpstr>
      <vt:lpstr>POPULATION CHANGES</vt:lpstr>
      <vt:lpstr>THE AFFORDABLE CARE ACT</vt:lpstr>
      <vt:lpstr>THE AFFORDABLE CARE ACT</vt:lpstr>
      <vt:lpstr>THE AFFORDABLE CARE ACT</vt:lpstr>
      <vt:lpstr>VALUE  VS. VOLUME</vt:lpstr>
      <vt:lpstr>VALUE  VS. VOLUME</vt:lpstr>
      <vt:lpstr>Value  vs. volume</vt:lpstr>
      <vt:lpstr>Patient-centered outcomes</vt:lpstr>
      <vt:lpstr>Patient centered outcomes</vt:lpstr>
      <vt:lpstr>transition</vt:lpstr>
      <vt:lpstr>Current Medicare system</vt:lpstr>
      <vt:lpstr>Future providers</vt:lpstr>
      <vt:lpstr>Primary care provider</vt:lpstr>
      <vt:lpstr>Population based payment</vt:lpstr>
      <vt:lpstr>Hcplan white paper</vt:lpstr>
      <vt:lpstr>Hcplan white paper</vt:lpstr>
      <vt:lpstr>Hcplan white paper</vt:lpstr>
      <vt:lpstr>Shared-decision making</vt:lpstr>
      <vt:lpstr>Value-based incentives</vt:lpstr>
      <vt:lpstr>Value based incentives</vt:lpstr>
      <vt:lpstr>Value based incentives</vt:lpstr>
      <vt:lpstr>Case studies</vt:lpstr>
      <vt:lpstr>Medicare savings program</vt:lpstr>
      <vt:lpstr>Quality measures</vt:lpstr>
      <vt:lpstr>Quality Measures</vt:lpstr>
      <vt:lpstr>Bundled payments</vt:lpstr>
      <vt:lpstr>are you prepared?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Reimbursement structure for America</dc:title>
  <dc:creator>Kim Kuebler</dc:creator>
  <cp:lastModifiedBy>Kim Kuebler</cp:lastModifiedBy>
  <cp:revision>13</cp:revision>
  <dcterms:created xsi:type="dcterms:W3CDTF">2015-11-09T21:57:39Z</dcterms:created>
  <dcterms:modified xsi:type="dcterms:W3CDTF">2015-11-19T12:55:28Z</dcterms:modified>
</cp:coreProperties>
</file>