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56" r:id="rId3"/>
    <p:sldId id="271" r:id="rId4"/>
    <p:sldId id="272" r:id="rId5"/>
    <p:sldId id="273" r:id="rId6"/>
    <p:sldId id="274" r:id="rId7"/>
    <p:sldId id="275" r:id="rId8"/>
    <p:sldId id="276" r:id="rId9"/>
    <p:sldId id="277" r:id="rId10"/>
    <p:sldId id="279" r:id="rId11"/>
    <p:sldId id="280" r:id="rId12"/>
    <p:sldId id="278" r:id="rId13"/>
    <p:sldId id="282" r:id="rId14"/>
    <p:sldId id="285" r:id="rId15"/>
    <p:sldId id="286" r:id="rId16"/>
    <p:sldId id="287" r:id="rId17"/>
    <p:sldId id="288" r:id="rId18"/>
    <p:sldId id="284" r:id="rId19"/>
    <p:sldId id="291" r:id="rId20"/>
    <p:sldId id="289" r:id="rId21"/>
    <p:sldId id="290" r:id="rId22"/>
    <p:sldId id="292" r:id="rId23"/>
    <p:sldId id="293" r:id="rId24"/>
    <p:sldId id="294" r:id="rId25"/>
    <p:sldId id="298" r:id="rId26"/>
    <p:sldId id="297" r:id="rId27"/>
    <p:sldId id="295" r:id="rId28"/>
    <p:sldId id="306" r:id="rId29"/>
    <p:sldId id="308" r:id="rId30"/>
    <p:sldId id="299" r:id="rId31"/>
    <p:sldId id="300" r:id="rId32"/>
    <p:sldId id="301" r:id="rId33"/>
    <p:sldId id="303" r:id="rId34"/>
    <p:sldId id="304" r:id="rId35"/>
    <p:sldId id="305" r:id="rId36"/>
    <p:sldId id="309" r:id="rId37"/>
    <p:sldId id="310" r:id="rId38"/>
    <p:sldId id="311" r:id="rId39"/>
    <p:sldId id="312" r:id="rId40"/>
    <p:sldId id="313" r:id="rId41"/>
    <p:sldId id="314" r:id="rId42"/>
    <p:sldId id="315" r:id="rId43"/>
    <p:sldId id="316" r:id="rId44"/>
    <p:sldId id="317" r:id="rId45"/>
    <p:sldId id="281" r:id="rId46"/>
    <p:sldId id="296" r:id="rId47"/>
    <p:sldId id="3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72" d="100"/>
          <a:sy n="72" d="100"/>
        </p:scale>
        <p:origin x="696" y="7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5/7/2016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dirty="0"/>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5/7/2016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dirty="0"/>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6AB5A5-A7EC-4DC8-92FA-E93475EB499C}" type="slidenum">
              <a:rPr lang="en-US" smtClean="0"/>
              <a:pPr/>
              <a:t>14</a:t>
            </a:fld>
            <a:endParaRPr lang="en-US" dirty="0"/>
          </a:p>
        </p:txBody>
      </p:sp>
    </p:spTree>
    <p:extLst>
      <p:ext uri="{BB962C8B-B14F-4D97-AF65-F5344CB8AC3E}">
        <p14:creationId xmlns:p14="http://schemas.microsoft.com/office/powerpoint/2010/main" val="375038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Figure 1.2.</a:t>
            </a:r>
          </a:p>
          <a:p>
            <a:pPr eaLnBrk="1" hangingPunct="1">
              <a:spcBef>
                <a:spcPct val="0"/>
              </a:spcBef>
            </a:pPr>
            <a:endParaRPr lang="en-US" dirty="0"/>
          </a:p>
          <a:p>
            <a:pPr eaLnBrk="1" hangingPunct="1">
              <a:spcBef>
                <a:spcPct val="0"/>
              </a:spcBef>
            </a:pPr>
            <a:r>
              <a:rPr lang="en-US" dirty="0"/>
              <a:t>Data highlights:</a:t>
            </a:r>
          </a:p>
          <a:p>
            <a:pPr eaLnBrk="1" hangingPunct="1">
              <a:spcBef>
                <a:spcPct val="0"/>
              </a:spcBef>
            </a:pPr>
            <a:endParaRPr lang="en-US" dirty="0"/>
          </a:p>
          <a:p>
            <a:pPr eaLnBrk="1" hangingPunct="1">
              <a:spcBef>
                <a:spcPct val="0"/>
              </a:spcBef>
            </a:pPr>
            <a:r>
              <a:rPr lang="en-US" dirty="0"/>
              <a:t>Seven percent of beneficiaries with hypertension had no other condition present, while 21% had 5 or more additional conditions.</a:t>
            </a:r>
          </a:p>
          <a:p>
            <a:pPr eaLnBrk="1" hangingPunct="1">
              <a:spcBef>
                <a:spcPct val="0"/>
              </a:spcBef>
            </a:pPr>
            <a:endParaRPr lang="en-US" dirty="0"/>
          </a:p>
          <a:p>
            <a:pPr eaLnBrk="1" hangingPunct="1">
              <a:spcBef>
                <a:spcPct val="0"/>
              </a:spcBef>
            </a:pPr>
            <a:r>
              <a:rPr lang="en-US" dirty="0"/>
              <a:t>Stroke and heart failure were highly co-morbid conditions with about 50% of beneficiaries with these conditions having 5 or more additional chronic health conditions.</a:t>
            </a:r>
          </a:p>
          <a:p>
            <a:pPr eaLnBrk="1" hangingPunct="1">
              <a:spcBef>
                <a:spcPct val="0"/>
              </a:spcBef>
            </a:pPr>
            <a:endParaRPr lang="en-US" dirty="0"/>
          </a:p>
          <a:p>
            <a:pPr eaLnBrk="1" hangingPunct="1">
              <a:spcBef>
                <a:spcPct val="0"/>
              </a:spcBef>
            </a:pPr>
            <a:r>
              <a:rPr lang="en-US" dirty="0"/>
              <a:t>This pattern of co-morbidity held for men and women, with beneficiaries 65 years and older and dual-eligible having greater co-morbidity.</a:t>
            </a:r>
          </a:p>
          <a:p>
            <a:pPr eaLnBrk="1" hangingPunct="1">
              <a:spcBef>
                <a:spcPct val="0"/>
              </a:spcBef>
            </a:pPr>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53632-4A3C-4B17-84DE-5B6995C4D303}" type="slidenum">
              <a:rPr lang="en-US">
                <a:cs typeface="Arial" charset="0"/>
              </a:rPr>
              <a:pPr fontAlgn="base">
                <a:spcBef>
                  <a:spcPct val="0"/>
                </a:spcBef>
                <a:spcAft>
                  <a:spcPct val="0"/>
                </a:spcAft>
                <a:defRPr/>
              </a:pPr>
              <a:t>16</a:t>
            </a:fld>
            <a:endParaRPr lang="en-US" dirty="0">
              <a:cs typeface="Arial" charset="0"/>
            </a:endParaRPr>
          </a:p>
        </p:txBody>
      </p:sp>
    </p:spTree>
    <p:extLst>
      <p:ext uri="{BB962C8B-B14F-4D97-AF65-F5344CB8AC3E}">
        <p14:creationId xmlns:p14="http://schemas.microsoft.com/office/powerpoint/2010/main" val="392423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6AB5A5-A7EC-4DC8-92FA-E93475EB499C}" type="slidenum">
              <a:rPr lang="en-US" smtClean="0"/>
              <a:pPr/>
              <a:t>18</a:t>
            </a:fld>
            <a:endParaRPr lang="en-US" dirty="0"/>
          </a:p>
        </p:txBody>
      </p:sp>
    </p:spTree>
    <p:extLst>
      <p:ext uri="{BB962C8B-B14F-4D97-AF65-F5344CB8AC3E}">
        <p14:creationId xmlns:p14="http://schemas.microsoft.com/office/powerpoint/2010/main" val="233950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18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FBD4-08FA-4DC9-A070-ECCFEF78CBDF}" type="slidenum">
              <a:rPr lang="en-US" smtClean="0"/>
              <a:pPr/>
              <a:t>46</a:t>
            </a:fld>
            <a:endParaRPr lang="en-US" dirty="0"/>
          </a:p>
        </p:txBody>
      </p:sp>
    </p:spTree>
    <p:extLst>
      <p:ext uri="{BB962C8B-B14F-4D97-AF65-F5344CB8AC3E}">
        <p14:creationId xmlns:p14="http://schemas.microsoft.com/office/powerpoint/2010/main" val="203812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5/7/2016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5/7/2016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5/7/2016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5/7/2016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5/7/2016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5/7/2016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5/7/2016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grpSp>
      <p:sp>
        <p:nvSpPr>
          <p:cNvPr id="2" name="Date Placeholder 1"/>
          <p:cNvSpPr>
            <a:spLocks noGrp="1"/>
          </p:cNvSpPr>
          <p:nvPr>
            <p:ph type="dt" sz="half" idx="10"/>
          </p:nvPr>
        </p:nvSpPr>
        <p:spPr/>
        <p:txBody>
          <a:bodyPr/>
          <a:lstStyle/>
          <a:p>
            <a:fld id="{0B277187-C200-495F-A386-621319EADA8F}" type="datetimeFigureOut">
              <a:rPr lang="en-US"/>
              <a:t>5/7/2016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5/7/2016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5/7/2016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C749032-2A07-4AE8-BA90-74324CAE0C87}" type="slidenum">
              <a:rPr/>
              <a:t>‹#›</a:t>
            </a:fld>
            <a:endParaRPr dirty="0"/>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5/7/2016</a:t>
            </a:fld>
            <a:endParaRPr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dirty="0"/>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ationalacademies.org/hmd/~/media/Files/Report%20Files/2012/Living-Well-with-Chronic-Illness/livingwell_chronicillness_reportbrief.pdf" TargetMode="External"/><Relationship Id="rId2" Type="http://schemas.openxmlformats.org/officeDocument/2006/relationships/hyperlink" Target="https://www.cms.gov/Medicare/Quality-Initiatives-Patient-Assessment-Instruments/Value-Based-Programs/MACRA-MIPS-and-APMs/NPRM-QPP-Fact-Sheet.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qualityforum.org/News_And_Resources/Press_Releases/2012/NQF_Endorses_Palliative_and_End-of-Life_Care_Measures.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The Demographics of an Aging Society: Impact on US Healthcare</a:t>
            </a:r>
          </a:p>
        </p:txBody>
      </p:sp>
      <p:sp>
        <p:nvSpPr>
          <p:cNvPr id="7" name="Subtitle 6"/>
          <p:cNvSpPr>
            <a:spLocks noGrp="1"/>
          </p:cNvSpPr>
          <p:nvPr>
            <p:ph type="subTitle" idx="1"/>
          </p:nvPr>
        </p:nvSpPr>
        <p:spPr/>
        <p:txBody>
          <a:bodyPr>
            <a:normAutofit/>
          </a:bodyPr>
          <a:lstStyle/>
          <a:p>
            <a:r>
              <a:rPr lang="en-US" dirty="0"/>
              <a:t>Dr. Kim Kuebler, DNP, APRN, ANP-BC</a:t>
            </a:r>
          </a:p>
          <a:p>
            <a:r>
              <a:rPr lang="en-US" dirty="0"/>
              <a:t>Assistant Program Director, College of Nursing </a:t>
            </a:r>
          </a:p>
          <a:p>
            <a:r>
              <a:rPr lang="en-US" dirty="0"/>
              <a:t>South University Online</a:t>
            </a: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 Aging Demographics</a:t>
            </a:r>
            <a:r>
              <a:rPr lang="en-US" dirty="0"/>
              <a:t> </a:t>
            </a:r>
          </a:p>
        </p:txBody>
      </p:sp>
      <p:pic>
        <p:nvPicPr>
          <p:cNvPr id="4" name="Content Placeholder 3"/>
          <p:cNvPicPr>
            <a:picLocks noGrp="1" noChangeAspect="1"/>
          </p:cNvPicPr>
          <p:nvPr>
            <p:ph idx="1"/>
          </p:nvPr>
        </p:nvPicPr>
        <p:blipFill>
          <a:blip r:embed="rId2"/>
          <a:stretch>
            <a:fillRect/>
          </a:stretch>
        </p:blipFill>
        <p:spPr>
          <a:xfrm>
            <a:off x="803564" y="2064327"/>
            <a:ext cx="10047316" cy="4267200"/>
          </a:xfrm>
        </p:spPr>
      </p:pic>
    </p:spTree>
    <p:extLst>
      <p:ext uri="{BB962C8B-B14F-4D97-AF65-F5344CB8AC3E}">
        <p14:creationId xmlns:p14="http://schemas.microsoft.com/office/powerpoint/2010/main" val="114414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Aging World 2015</a:t>
            </a:r>
            <a:br>
              <a:rPr lang="en-US" dirty="0"/>
            </a:br>
            <a:r>
              <a:rPr lang="en-US" dirty="0"/>
              <a:t>International Population Reports</a:t>
            </a:r>
          </a:p>
        </p:txBody>
      </p:sp>
      <p:sp>
        <p:nvSpPr>
          <p:cNvPr id="3" name="Content Placeholder 2"/>
          <p:cNvSpPr>
            <a:spLocks noGrp="1"/>
          </p:cNvSpPr>
          <p:nvPr>
            <p:ph sz="half" idx="1"/>
          </p:nvPr>
        </p:nvSpPr>
        <p:spPr/>
        <p:txBody>
          <a:bodyPr>
            <a:normAutofit lnSpcReduction="10000"/>
          </a:bodyPr>
          <a:lstStyle/>
          <a:p>
            <a:r>
              <a:rPr lang="en-US" b="1" dirty="0">
                <a:solidFill>
                  <a:srgbClr val="002060"/>
                </a:solidFill>
              </a:rPr>
              <a:t>The aged people in the US are distinct from the rest of the older population in other sociodemographic characteristics.</a:t>
            </a:r>
          </a:p>
          <a:p>
            <a:r>
              <a:rPr lang="en-US" b="1" dirty="0">
                <a:solidFill>
                  <a:srgbClr val="002060"/>
                </a:solidFill>
              </a:rPr>
              <a:t>US population has more chronic conditions that require long-term care, consume public resources disproportionately and create a heavier burden on informal care often provided by families </a:t>
            </a:r>
          </a:p>
          <a:p>
            <a:pPr marL="45720" indent="0">
              <a:buNone/>
            </a:pPr>
            <a:endParaRPr lang="en-US" dirty="0"/>
          </a:p>
          <a:p>
            <a:pPr marL="45720" indent="0">
              <a:buNone/>
            </a:pPr>
            <a:r>
              <a:rPr lang="en-US" sz="1600" dirty="0">
                <a:solidFill>
                  <a:schemeClr val="tx1"/>
                </a:solidFill>
              </a:rPr>
              <a:t>National Institute on Aging and U.S. Department of State, 2007; Tsai, 2010</a:t>
            </a:r>
          </a:p>
        </p:txBody>
      </p:sp>
      <p:pic>
        <p:nvPicPr>
          <p:cNvPr id="5" name="Content Placeholder 4" descr="helping and caring poor and old peopl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22504" y="2160104"/>
            <a:ext cx="4728059" cy="3538331"/>
          </a:xfrm>
        </p:spPr>
      </p:pic>
    </p:spTree>
    <p:extLst>
      <p:ext uri="{BB962C8B-B14F-4D97-AF65-F5344CB8AC3E}">
        <p14:creationId xmlns:p14="http://schemas.microsoft.com/office/powerpoint/2010/main" val="38462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Aging World 2015</a:t>
            </a:r>
            <a:br>
              <a:rPr lang="en-US" dirty="0"/>
            </a:br>
            <a:r>
              <a:rPr lang="en-US" dirty="0"/>
              <a:t>International Population Reports</a:t>
            </a:r>
          </a:p>
        </p:txBody>
      </p:sp>
      <p:sp>
        <p:nvSpPr>
          <p:cNvPr id="6" name="Content Placeholder 5"/>
          <p:cNvSpPr>
            <a:spLocks noGrp="1"/>
          </p:cNvSpPr>
          <p:nvPr>
            <p:ph idx="1"/>
          </p:nvPr>
        </p:nvSpPr>
        <p:spPr/>
        <p:txBody>
          <a:bodyPr>
            <a:normAutofit lnSpcReduction="10000"/>
          </a:bodyPr>
          <a:lstStyle/>
          <a:p>
            <a:pPr marL="45720" indent="0">
              <a:buNone/>
            </a:pPr>
            <a:endParaRPr lang="en-US" dirty="0"/>
          </a:p>
          <a:p>
            <a:pPr marL="45720" indent="0">
              <a:buNone/>
            </a:pPr>
            <a:r>
              <a:rPr lang="en-US" sz="2800" b="1" dirty="0">
                <a:solidFill>
                  <a:srgbClr val="002060"/>
                </a:solidFill>
              </a:rPr>
              <a:t>The changes occurring in the social structures of aging in most parts of the world have contributed to a growing number of older people with multiple health conditions that interfere with physical functioning and ability to carry out activities of daily living.</a:t>
            </a:r>
            <a:endParaRPr lang="en-US" sz="2400" b="1" dirty="0">
              <a:solidFill>
                <a:srgbClr val="002060"/>
              </a:solidFill>
            </a:endParaRPr>
          </a:p>
          <a:p>
            <a:pPr marL="45720" indent="0">
              <a:buNone/>
            </a:pPr>
            <a:endParaRPr lang="en-US" sz="2400" b="1" dirty="0">
              <a:solidFill>
                <a:srgbClr val="002060"/>
              </a:solidFill>
            </a:endParaRPr>
          </a:p>
          <a:p>
            <a:pPr marL="45720" indent="0">
              <a:buNone/>
            </a:pPr>
            <a:endParaRPr lang="en-US" sz="2400" b="1" dirty="0">
              <a:solidFill>
                <a:srgbClr val="002060"/>
              </a:solidFill>
            </a:endParaRPr>
          </a:p>
          <a:p>
            <a:pPr marL="45720" lvl="0" indent="0">
              <a:buNone/>
            </a:pPr>
            <a:r>
              <a:rPr lang="en-US" sz="1600" dirty="0">
                <a:solidFill>
                  <a:schemeClr val="tx1"/>
                </a:solidFill>
              </a:rPr>
              <a:t>He, W., Goodkind, D., &amp; Kowal, P. (2016). </a:t>
            </a:r>
            <a:r>
              <a:rPr lang="en-US" sz="1600" i="1" dirty="0">
                <a:solidFill>
                  <a:schemeClr val="tx1"/>
                </a:solidFill>
              </a:rPr>
              <a:t>An Aging World 2015: International Population Reports. </a:t>
            </a:r>
            <a:r>
              <a:rPr lang="en-US" sz="1600" dirty="0">
                <a:solidFill>
                  <a:schemeClr val="tx1"/>
                </a:solidFill>
              </a:rPr>
              <a:t>US Department of Commerce</a:t>
            </a:r>
          </a:p>
          <a:p>
            <a:pPr marL="45720" indent="0">
              <a:buNone/>
            </a:pPr>
            <a:endParaRPr lang="en-US" sz="1800" b="1" dirty="0">
              <a:solidFill>
                <a:srgbClr val="002060"/>
              </a:solidFill>
            </a:endParaRPr>
          </a:p>
          <a:p>
            <a:pPr marL="45720" indent="0">
              <a:buNone/>
            </a:pPr>
            <a:endParaRPr lang="en-US" sz="2400" b="1" dirty="0">
              <a:solidFill>
                <a:srgbClr val="002060"/>
              </a:solidFill>
            </a:endParaRPr>
          </a:p>
        </p:txBody>
      </p:sp>
    </p:spTree>
    <p:extLst>
      <p:ext uri="{BB962C8B-B14F-4D97-AF65-F5344CB8AC3E}">
        <p14:creationId xmlns:p14="http://schemas.microsoft.com/office/powerpoint/2010/main" val="28803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American Demographics</a:t>
            </a:r>
          </a:p>
        </p:txBody>
      </p:sp>
      <p:sp>
        <p:nvSpPr>
          <p:cNvPr id="3" name="Content Placeholder 2"/>
          <p:cNvSpPr>
            <a:spLocks noGrp="1"/>
          </p:cNvSpPr>
          <p:nvPr>
            <p:ph idx="1"/>
          </p:nvPr>
        </p:nvSpPr>
        <p:spPr/>
        <p:txBody>
          <a:bodyPr>
            <a:normAutofit/>
          </a:bodyPr>
          <a:lstStyle/>
          <a:p>
            <a:pPr>
              <a:buNone/>
            </a:pPr>
            <a:endParaRPr lang="en-US" sz="3600" b="1" dirty="0">
              <a:solidFill>
                <a:srgbClr val="002060"/>
              </a:solidFill>
            </a:endParaRPr>
          </a:p>
          <a:p>
            <a:pPr>
              <a:buNone/>
            </a:pPr>
            <a:r>
              <a:rPr lang="en-US" sz="2800" b="1" dirty="0">
                <a:solidFill>
                  <a:srgbClr val="002060"/>
                </a:solidFill>
              </a:rPr>
              <a:t>The United States is in the midst of a major demographic shift. </a:t>
            </a:r>
          </a:p>
          <a:p>
            <a:pPr>
              <a:buNone/>
            </a:pPr>
            <a:endParaRPr lang="en-US" sz="2800" b="1" dirty="0">
              <a:solidFill>
                <a:srgbClr val="002060"/>
              </a:solidFill>
            </a:endParaRPr>
          </a:p>
          <a:p>
            <a:pPr>
              <a:buNone/>
            </a:pPr>
            <a:r>
              <a:rPr lang="en-US" sz="2800" b="1" dirty="0">
                <a:solidFill>
                  <a:srgbClr val="002060"/>
                </a:solidFill>
              </a:rPr>
              <a:t>In the next four decades, people aged 65 and older will make up the largest percentage of the population</a:t>
            </a:r>
          </a:p>
          <a:p>
            <a:pPr marL="45720" indent="0">
              <a:buNone/>
            </a:pPr>
            <a:r>
              <a:rPr lang="en-US" sz="1600" dirty="0"/>
              <a:t>Institutes of Medicine (2012)</a:t>
            </a:r>
          </a:p>
        </p:txBody>
      </p:sp>
    </p:spTree>
    <p:extLst>
      <p:ext uri="{BB962C8B-B14F-4D97-AF65-F5344CB8AC3E}">
        <p14:creationId xmlns:p14="http://schemas.microsoft.com/office/powerpoint/2010/main" val="212484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The US Aging Population</a:t>
            </a:r>
          </a:p>
        </p:txBody>
      </p:sp>
      <p:sp>
        <p:nvSpPr>
          <p:cNvPr id="3" name="Content Placeholder 2"/>
          <p:cNvSpPr>
            <a:spLocks noGrp="1"/>
          </p:cNvSpPr>
          <p:nvPr>
            <p:ph sz="half" idx="1"/>
          </p:nvPr>
        </p:nvSpPr>
        <p:spPr/>
        <p:txBody>
          <a:bodyPr>
            <a:normAutofit/>
          </a:bodyPr>
          <a:lstStyle/>
          <a:p>
            <a:pPr>
              <a:buNone/>
            </a:pPr>
            <a:r>
              <a:rPr lang="en-US" sz="2800" b="1" dirty="0">
                <a:solidFill>
                  <a:srgbClr val="002060"/>
                </a:solidFill>
              </a:rPr>
              <a:t>The oldest of the 80 million baby boomers reached age 65 in 2011</a:t>
            </a:r>
          </a:p>
          <a:p>
            <a:pPr>
              <a:buNone/>
            </a:pPr>
            <a:endParaRPr lang="en-US" sz="2800" b="1" dirty="0">
              <a:solidFill>
                <a:srgbClr val="002060"/>
              </a:solidFill>
            </a:endParaRPr>
          </a:p>
          <a:p>
            <a:pPr>
              <a:buNone/>
            </a:pPr>
            <a:r>
              <a:rPr lang="en-US" sz="2800" b="1" dirty="0">
                <a:solidFill>
                  <a:srgbClr val="002060"/>
                </a:solidFill>
              </a:rPr>
              <a:t>Living longer with increased disability</a:t>
            </a:r>
          </a:p>
          <a:p>
            <a:pPr>
              <a:buNone/>
            </a:pPr>
            <a:endParaRPr lang="en-US" sz="1300" dirty="0"/>
          </a:p>
          <a:p>
            <a:pPr>
              <a:buNone/>
            </a:pPr>
            <a:endParaRPr lang="en-US" sz="1300" dirty="0"/>
          </a:p>
          <a:p>
            <a:pPr>
              <a:buNone/>
            </a:pPr>
            <a:r>
              <a:rPr lang="en-US" sz="1600" dirty="0"/>
              <a:t>Institute of Medicine, 2012</a:t>
            </a:r>
          </a:p>
        </p:txBody>
      </p:sp>
      <p:pic>
        <p:nvPicPr>
          <p:cNvPr id="6" name="Picture 2"/>
          <p:cNvPicPr>
            <a:picLocks noGrp="1" noChangeAspect="1" noChangeArrowheads="1"/>
          </p:cNvPicPr>
          <p:nvPr>
            <p:ph sz="half" idx="2"/>
          </p:nvPr>
        </p:nvPicPr>
        <p:blipFill>
          <a:blip r:embed="rId5" cstate="print"/>
          <a:srcRect r="6465" b="15831"/>
          <a:stretch>
            <a:fillRect/>
          </a:stretch>
        </p:blipFill>
        <p:spPr bwMode="auto">
          <a:xfrm>
            <a:off x="6264274" y="2438402"/>
            <a:ext cx="4763944" cy="3581399"/>
          </a:xfrm>
          <a:prstGeom prst="rect">
            <a:avLst/>
          </a:prstGeom>
          <a:ln>
            <a:noFill/>
          </a:ln>
          <a:effectLst>
            <a:outerShdw blurRad="292100" dist="139700" dir="2700000" algn="tl" rotWithShape="0">
              <a:srgbClr val="333333">
                <a:alpha val="65000"/>
              </a:srgbClr>
            </a:outerShdw>
          </a:effectLst>
        </p:spPr>
      </p:pic>
      <p:pic>
        <p:nvPicPr>
          <p:cNvPr id="7" name="~PP11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226675" y="6416675"/>
            <a:ext cx="304800" cy="304800"/>
          </a:xfrm>
          <a:prstGeom prst="rect">
            <a:avLst/>
          </a:prstGeom>
        </p:spPr>
      </p:pic>
    </p:spTree>
    <p:extLst>
      <p:ext uri="{BB962C8B-B14F-4D97-AF65-F5344CB8AC3E}">
        <p14:creationId xmlns:p14="http://schemas.microsoft.com/office/powerpoint/2010/main" val="3441084148"/>
      </p:ext>
    </p:extLst>
  </p:cSld>
  <p:clrMapOvr>
    <a:masterClrMapping/>
  </p:clrMapOvr>
  <p:transition advTm="17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Medicare Beneficiaries and Multiple Chronic Conditions (MCC)</a:t>
            </a:r>
          </a:p>
        </p:txBody>
      </p:sp>
      <p:sp>
        <p:nvSpPr>
          <p:cNvPr id="6" name="Content Placeholder 5"/>
          <p:cNvSpPr>
            <a:spLocks noGrp="1"/>
          </p:cNvSpPr>
          <p:nvPr>
            <p:ph idx="1"/>
          </p:nvPr>
        </p:nvSpPr>
        <p:spPr>
          <a:xfrm>
            <a:off x="1341120" y="1916144"/>
            <a:ext cx="8761412" cy="4184073"/>
          </a:xfrm>
        </p:spPr>
        <p:txBody>
          <a:bodyPr>
            <a:normAutofit lnSpcReduction="10000"/>
          </a:bodyPr>
          <a:lstStyle/>
          <a:p>
            <a:r>
              <a:rPr lang="en-US" sz="2400" b="1" dirty="0">
                <a:solidFill>
                  <a:srgbClr val="002060"/>
                </a:solidFill>
              </a:rPr>
              <a:t>In patients 65 years and older, three out of four have MCC.</a:t>
            </a:r>
            <a:endParaRPr lang="en-US" sz="2400" b="1" baseline="30000" dirty="0">
              <a:solidFill>
                <a:srgbClr val="002060"/>
              </a:solidFill>
            </a:endParaRPr>
          </a:p>
          <a:p>
            <a:r>
              <a:rPr lang="en-US" sz="2400" b="1" dirty="0">
                <a:solidFill>
                  <a:srgbClr val="002060"/>
                </a:solidFill>
              </a:rPr>
              <a:t> Two out of three Medicare beneficiaries have MCC. </a:t>
            </a:r>
          </a:p>
          <a:p>
            <a:r>
              <a:rPr lang="en-US" sz="2400" b="1" dirty="0">
                <a:solidFill>
                  <a:srgbClr val="002060"/>
                </a:solidFill>
              </a:rPr>
              <a:t>People with MCC are at increased risk for mortality and poorer day-to-day functioning.</a:t>
            </a:r>
          </a:p>
          <a:p>
            <a:r>
              <a:rPr lang="en-US" sz="2400" b="1" dirty="0">
                <a:solidFill>
                  <a:srgbClr val="002060"/>
                </a:solidFill>
              </a:rPr>
              <a:t>MCC account for substantial health care costs in the United States. </a:t>
            </a:r>
          </a:p>
          <a:p>
            <a:r>
              <a:rPr lang="en-US" sz="2400" b="1" dirty="0">
                <a:solidFill>
                  <a:srgbClr val="002060"/>
                </a:solidFill>
              </a:rPr>
              <a:t>Approximately 66 percent of the total health care spending is associated with care for the over one in four Americans with MCC.</a:t>
            </a:r>
          </a:p>
          <a:p>
            <a:pPr marL="0" indent="0">
              <a:buNone/>
            </a:pPr>
            <a:r>
              <a:rPr lang="en-US" sz="1600" dirty="0"/>
              <a:t>Centers for Medicare and Medicaid, 2015</a:t>
            </a:r>
          </a:p>
          <a:p>
            <a:pPr marL="0" indent="0">
              <a:buNone/>
            </a:pPr>
            <a:endParaRPr lang="en-US" sz="1600" dirty="0"/>
          </a:p>
        </p:txBody>
      </p:sp>
    </p:spTree>
    <p:extLst>
      <p:ext uri="{BB962C8B-B14F-4D97-AF65-F5344CB8AC3E}">
        <p14:creationId xmlns:p14="http://schemas.microsoft.com/office/powerpoint/2010/main" val="110549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Footer Placeholder 3"/>
          <p:cNvSpPr txBox="1">
            <a:spLocks/>
          </p:cNvSpPr>
          <p:nvPr/>
        </p:nvSpPr>
        <p:spPr bwMode="auto">
          <a:xfrm>
            <a:off x="1524000" y="6492876"/>
            <a:ext cx="8839200" cy="365125"/>
          </a:xfrm>
          <a:prstGeom prst="rect">
            <a:avLst/>
          </a:prstGeom>
          <a:noFill/>
          <a:ln w="9525">
            <a:noFill/>
            <a:miter lim="800000"/>
            <a:headEnd/>
            <a:tailEnd/>
          </a:ln>
        </p:spPr>
        <p:txBody>
          <a:bodyPr anchor="ctr"/>
          <a:lstStyle/>
          <a:p>
            <a:pPr algn="ctr"/>
            <a:r>
              <a:rPr lang="en-US" sz="1000" dirty="0">
                <a:latin typeface="Calibri" pitchFamily="34" charset="0"/>
              </a:rPr>
              <a:t>Source: Centers for Medicare and Medicaid Services. Chronic Conditions among Medicare Beneficiaries, Chart book. Baltimore, MD. 2011.</a:t>
            </a:r>
          </a:p>
        </p:txBody>
      </p:sp>
      <p:graphicFrame>
        <p:nvGraphicFramePr>
          <p:cNvPr id="18436" name="Object 4"/>
          <p:cNvGraphicFramePr>
            <a:graphicFrameLocks noChangeAspect="1"/>
          </p:cNvGraphicFramePr>
          <p:nvPr>
            <p:extLst>
              <p:ext uri="{D42A27DB-BD31-4B8C-83A1-F6EECF244321}">
                <p14:modId xmlns:p14="http://schemas.microsoft.com/office/powerpoint/2010/main" val="1786127052"/>
              </p:ext>
            </p:extLst>
          </p:nvPr>
        </p:nvGraphicFramePr>
        <p:xfrm>
          <a:off x="0" y="1"/>
          <a:ext cx="11767929" cy="6492876"/>
        </p:xfrm>
        <a:graphic>
          <a:graphicData uri="http://schemas.openxmlformats.org/presentationml/2006/ole">
            <mc:AlternateContent xmlns:mc="http://schemas.openxmlformats.org/markup-compatibility/2006">
              <mc:Choice xmlns:v="urn:schemas-microsoft-com:vml" Requires="v">
                <p:oleObj spid="_x0000_s1035" name="Image" r:id="rId4" imgW="11098413" imgH="8063492" progId="">
                  <p:embed/>
                </p:oleObj>
              </mc:Choice>
              <mc:Fallback>
                <p:oleObj name="Image" r:id="rId4" imgW="11098413" imgH="8063492" progId="">
                  <p:embed/>
                  <p:pic>
                    <p:nvPicPr>
                      <p:cNvPr id="184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1767929" cy="6492876"/>
                      </a:xfrm>
                      <a:prstGeom prst="rect">
                        <a:avLst/>
                      </a:prstGeom>
                      <a:noFill/>
                      <a:ln>
                        <a:solidFill>
                          <a:schemeClr val="accent1"/>
                        </a:solidFill>
                      </a:ln>
                      <a:effectLst/>
                      <a:extLst/>
                    </p:spPr>
                  </p:pic>
                </p:oleObj>
              </mc:Fallback>
            </mc:AlternateContent>
          </a:graphicData>
        </a:graphic>
      </p:graphicFrame>
    </p:spTree>
    <p:extLst>
      <p:ext uri="{BB962C8B-B14F-4D97-AF65-F5344CB8AC3E}">
        <p14:creationId xmlns:p14="http://schemas.microsoft.com/office/powerpoint/2010/main" val="277681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Aging World 2015</a:t>
            </a:r>
            <a:br>
              <a:rPr lang="en-US" dirty="0"/>
            </a:br>
            <a:r>
              <a:rPr lang="en-US" dirty="0"/>
              <a:t>International Population Reports</a:t>
            </a:r>
          </a:p>
        </p:txBody>
      </p:sp>
      <p:sp>
        <p:nvSpPr>
          <p:cNvPr id="3" name="Content Placeholder 2"/>
          <p:cNvSpPr>
            <a:spLocks noGrp="1"/>
          </p:cNvSpPr>
          <p:nvPr>
            <p:ph idx="1"/>
          </p:nvPr>
        </p:nvSpPr>
        <p:spPr/>
        <p:txBody>
          <a:bodyPr>
            <a:normAutofit/>
          </a:bodyPr>
          <a:lstStyle/>
          <a:p>
            <a:r>
              <a:rPr lang="en-US" sz="2400" b="1" dirty="0">
                <a:solidFill>
                  <a:srgbClr val="002060"/>
                </a:solidFill>
              </a:rPr>
              <a:t>America is identified in this report as the </a:t>
            </a:r>
            <a:r>
              <a:rPr lang="en-US" sz="2400" b="1" i="1" dirty="0">
                <a:solidFill>
                  <a:srgbClr val="002060"/>
                </a:solidFill>
              </a:rPr>
              <a:t>American Wealthhealth Paradox, </a:t>
            </a:r>
            <a:r>
              <a:rPr lang="en-US" sz="2400" b="1" dirty="0">
                <a:solidFill>
                  <a:srgbClr val="002060"/>
                </a:solidFill>
              </a:rPr>
              <a:t>one of the wealthiest larger countries but not the healthiest.</a:t>
            </a:r>
          </a:p>
          <a:p>
            <a:r>
              <a:rPr lang="en-US" sz="2400" b="1" baseline="30000" dirty="0">
                <a:solidFill>
                  <a:srgbClr val="002060"/>
                </a:solidFill>
              </a:rPr>
              <a:t> </a:t>
            </a:r>
            <a:r>
              <a:rPr lang="en-US" sz="2400" b="1" dirty="0">
                <a:solidFill>
                  <a:srgbClr val="002060"/>
                </a:solidFill>
              </a:rPr>
              <a:t>Smoking, obesity and hypertension contribute to the increase in female mortality over men. </a:t>
            </a:r>
          </a:p>
          <a:p>
            <a:r>
              <a:rPr lang="en-US" sz="2400" b="1" dirty="0">
                <a:solidFill>
                  <a:srgbClr val="002060"/>
                </a:solidFill>
              </a:rPr>
              <a:t>American men and women living in the poorer southern states have lower health, life expectancy than elsewhere in the US.</a:t>
            </a:r>
          </a:p>
          <a:p>
            <a:pPr marL="45720" lvl="0" indent="0">
              <a:buNone/>
            </a:pPr>
            <a:endParaRPr lang="en-US" sz="1800" dirty="0">
              <a:solidFill>
                <a:schemeClr val="tx2"/>
              </a:solidFill>
            </a:endParaRPr>
          </a:p>
          <a:p>
            <a:pPr marL="45720" lvl="0" indent="0">
              <a:buNone/>
            </a:pPr>
            <a:r>
              <a:rPr lang="en-US" sz="1600" dirty="0">
                <a:solidFill>
                  <a:schemeClr val="tx2"/>
                </a:solidFill>
              </a:rPr>
              <a:t>He, W., Goodkind, D., &amp; Kowal, P. (2016). </a:t>
            </a:r>
            <a:r>
              <a:rPr lang="en-US" sz="1600" i="1" dirty="0">
                <a:solidFill>
                  <a:schemeClr val="tx2"/>
                </a:solidFill>
              </a:rPr>
              <a:t>An Aging World 2015: International Population Reports. </a:t>
            </a:r>
            <a:r>
              <a:rPr lang="en-US" sz="1600" dirty="0">
                <a:solidFill>
                  <a:schemeClr val="tx2"/>
                </a:solidFill>
              </a:rPr>
              <a:t>US Department of Commerce</a:t>
            </a:r>
          </a:p>
          <a:p>
            <a:endParaRPr lang="en-US" dirty="0"/>
          </a:p>
        </p:txBody>
      </p:sp>
    </p:spTree>
    <p:extLst>
      <p:ext uri="{BB962C8B-B14F-4D97-AF65-F5344CB8AC3E}">
        <p14:creationId xmlns:p14="http://schemas.microsoft.com/office/powerpoint/2010/main" val="227181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1"/>
                </a:solidFill>
              </a:rPr>
              <a:t>Escalating Medicare Beneficiaries</a:t>
            </a:r>
          </a:p>
        </p:txBody>
      </p:sp>
      <p:pic>
        <p:nvPicPr>
          <p:cNvPr id="4" name="Content Placeholder 3" descr="ff_medicare_growing_number_of_beneficiaries.png"/>
          <p:cNvPicPr>
            <a:picLocks noGrp="1" noChangeAspect="1"/>
          </p:cNvPicPr>
          <p:nvPr>
            <p:ph idx="1"/>
          </p:nvPr>
        </p:nvPicPr>
        <p:blipFill>
          <a:blip r:embed="rId5" cstate="print"/>
          <a:stretch>
            <a:fillRect/>
          </a:stretch>
        </p:blipFill>
        <p:spPr>
          <a:xfrm>
            <a:off x="533825" y="400189"/>
            <a:ext cx="9997650" cy="6016486"/>
          </a:xfrm>
        </p:spPr>
      </p:pic>
      <p:pic>
        <p:nvPicPr>
          <p:cNvPr id="5" name="~PP135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226675" y="6416675"/>
            <a:ext cx="304800" cy="304800"/>
          </a:xfrm>
          <a:prstGeom prst="rect">
            <a:avLst/>
          </a:prstGeom>
        </p:spPr>
      </p:pic>
    </p:spTree>
    <p:extLst>
      <p:ext uri="{BB962C8B-B14F-4D97-AF65-F5344CB8AC3E}">
        <p14:creationId xmlns:p14="http://schemas.microsoft.com/office/powerpoint/2010/main" val="2012118629"/>
      </p:ext>
    </p:extLst>
  </p:cSld>
  <p:clrMapOvr>
    <a:masterClrMapping/>
  </p:clrMapOvr>
  <p:transition advTm="706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5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0"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1219200"/>
          </a:xfrm>
        </p:spPr>
        <p:txBody>
          <a:bodyPr>
            <a:normAutofit/>
          </a:bodyPr>
          <a:lstStyle/>
          <a:p>
            <a:pPr algn="ctr"/>
            <a:br>
              <a:rPr lang="en-US" b="1" dirty="0">
                <a:solidFill>
                  <a:srgbClr val="00B050"/>
                </a:solidFill>
              </a:rPr>
            </a:br>
            <a:r>
              <a:rPr lang="en-US" sz="3600" b="1" dirty="0">
                <a:solidFill>
                  <a:schemeClr val="tx2"/>
                </a:solidFill>
              </a:rPr>
              <a:t>Affordable Care Act</a:t>
            </a:r>
          </a:p>
        </p:txBody>
      </p:sp>
      <p:sp>
        <p:nvSpPr>
          <p:cNvPr id="3" name="Content Placeholder 2"/>
          <p:cNvSpPr>
            <a:spLocks noGrp="1"/>
          </p:cNvSpPr>
          <p:nvPr>
            <p:ph sz="half" idx="1"/>
          </p:nvPr>
        </p:nvSpPr>
        <p:spPr/>
        <p:txBody>
          <a:bodyPr>
            <a:normAutofit fontScale="70000" lnSpcReduction="20000"/>
          </a:bodyPr>
          <a:lstStyle/>
          <a:p>
            <a:pPr algn="ctr">
              <a:buNone/>
            </a:pPr>
            <a:endParaRPr lang="en-US" sz="3600" b="1" dirty="0"/>
          </a:p>
          <a:p>
            <a:pPr algn="ctr">
              <a:buNone/>
            </a:pPr>
            <a:r>
              <a:rPr lang="en-US" sz="3800" b="1" dirty="0">
                <a:solidFill>
                  <a:srgbClr val="002060"/>
                </a:solidFill>
              </a:rPr>
              <a:t>The Patient Protection and Affordable Care Act</a:t>
            </a:r>
          </a:p>
          <a:p>
            <a:pPr algn="ctr">
              <a:buNone/>
            </a:pPr>
            <a:r>
              <a:rPr lang="en-US" sz="3800" b="1" dirty="0">
                <a:solidFill>
                  <a:srgbClr val="002060"/>
                </a:solidFill>
              </a:rPr>
              <a:t>May, 2010</a:t>
            </a:r>
          </a:p>
          <a:p>
            <a:pPr algn="ctr">
              <a:buNone/>
            </a:pPr>
            <a:r>
              <a:rPr lang="en-US" sz="3600" b="1" dirty="0"/>
              <a:t>  </a:t>
            </a:r>
          </a:p>
          <a:p>
            <a:pPr>
              <a:buNone/>
            </a:pPr>
            <a:endParaRPr lang="en-US" b="1" dirty="0"/>
          </a:p>
        </p:txBody>
      </p:sp>
      <p:sp>
        <p:nvSpPr>
          <p:cNvPr id="4" name="Content Placeholder 3"/>
          <p:cNvSpPr>
            <a:spLocks noGrp="1"/>
          </p:cNvSpPr>
          <p:nvPr>
            <p:ph sz="half" idx="2"/>
          </p:nvPr>
        </p:nvSpPr>
        <p:spPr>
          <a:xfrm>
            <a:off x="6172200" y="1683026"/>
            <a:ext cx="3810000" cy="5105124"/>
          </a:xfrm>
        </p:spPr>
        <p:txBody>
          <a:bodyPr>
            <a:normAutofit fontScale="70000" lnSpcReduction="20000"/>
          </a:bodyPr>
          <a:lstStyle/>
          <a:p>
            <a:pPr algn="ctr">
              <a:buNone/>
            </a:pPr>
            <a:r>
              <a:rPr lang="en-US" sz="2200" b="1" dirty="0">
                <a:solidFill>
                  <a:srgbClr val="002060"/>
                </a:solidFill>
              </a:rPr>
              <a:t>111TH CONGRESS</a:t>
            </a:r>
          </a:p>
          <a:p>
            <a:pPr algn="ctr">
              <a:buNone/>
            </a:pPr>
            <a:r>
              <a:rPr lang="en-US" sz="2200" b="1" i="1" dirty="0">
                <a:solidFill>
                  <a:srgbClr val="002060"/>
                </a:solidFill>
              </a:rPr>
              <a:t>2d Session </a:t>
            </a:r>
          </a:p>
          <a:p>
            <a:pPr algn="ctr">
              <a:buNone/>
            </a:pPr>
            <a:r>
              <a:rPr lang="en-US" sz="2200" b="1" dirty="0">
                <a:solidFill>
                  <a:srgbClr val="002060"/>
                </a:solidFill>
              </a:rPr>
              <a:t>COMPILATION OF PATIENT</a:t>
            </a:r>
          </a:p>
          <a:p>
            <a:pPr algn="ctr">
              <a:buNone/>
            </a:pPr>
            <a:r>
              <a:rPr lang="en-US" sz="2200" b="1" dirty="0">
                <a:solidFill>
                  <a:srgbClr val="002060"/>
                </a:solidFill>
              </a:rPr>
              <a:t>PROTECTION AND AFFORDABLE</a:t>
            </a:r>
          </a:p>
          <a:p>
            <a:pPr algn="ctr">
              <a:buNone/>
            </a:pPr>
            <a:r>
              <a:rPr lang="en-US" sz="2200" b="1" dirty="0">
                <a:solidFill>
                  <a:srgbClr val="002060"/>
                </a:solidFill>
              </a:rPr>
              <a:t>CARE ACT HEALTH-RELATED</a:t>
            </a:r>
          </a:p>
          <a:p>
            <a:pPr algn="ctr">
              <a:buNone/>
            </a:pPr>
            <a:r>
              <a:rPr lang="en-US" sz="2200" b="1" dirty="0">
                <a:solidFill>
                  <a:srgbClr val="002060"/>
                </a:solidFill>
              </a:rPr>
              <a:t>PORTIONS OF THE HEALTH CARE</a:t>
            </a:r>
          </a:p>
          <a:p>
            <a:pPr algn="ctr">
              <a:buNone/>
            </a:pPr>
            <a:r>
              <a:rPr lang="en-US" sz="2200" b="1" dirty="0">
                <a:solidFill>
                  <a:srgbClr val="002060"/>
                </a:solidFill>
              </a:rPr>
              <a:t>AND EDUCATION</a:t>
            </a:r>
          </a:p>
          <a:p>
            <a:pPr algn="ctr">
              <a:buNone/>
            </a:pPr>
            <a:r>
              <a:rPr lang="en-US" sz="2200" b="1" dirty="0">
                <a:solidFill>
                  <a:srgbClr val="002060"/>
                </a:solidFill>
              </a:rPr>
              <a:t>RECONCILIATION ACT OF 2010</a:t>
            </a:r>
          </a:p>
          <a:p>
            <a:pPr algn="ctr">
              <a:buNone/>
            </a:pPr>
            <a:r>
              <a:rPr lang="en-US" sz="2200" b="1" dirty="0">
                <a:solidFill>
                  <a:srgbClr val="002060"/>
                </a:solidFill>
              </a:rPr>
              <a:t>PREPARED BY THE</a:t>
            </a:r>
          </a:p>
          <a:p>
            <a:pPr algn="ctr">
              <a:buNone/>
            </a:pPr>
            <a:r>
              <a:rPr lang="en-US" sz="2200" b="1" dirty="0">
                <a:solidFill>
                  <a:srgbClr val="002060"/>
                </a:solidFill>
              </a:rPr>
              <a:t>Office of the Legislative Counsel</a:t>
            </a:r>
          </a:p>
          <a:p>
            <a:pPr algn="ctr">
              <a:buNone/>
            </a:pPr>
            <a:r>
              <a:rPr lang="en-US" sz="2200" b="1" dirty="0">
                <a:solidFill>
                  <a:srgbClr val="002060"/>
                </a:solidFill>
              </a:rPr>
              <a:t>FOR THE USE OF THE U.S. HOUSE OF</a:t>
            </a:r>
          </a:p>
          <a:p>
            <a:pPr algn="ctr">
              <a:buNone/>
            </a:pPr>
            <a:r>
              <a:rPr lang="en-US" sz="2200" b="1" dirty="0">
                <a:solidFill>
                  <a:srgbClr val="002060"/>
                </a:solidFill>
              </a:rPr>
              <a:t>                REPRESENTATIVES</a:t>
            </a:r>
          </a:p>
          <a:p>
            <a:pPr>
              <a:buNone/>
            </a:pPr>
            <a:endParaRPr lang="en-US" sz="1400" dirty="0"/>
          </a:p>
        </p:txBody>
      </p:sp>
      <p:pic>
        <p:nvPicPr>
          <p:cNvPr id="5" name="Picture 4" descr="images.jpg"/>
          <p:cNvPicPr>
            <a:picLocks noChangeAspect="1"/>
          </p:cNvPicPr>
          <p:nvPr/>
        </p:nvPicPr>
        <p:blipFill>
          <a:blip r:embed="rId2" cstate="print"/>
          <a:stretch>
            <a:fillRect/>
          </a:stretch>
        </p:blipFill>
        <p:spPr>
          <a:xfrm>
            <a:off x="2760976" y="3963924"/>
            <a:ext cx="1625494" cy="1389954"/>
          </a:xfrm>
          <a:prstGeom prst="rect">
            <a:avLst/>
          </a:prstGeom>
        </p:spPr>
      </p:pic>
    </p:spTree>
    <p:extLst>
      <p:ext uri="{BB962C8B-B14F-4D97-AF65-F5344CB8AC3E}">
        <p14:creationId xmlns:p14="http://schemas.microsoft.com/office/powerpoint/2010/main" val="66369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Aging World 2015</a:t>
            </a:r>
            <a:br>
              <a:rPr lang="en-US" dirty="0"/>
            </a:br>
            <a:r>
              <a:rPr lang="en-US" dirty="0"/>
              <a:t>International Population Reports</a:t>
            </a:r>
          </a:p>
        </p:txBody>
      </p:sp>
      <p:sp>
        <p:nvSpPr>
          <p:cNvPr id="3" name="Content Placeholder 2"/>
          <p:cNvSpPr>
            <a:spLocks noGrp="1"/>
          </p:cNvSpPr>
          <p:nvPr>
            <p:ph idx="1"/>
          </p:nvPr>
        </p:nvSpPr>
        <p:spPr>
          <a:xfrm>
            <a:off x="930303" y="1700784"/>
            <a:ext cx="9509760" cy="4127627"/>
          </a:xfrm>
        </p:spPr>
        <p:txBody>
          <a:bodyPr/>
          <a:lstStyle/>
          <a:p>
            <a:pPr marL="45720" indent="0">
              <a:buNone/>
            </a:pPr>
            <a:endParaRPr lang="en-US" b="1" dirty="0"/>
          </a:p>
          <a:p>
            <a:pPr marL="45720" indent="0">
              <a:buNone/>
            </a:pPr>
            <a:r>
              <a:rPr lang="en-US" sz="2400" b="1" dirty="0">
                <a:solidFill>
                  <a:schemeClr val="accent5">
                    <a:lumMod val="50000"/>
                  </a:schemeClr>
                </a:solidFill>
              </a:rPr>
              <a:t>Released March, 2016</a:t>
            </a:r>
          </a:p>
          <a:p>
            <a:pPr marL="45720" indent="0">
              <a:buNone/>
            </a:pPr>
            <a:r>
              <a:rPr lang="en-US" sz="2400" b="1" dirty="0">
                <a:solidFill>
                  <a:schemeClr val="accent5">
                    <a:lumMod val="50000"/>
                  </a:schemeClr>
                </a:solidFill>
              </a:rPr>
              <a:t>The US Department of Health and Human Services, National Institutes of Health, National Institutes of Aging, US Census Bureau and the US Department of Commerce, Economics and Statistics Administration released the</a:t>
            </a:r>
          </a:p>
          <a:p>
            <a:pPr marL="45720" indent="0" algn="ctr">
              <a:buNone/>
            </a:pPr>
            <a:r>
              <a:rPr lang="en-US" sz="2400" b="1" dirty="0">
                <a:solidFill>
                  <a:schemeClr val="accent5">
                    <a:lumMod val="50000"/>
                  </a:schemeClr>
                </a:solidFill>
              </a:rPr>
              <a:t> </a:t>
            </a:r>
            <a:r>
              <a:rPr lang="en-US" sz="2400" b="1" i="1" dirty="0">
                <a:solidFill>
                  <a:schemeClr val="accent5">
                    <a:lumMod val="50000"/>
                  </a:schemeClr>
                </a:solidFill>
              </a:rPr>
              <a:t>An Aging World 2015: International Population Reports</a:t>
            </a:r>
          </a:p>
          <a:p>
            <a:endParaRPr lang="en-US" dirty="0"/>
          </a:p>
        </p:txBody>
      </p:sp>
    </p:spTree>
    <p:extLst>
      <p:ext uri="{BB962C8B-B14F-4D97-AF65-F5344CB8AC3E}">
        <p14:creationId xmlns:p14="http://schemas.microsoft.com/office/powerpoint/2010/main" val="36939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b="1" dirty="0">
                <a:solidFill>
                  <a:srgbClr val="002060"/>
                </a:solidFill>
              </a:rPr>
              <a:t>ACA TITLE IV</a:t>
            </a:r>
          </a:p>
        </p:txBody>
      </p:sp>
      <p:sp>
        <p:nvSpPr>
          <p:cNvPr id="6" name="Content Placeholder 5"/>
          <p:cNvSpPr>
            <a:spLocks noGrp="1"/>
          </p:cNvSpPr>
          <p:nvPr>
            <p:ph idx="1"/>
          </p:nvPr>
        </p:nvSpPr>
        <p:spPr/>
        <p:txBody>
          <a:bodyPr>
            <a:normAutofit fontScale="92500" lnSpcReduction="20000"/>
          </a:bodyPr>
          <a:lstStyle/>
          <a:p>
            <a:pPr algn="ctr">
              <a:buNone/>
            </a:pPr>
            <a:endParaRPr lang="en-US" b="1" dirty="0"/>
          </a:p>
          <a:p>
            <a:pPr algn="ctr">
              <a:buNone/>
            </a:pPr>
            <a:endParaRPr lang="en-US" sz="3600" b="1" dirty="0"/>
          </a:p>
          <a:p>
            <a:pPr algn="ctr">
              <a:buNone/>
            </a:pPr>
            <a:r>
              <a:rPr lang="en-US" sz="3100" b="1" dirty="0">
                <a:solidFill>
                  <a:srgbClr val="002060"/>
                </a:solidFill>
              </a:rPr>
              <a:t>TITLE IV—PREVENTION OF CHRONIC DISEASE AND IMPROVING PUBLIC HEALTH</a:t>
            </a:r>
          </a:p>
          <a:p>
            <a:pPr algn="ctr">
              <a:buNone/>
            </a:pPr>
            <a:endParaRPr lang="en-US" sz="3800" b="1" dirty="0"/>
          </a:p>
          <a:p>
            <a:pPr>
              <a:buNone/>
            </a:pPr>
            <a:endParaRPr lang="en-US" sz="3800" dirty="0"/>
          </a:p>
          <a:p>
            <a:pPr>
              <a:buNone/>
            </a:pPr>
            <a:endParaRPr lang="en-US" sz="3800" dirty="0"/>
          </a:p>
          <a:p>
            <a:pPr>
              <a:buNone/>
            </a:pPr>
            <a:r>
              <a:rPr lang="en-US" sz="1700" dirty="0"/>
              <a:t>Affordable Care Act. 2010</a:t>
            </a:r>
          </a:p>
          <a:p>
            <a:pPr algn="ctr">
              <a:buNone/>
            </a:pPr>
            <a:endParaRPr lang="en-US" sz="3600" b="1" dirty="0"/>
          </a:p>
          <a:p>
            <a:pPr>
              <a:buNone/>
            </a:pPr>
            <a:endParaRPr lang="en-US" sz="3600" b="1" dirty="0"/>
          </a:p>
        </p:txBody>
      </p:sp>
    </p:spTree>
    <p:extLst>
      <p:ext uri="{BB962C8B-B14F-4D97-AF65-F5344CB8AC3E}">
        <p14:creationId xmlns:p14="http://schemas.microsoft.com/office/powerpoint/2010/main" val="3618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tx2"/>
                </a:solidFill>
              </a:rPr>
              <a:t>Most Frequent use of Healthcare Resources</a:t>
            </a:r>
          </a:p>
        </p:txBody>
      </p:sp>
      <p:sp>
        <p:nvSpPr>
          <p:cNvPr id="3" name="Content Placeholder 2"/>
          <p:cNvSpPr>
            <a:spLocks noGrp="1"/>
          </p:cNvSpPr>
          <p:nvPr>
            <p:ph idx="1"/>
          </p:nvPr>
        </p:nvSpPr>
        <p:spPr/>
        <p:txBody>
          <a:bodyPr>
            <a:normAutofit fontScale="85000" lnSpcReduction="20000"/>
          </a:bodyPr>
          <a:lstStyle/>
          <a:p>
            <a:endParaRPr lang="en-US" dirty="0"/>
          </a:p>
          <a:p>
            <a:pPr algn="ctr">
              <a:buNone/>
            </a:pPr>
            <a:r>
              <a:rPr lang="en-US" sz="3000" b="1" dirty="0">
                <a:solidFill>
                  <a:schemeClr val="tx2"/>
                </a:solidFill>
              </a:rPr>
              <a:t>CHRONIC EXACERBATIONS</a:t>
            </a:r>
          </a:p>
          <a:p>
            <a:pPr algn="ctr">
              <a:buNone/>
            </a:pPr>
            <a:endParaRPr lang="en-US" sz="3000" b="1" dirty="0">
              <a:solidFill>
                <a:schemeClr val="tx2"/>
              </a:solidFill>
            </a:endParaRPr>
          </a:p>
          <a:p>
            <a:pPr algn="ctr">
              <a:buNone/>
            </a:pPr>
            <a:r>
              <a:rPr lang="en-US" sz="3000" b="1" dirty="0">
                <a:solidFill>
                  <a:schemeClr val="tx2"/>
                </a:solidFill>
              </a:rPr>
              <a:t>Congestive Heart failure</a:t>
            </a:r>
          </a:p>
          <a:p>
            <a:pPr algn="ctr">
              <a:buNone/>
            </a:pPr>
            <a:r>
              <a:rPr lang="en-US" sz="3000" b="1" dirty="0">
                <a:solidFill>
                  <a:schemeClr val="tx2"/>
                </a:solidFill>
              </a:rPr>
              <a:t>Chronic Obstructive Pulmonary Disease</a:t>
            </a:r>
          </a:p>
          <a:p>
            <a:pPr algn="ctr">
              <a:buNone/>
            </a:pPr>
            <a:endParaRPr lang="en-US" sz="3000" b="1" dirty="0">
              <a:solidFill>
                <a:schemeClr val="tx2"/>
              </a:solidFill>
            </a:endParaRPr>
          </a:p>
          <a:p>
            <a:pPr algn="ctr">
              <a:buNone/>
            </a:pPr>
            <a:r>
              <a:rPr lang="en-US" sz="3000" b="1" i="1" dirty="0">
                <a:solidFill>
                  <a:schemeClr val="tx2"/>
                </a:solidFill>
              </a:rPr>
              <a:t>POORLY  MANAGED DISEASE and SYMPTOMS</a:t>
            </a:r>
          </a:p>
          <a:p>
            <a:pPr>
              <a:buNone/>
            </a:pPr>
            <a:endParaRPr lang="en-US" sz="1200" dirty="0"/>
          </a:p>
          <a:p>
            <a:pPr>
              <a:buNone/>
            </a:pPr>
            <a:r>
              <a:rPr lang="en-US" sz="1900" dirty="0"/>
              <a:t>Centers for Medicare and Medicaid, 2015; Institutes of Medicine, 2012</a:t>
            </a:r>
          </a:p>
        </p:txBody>
      </p:sp>
    </p:spTree>
    <p:extLst>
      <p:ext uri="{BB962C8B-B14F-4D97-AF65-F5344CB8AC3E}">
        <p14:creationId xmlns:p14="http://schemas.microsoft.com/office/powerpoint/2010/main" val="100597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Concomitant Conditions &amp; Symptoms</a:t>
            </a:r>
          </a:p>
        </p:txBody>
      </p:sp>
      <p:sp>
        <p:nvSpPr>
          <p:cNvPr id="3" name="Content Placeholder 2"/>
          <p:cNvSpPr>
            <a:spLocks noGrp="1"/>
          </p:cNvSpPr>
          <p:nvPr>
            <p:ph sz="half" idx="1"/>
          </p:nvPr>
        </p:nvSpPr>
        <p:spPr/>
        <p:txBody>
          <a:bodyPr>
            <a:normAutofit/>
          </a:bodyPr>
          <a:lstStyle/>
          <a:p>
            <a:pPr marL="0" indent="0">
              <a:buNone/>
            </a:pPr>
            <a:endParaRPr lang="en-US" sz="2000" b="1" dirty="0"/>
          </a:p>
          <a:p>
            <a:pPr marL="0" indent="0">
              <a:buNone/>
            </a:pPr>
            <a:r>
              <a:rPr lang="en-US" sz="2800" b="1" dirty="0">
                <a:solidFill>
                  <a:srgbClr val="002060"/>
                </a:solidFill>
              </a:rPr>
              <a:t>Prolonged course of illness and disability that occur from MCCs are concomitant to symptoms such as pain, depression, dyspnea and fatigue</a:t>
            </a:r>
          </a:p>
          <a:p>
            <a:pPr marL="0" indent="0">
              <a:buNone/>
            </a:pPr>
            <a:endParaRPr lang="en-US" sz="2800" b="1" dirty="0">
              <a:solidFill>
                <a:srgbClr val="002060"/>
              </a:solidFill>
            </a:endParaRPr>
          </a:p>
          <a:p>
            <a:pPr marL="0" indent="0">
              <a:buNone/>
            </a:pPr>
            <a:r>
              <a:rPr lang="en-US" sz="1600" dirty="0">
                <a:solidFill>
                  <a:schemeClr val="tx1"/>
                </a:solidFill>
              </a:rPr>
              <a:t>Kuebler, 2015</a:t>
            </a:r>
          </a:p>
        </p:txBody>
      </p:sp>
      <p:pic>
        <p:nvPicPr>
          <p:cNvPr id="5" name="Content Placeholder 4" descr="Elderly Man Coughing Stock Photos, Images, &amp; Pictures – (18 Imag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4540" y="2491410"/>
            <a:ext cx="4996070" cy="3405808"/>
          </a:xfrm>
        </p:spPr>
      </p:pic>
    </p:spTree>
    <p:extLst>
      <p:ext uri="{BB962C8B-B14F-4D97-AF65-F5344CB8AC3E}">
        <p14:creationId xmlns:p14="http://schemas.microsoft.com/office/powerpoint/2010/main" val="265027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Concomitant Conditions &amp; Symptoms</a:t>
            </a:r>
            <a:endParaRPr lang="en-US" sz="3600" dirty="0"/>
          </a:p>
        </p:txBody>
      </p:sp>
      <p:sp>
        <p:nvSpPr>
          <p:cNvPr id="3" name="Content Placeholder 2"/>
          <p:cNvSpPr>
            <a:spLocks noGrp="1"/>
          </p:cNvSpPr>
          <p:nvPr>
            <p:ph sz="half" idx="1"/>
          </p:nvPr>
        </p:nvSpPr>
        <p:spPr/>
        <p:txBody>
          <a:bodyPr>
            <a:normAutofit fontScale="92500" lnSpcReduction="10000"/>
          </a:bodyPr>
          <a:lstStyle/>
          <a:p>
            <a:endParaRPr lang="en-US" dirty="0"/>
          </a:p>
          <a:p>
            <a:pPr marL="0" indent="0">
              <a:buNone/>
            </a:pPr>
            <a:r>
              <a:rPr lang="en-US" sz="2800" b="1" dirty="0">
                <a:solidFill>
                  <a:srgbClr val="002060"/>
                </a:solidFill>
              </a:rPr>
              <a:t>If symptoms are under-treated, they can lead to a decrease in quality of life, increase in disease exacerbations, frequent hospitalizations and costly care for millions of Americans</a:t>
            </a:r>
          </a:p>
          <a:p>
            <a:pPr marL="0" indent="0">
              <a:buNone/>
            </a:pPr>
            <a:endParaRPr lang="en-US" sz="2400" b="1" dirty="0"/>
          </a:p>
          <a:p>
            <a:pPr marL="0" indent="0">
              <a:buNone/>
            </a:pPr>
            <a:r>
              <a:rPr lang="en-US" sz="1700" dirty="0"/>
              <a:t>Kuebler, 2015</a:t>
            </a:r>
          </a:p>
        </p:txBody>
      </p:sp>
      <p:pic>
        <p:nvPicPr>
          <p:cNvPr id="5" name="Content Placeholder 4" descr="elderly-man-lying-in-hospital-bed.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8563" y="2297493"/>
            <a:ext cx="4572000" cy="3332988"/>
          </a:xfrm>
        </p:spPr>
      </p:pic>
    </p:spTree>
    <p:extLst>
      <p:ext uri="{BB962C8B-B14F-4D97-AF65-F5344CB8AC3E}">
        <p14:creationId xmlns:p14="http://schemas.microsoft.com/office/powerpoint/2010/main" val="383463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2"/>
                </a:solidFill>
              </a:rPr>
              <a:t>Chronic Disease Trajectory</a:t>
            </a:r>
          </a:p>
        </p:txBody>
      </p:sp>
      <p:sp>
        <p:nvSpPr>
          <p:cNvPr id="3" name="Content Placeholder 2"/>
          <p:cNvSpPr>
            <a:spLocks noGrp="1"/>
          </p:cNvSpPr>
          <p:nvPr>
            <p:ph idx="1"/>
          </p:nvPr>
        </p:nvSpPr>
        <p:spPr>
          <a:xfrm>
            <a:off x="924882" y="1881809"/>
            <a:ext cx="9438317" cy="4112233"/>
          </a:xfrm>
        </p:spPr>
        <p:txBody>
          <a:bodyPr/>
          <a:lstStyle/>
          <a:p>
            <a:pPr marL="114300" indent="0" algn="ctr">
              <a:buNone/>
            </a:pPr>
            <a:r>
              <a:rPr lang="en-US" sz="2400" b="1" dirty="0"/>
              <a:t>CHF and COPD Exacerbations</a:t>
            </a:r>
          </a:p>
          <a:p>
            <a:pPr marL="114300" indent="0">
              <a:buNone/>
            </a:pPr>
            <a:endParaRPr lang="en-US" b="1" dirty="0"/>
          </a:p>
        </p:txBody>
      </p:sp>
      <p:pic>
        <p:nvPicPr>
          <p:cNvPr id="5122" name="Picture 2" descr="E:\2.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1073426" y="2327855"/>
            <a:ext cx="10137913" cy="3847211"/>
          </a:xfrm>
          <a:prstGeom prst="rect">
            <a:avLst/>
          </a:prstGeom>
          <a:solidFill>
            <a:schemeClr val="accent1"/>
          </a:solidFill>
          <a:ln>
            <a:solidFill>
              <a:schemeClr val="accent1"/>
            </a:solidFill>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84301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2"/>
                </a:solidFill>
              </a:rPr>
              <a:t>Chronic Disease Trajectory</a:t>
            </a:r>
          </a:p>
        </p:txBody>
      </p:sp>
      <p:sp>
        <p:nvSpPr>
          <p:cNvPr id="3" name="Content Placeholder 2"/>
          <p:cNvSpPr>
            <a:spLocks noGrp="1"/>
          </p:cNvSpPr>
          <p:nvPr>
            <p:ph idx="1"/>
          </p:nvPr>
        </p:nvSpPr>
        <p:spPr/>
        <p:txBody>
          <a:bodyPr>
            <a:normAutofit/>
          </a:bodyPr>
          <a:lstStyle/>
          <a:p>
            <a:pPr marL="114300" indent="0" algn="ctr">
              <a:buNone/>
            </a:pPr>
            <a:r>
              <a:rPr lang="en-US" sz="2400" b="1" dirty="0"/>
              <a:t>Alzheimer's and Dementia</a:t>
            </a:r>
          </a:p>
        </p:txBody>
      </p:sp>
      <p:pic>
        <p:nvPicPr>
          <p:cNvPr id="4098" name="Picture 2" descr="E:\3.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41120" y="2358887"/>
            <a:ext cx="9509760" cy="3770724"/>
          </a:xfrm>
          <a:prstGeom prst="rect">
            <a:avLst/>
          </a:prstGeom>
          <a:solidFill>
            <a:srgbClr val="92D050"/>
          </a:solidFill>
          <a:ln>
            <a:solidFill>
              <a:schemeClr val="accent1"/>
            </a:solidFill>
          </a:ln>
          <a:extLst/>
        </p:spPr>
      </p:pic>
    </p:spTree>
    <p:extLst>
      <p:ext uri="{BB962C8B-B14F-4D97-AF65-F5344CB8AC3E}">
        <p14:creationId xmlns:p14="http://schemas.microsoft.com/office/powerpoint/2010/main" val="2249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National Quality Forum Quality Measures</a:t>
            </a:r>
          </a:p>
        </p:txBody>
      </p:sp>
      <p:sp>
        <p:nvSpPr>
          <p:cNvPr id="3" name="Content Placeholder 2"/>
          <p:cNvSpPr>
            <a:spLocks noGrp="1"/>
          </p:cNvSpPr>
          <p:nvPr>
            <p:ph sz="half" idx="1"/>
          </p:nvPr>
        </p:nvSpPr>
        <p:spPr/>
        <p:txBody>
          <a:bodyPr>
            <a:normAutofit fontScale="92500" lnSpcReduction="20000"/>
          </a:bodyPr>
          <a:lstStyle/>
          <a:p>
            <a:pPr marL="45720" indent="0">
              <a:buNone/>
            </a:pPr>
            <a:endParaRPr lang="en-US" sz="2400" b="1" dirty="0"/>
          </a:p>
          <a:p>
            <a:r>
              <a:rPr lang="en-US" sz="2400" b="1" dirty="0">
                <a:solidFill>
                  <a:srgbClr val="002060"/>
                </a:solidFill>
              </a:rPr>
              <a:t>National Measurements for Quality Care</a:t>
            </a:r>
          </a:p>
          <a:p>
            <a:r>
              <a:rPr lang="en-US" sz="2400" b="1" dirty="0">
                <a:solidFill>
                  <a:srgbClr val="002060"/>
                </a:solidFill>
              </a:rPr>
              <a:t>2012 Separated Palliative Care from End of Life Care</a:t>
            </a:r>
          </a:p>
          <a:p>
            <a:r>
              <a:rPr lang="en-US" sz="2400" b="1" dirty="0">
                <a:solidFill>
                  <a:srgbClr val="002060"/>
                </a:solidFill>
              </a:rPr>
              <a:t>Palliative Care should be integrated sooner in the course of chronic conditions rather than at the end of life to improve symptomatic chronic conditions</a:t>
            </a:r>
          </a:p>
          <a:p>
            <a:pPr marL="45720" indent="0">
              <a:buNone/>
            </a:pPr>
            <a:r>
              <a:rPr lang="en-US" sz="1700" dirty="0"/>
              <a:t>National Quality Forum, 2012</a:t>
            </a:r>
          </a:p>
          <a:p>
            <a:endParaRPr lang="en-US" sz="2400" b="1" dirty="0"/>
          </a:p>
        </p:txBody>
      </p:sp>
      <p:pic>
        <p:nvPicPr>
          <p:cNvPr id="5" name="Content Placeholder 4" descr="National Quality Forum - Wikipedia, the free encyclopedi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765" y="2835965"/>
            <a:ext cx="5128592" cy="1802295"/>
          </a:xfrm>
        </p:spPr>
      </p:pic>
    </p:spTree>
    <p:extLst>
      <p:ext uri="{BB962C8B-B14F-4D97-AF65-F5344CB8AC3E}">
        <p14:creationId xmlns:p14="http://schemas.microsoft.com/office/powerpoint/2010/main" val="18069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1120" y="304800"/>
            <a:ext cx="9509760" cy="1258957"/>
          </a:xfrm>
        </p:spPr>
        <p:txBody>
          <a:bodyPr>
            <a:normAutofit/>
          </a:bodyPr>
          <a:lstStyle/>
          <a:p>
            <a:pPr algn="ctr"/>
            <a:r>
              <a:rPr lang="en-US" sz="3600" dirty="0"/>
              <a:t>National Quality Forum Quality Measures</a:t>
            </a:r>
          </a:p>
        </p:txBody>
      </p:sp>
      <p:sp>
        <p:nvSpPr>
          <p:cNvPr id="6" name="Content Placeholder 5"/>
          <p:cNvSpPr>
            <a:spLocks noGrp="1"/>
          </p:cNvSpPr>
          <p:nvPr>
            <p:ph idx="1"/>
          </p:nvPr>
        </p:nvSpPr>
        <p:spPr>
          <a:xfrm>
            <a:off x="1126435" y="1669774"/>
            <a:ext cx="9724445" cy="4359805"/>
          </a:xfrm>
        </p:spPr>
        <p:txBody>
          <a:bodyPr>
            <a:normAutofit lnSpcReduction="10000"/>
          </a:bodyPr>
          <a:lstStyle/>
          <a:p>
            <a:pPr marL="45720" indent="0">
              <a:buNone/>
            </a:pPr>
            <a:endParaRPr lang="en-US" dirty="0"/>
          </a:p>
          <a:p>
            <a:r>
              <a:rPr lang="en-US" sz="2400" b="1" dirty="0">
                <a:solidFill>
                  <a:srgbClr val="002060"/>
                </a:solidFill>
              </a:rPr>
              <a:t>NQF is home for all endorsed quality measures for primary care providers and specialty who receive Medicare payment. These measures (minimum of 8) must be embedded in a certified Meaningful Use Electronic Health Record</a:t>
            </a:r>
          </a:p>
          <a:p>
            <a:r>
              <a:rPr lang="en-US" sz="2400" b="1" dirty="0">
                <a:solidFill>
                  <a:srgbClr val="002060"/>
                </a:solidFill>
              </a:rPr>
              <a:t>Measures are used to determine value from the provider (MD, NP, PA, Nurse Anesthetist)</a:t>
            </a:r>
          </a:p>
          <a:p>
            <a:r>
              <a:rPr lang="en-US" sz="2400" b="1" dirty="0">
                <a:solidFill>
                  <a:srgbClr val="002060"/>
                </a:solidFill>
              </a:rPr>
              <a:t>Physician Reporting Quality Measures (PQRS), began March, 2016. Providers, practices, systems organizations will be penalized for not submitting quality measures</a:t>
            </a:r>
          </a:p>
          <a:p>
            <a:pPr marL="45720" indent="0">
              <a:buNone/>
            </a:pPr>
            <a:r>
              <a:rPr lang="en-US" sz="1600" dirty="0">
                <a:solidFill>
                  <a:schemeClr val="tx1"/>
                </a:solidFill>
              </a:rPr>
              <a:t>Centers for Medicare and Medicaid Services, 2016</a:t>
            </a:r>
          </a:p>
          <a:p>
            <a:pPr marL="45720" indent="0">
              <a:buNone/>
            </a:pPr>
            <a:endParaRPr lang="en-US" dirty="0"/>
          </a:p>
        </p:txBody>
      </p:sp>
    </p:spTree>
    <p:extLst>
      <p:ext uri="{BB962C8B-B14F-4D97-AF65-F5344CB8AC3E}">
        <p14:creationId xmlns:p14="http://schemas.microsoft.com/office/powerpoint/2010/main" val="6214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Chronic Care Model - Reimbursement</a:t>
            </a:r>
          </a:p>
        </p:txBody>
      </p:sp>
      <p:sp>
        <p:nvSpPr>
          <p:cNvPr id="3" name="Content Placeholder 2"/>
          <p:cNvSpPr>
            <a:spLocks noGrp="1"/>
          </p:cNvSpPr>
          <p:nvPr>
            <p:ph sz="half" idx="1"/>
          </p:nvPr>
        </p:nvSpPr>
        <p:spPr/>
        <p:txBody>
          <a:bodyPr>
            <a:normAutofit/>
          </a:bodyPr>
          <a:lstStyle/>
          <a:p>
            <a:r>
              <a:rPr lang="en-US" sz="2400" b="1" dirty="0">
                <a:solidFill>
                  <a:srgbClr val="002060"/>
                </a:solidFill>
              </a:rPr>
              <a:t>Endorsed Quality Measures</a:t>
            </a:r>
          </a:p>
          <a:p>
            <a:r>
              <a:rPr lang="en-US" sz="2400" b="1" dirty="0">
                <a:solidFill>
                  <a:srgbClr val="002060"/>
                </a:solidFill>
              </a:rPr>
              <a:t>Tools</a:t>
            </a:r>
          </a:p>
          <a:p>
            <a:r>
              <a:rPr lang="en-US" sz="2400" b="1" dirty="0">
                <a:solidFill>
                  <a:srgbClr val="002060"/>
                </a:solidFill>
              </a:rPr>
              <a:t>Support</a:t>
            </a:r>
          </a:p>
          <a:p>
            <a:r>
              <a:rPr lang="en-US" sz="2400" b="1" dirty="0">
                <a:solidFill>
                  <a:srgbClr val="002060"/>
                </a:solidFill>
              </a:rPr>
              <a:t>Measureable</a:t>
            </a:r>
          </a:p>
          <a:p>
            <a:r>
              <a:rPr lang="en-US" sz="2400" b="1" dirty="0">
                <a:solidFill>
                  <a:srgbClr val="002060"/>
                </a:solidFill>
              </a:rPr>
              <a:t>Regulated </a:t>
            </a:r>
          </a:p>
          <a:p>
            <a:r>
              <a:rPr lang="en-US" sz="2400" b="1" dirty="0">
                <a:solidFill>
                  <a:srgbClr val="002060"/>
                </a:solidFill>
              </a:rPr>
              <a:t>Quality Driver</a:t>
            </a:r>
          </a:p>
          <a:p>
            <a:r>
              <a:rPr lang="en-US" sz="2400" b="1" dirty="0">
                <a:solidFill>
                  <a:srgbClr val="002060"/>
                </a:solidFill>
              </a:rPr>
              <a:t>Incorporate Guidelines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2888974"/>
            <a:ext cx="6149009" cy="2146852"/>
          </a:xfrm>
        </p:spPr>
      </p:pic>
    </p:spTree>
    <p:extLst>
      <p:ext uri="{BB962C8B-B14F-4D97-AF65-F5344CB8AC3E}">
        <p14:creationId xmlns:p14="http://schemas.microsoft.com/office/powerpoint/2010/main" val="126670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930" y="84858"/>
            <a:ext cx="8653671" cy="1717438"/>
          </a:xfrm>
        </p:spPr>
        <p:txBody>
          <a:bodyPr>
            <a:noAutofit/>
          </a:bodyPr>
          <a:lstStyle/>
          <a:p>
            <a:pPr algn="ctr"/>
            <a:r>
              <a:rPr lang="en-US" sz="3600" dirty="0"/>
              <a:t>The Chronic Care Management Code </a:t>
            </a:r>
            <a:br>
              <a:rPr lang="en-US" sz="3600" dirty="0"/>
            </a:br>
            <a:r>
              <a:rPr lang="en-US" sz="3600" dirty="0"/>
              <a:t>List of Elements “typically included” in a Patient-Centered Care Plan</a:t>
            </a:r>
          </a:p>
        </p:txBody>
      </p:sp>
      <p:sp>
        <p:nvSpPr>
          <p:cNvPr id="3" name="Content Placeholder 2"/>
          <p:cNvSpPr>
            <a:spLocks noGrp="1"/>
          </p:cNvSpPr>
          <p:nvPr>
            <p:ph idx="1"/>
          </p:nvPr>
        </p:nvSpPr>
        <p:spPr/>
        <p:txBody>
          <a:bodyPr>
            <a:noAutofit/>
          </a:bodyPr>
          <a:lstStyle/>
          <a:p>
            <a:r>
              <a:rPr lang="en-US" sz="2400" b="1" dirty="0">
                <a:solidFill>
                  <a:srgbClr val="002060"/>
                </a:solidFill>
              </a:rPr>
              <a:t>Problem list; expected outcome and prognosis; measureable treatment goals</a:t>
            </a:r>
          </a:p>
          <a:p>
            <a:r>
              <a:rPr lang="en-US" sz="2400" b="1" dirty="0">
                <a:solidFill>
                  <a:srgbClr val="002060"/>
                </a:solidFill>
              </a:rPr>
              <a:t>Symptom management and planned interventions (including preventive care)</a:t>
            </a:r>
          </a:p>
          <a:p>
            <a:r>
              <a:rPr lang="en-US" sz="2400" b="1" dirty="0">
                <a:solidFill>
                  <a:srgbClr val="002060"/>
                </a:solidFill>
              </a:rPr>
              <a:t>Community/social services</a:t>
            </a:r>
          </a:p>
          <a:p>
            <a:r>
              <a:rPr lang="en-US" sz="2400" b="1" dirty="0">
                <a:solidFill>
                  <a:srgbClr val="002060"/>
                </a:solidFill>
              </a:rPr>
              <a:t>Plan for care coordination with other providers</a:t>
            </a:r>
          </a:p>
          <a:p>
            <a:r>
              <a:rPr lang="en-US" sz="2400" b="1" dirty="0">
                <a:solidFill>
                  <a:srgbClr val="002060"/>
                </a:solidFill>
              </a:rPr>
              <a:t>Medication management </a:t>
            </a:r>
          </a:p>
          <a:p>
            <a:r>
              <a:rPr lang="en-US" sz="2400" b="1" dirty="0">
                <a:solidFill>
                  <a:srgbClr val="002060"/>
                </a:solidFill>
              </a:rPr>
              <a:t>Responsible individual for each intervention</a:t>
            </a:r>
          </a:p>
          <a:p>
            <a:r>
              <a:rPr lang="en-US" sz="2400" b="1" dirty="0">
                <a:solidFill>
                  <a:srgbClr val="002060"/>
                </a:solidFill>
              </a:rPr>
              <a:t>Requirements for periodic review/revision</a:t>
            </a:r>
          </a:p>
        </p:txBody>
      </p:sp>
    </p:spTree>
    <p:extLst>
      <p:ext uri="{BB962C8B-B14F-4D97-AF65-F5344CB8AC3E}">
        <p14:creationId xmlns:p14="http://schemas.microsoft.com/office/powerpoint/2010/main" val="22435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Aging World 2015</a:t>
            </a:r>
            <a:br>
              <a:rPr lang="en-US" dirty="0"/>
            </a:br>
            <a:r>
              <a:rPr lang="en-US" dirty="0"/>
              <a:t>International Population Reports</a:t>
            </a:r>
          </a:p>
        </p:txBody>
      </p:sp>
      <p:sp>
        <p:nvSpPr>
          <p:cNvPr id="3" name="Content Placeholder 2"/>
          <p:cNvSpPr>
            <a:spLocks noGrp="1"/>
          </p:cNvSpPr>
          <p:nvPr>
            <p:ph idx="1"/>
          </p:nvPr>
        </p:nvSpPr>
        <p:spPr/>
        <p:txBody>
          <a:bodyPr>
            <a:normAutofit lnSpcReduction="10000"/>
          </a:bodyPr>
          <a:lstStyle/>
          <a:p>
            <a:endParaRPr lang="en-US" dirty="0"/>
          </a:p>
          <a:p>
            <a:pPr marL="45720" indent="0">
              <a:buNone/>
            </a:pPr>
            <a:r>
              <a:rPr lang="en-US" sz="2400" b="1" dirty="0">
                <a:solidFill>
                  <a:schemeClr val="accent5">
                    <a:lumMod val="50000"/>
                  </a:schemeClr>
                </a:solidFill>
              </a:rPr>
              <a:t>The developed world’s population is aging rapidly. Currently, the older population (aged 65 and over) represent 7 percent or more of the total population in many parts of the world </a:t>
            </a:r>
          </a:p>
          <a:p>
            <a:pPr marL="45720" indent="0">
              <a:buNone/>
            </a:pPr>
            <a:endParaRPr lang="en-US" sz="2400" b="1" dirty="0">
              <a:solidFill>
                <a:schemeClr val="accent5">
                  <a:lumMod val="50000"/>
                </a:schemeClr>
              </a:solidFill>
            </a:endParaRPr>
          </a:p>
          <a:p>
            <a:pPr marL="45720" indent="0" algn="ctr">
              <a:buNone/>
            </a:pPr>
            <a:r>
              <a:rPr lang="en-US" b="1" i="1" dirty="0">
                <a:solidFill>
                  <a:schemeClr val="accent5">
                    <a:lumMod val="50000"/>
                  </a:schemeClr>
                </a:solidFill>
              </a:rPr>
              <a:t>GROWTH OF WORLD’S OLDER POPULATION WILL CONTINUE TO OUTPACE THAT OF YOUNGER POPULATION OVER THE NEXT 35 YEARS </a:t>
            </a:r>
          </a:p>
          <a:p>
            <a:pPr marL="45720" indent="0" algn="ctr">
              <a:buNone/>
            </a:pPr>
            <a:endParaRPr lang="en-US" sz="2400" b="1" i="1" dirty="0">
              <a:solidFill>
                <a:schemeClr val="accent5">
                  <a:lumMod val="50000"/>
                </a:schemeClr>
              </a:solidFill>
            </a:endParaRPr>
          </a:p>
          <a:p>
            <a:pPr marL="45720" lvl="0" indent="0">
              <a:buNone/>
            </a:pPr>
            <a:r>
              <a:rPr lang="en-US" sz="1600" dirty="0">
                <a:solidFill>
                  <a:schemeClr val="tx1"/>
                </a:solidFill>
              </a:rPr>
              <a:t>He, W., Goodkind, D., &amp; Kowal, P. (2016). </a:t>
            </a:r>
            <a:r>
              <a:rPr lang="en-US" sz="1600" i="1" dirty="0">
                <a:solidFill>
                  <a:schemeClr val="tx1"/>
                </a:solidFill>
              </a:rPr>
              <a:t>An Aging World 2015: International Population Reports. </a:t>
            </a:r>
            <a:r>
              <a:rPr lang="en-US" sz="1600" dirty="0">
                <a:solidFill>
                  <a:schemeClr val="tx1"/>
                </a:solidFill>
              </a:rPr>
              <a:t>US Department of Commerce</a:t>
            </a:r>
          </a:p>
          <a:p>
            <a:pPr marL="45720" indent="0">
              <a:buNone/>
            </a:pPr>
            <a:endParaRPr lang="en-US" sz="1800" b="1" i="1" dirty="0">
              <a:solidFill>
                <a:schemeClr val="accent5">
                  <a:lumMod val="50000"/>
                </a:schemeClr>
              </a:solidFill>
            </a:endParaRPr>
          </a:p>
        </p:txBody>
      </p:sp>
    </p:spTree>
    <p:extLst>
      <p:ext uri="{BB962C8B-B14F-4D97-AF65-F5344CB8AC3E}">
        <p14:creationId xmlns:p14="http://schemas.microsoft.com/office/powerpoint/2010/main" val="7566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2522"/>
            <a:ext cx="9509760" cy="1435741"/>
          </a:xfrm>
        </p:spPr>
        <p:txBody>
          <a:bodyPr>
            <a:normAutofit/>
          </a:bodyPr>
          <a:lstStyle/>
          <a:p>
            <a:pPr algn="ctr"/>
            <a:r>
              <a:rPr lang="en-US" sz="3600" dirty="0"/>
              <a:t>Geriatric Medical Care</a:t>
            </a:r>
          </a:p>
        </p:txBody>
      </p:sp>
      <p:sp>
        <p:nvSpPr>
          <p:cNvPr id="3" name="Content Placeholder 2"/>
          <p:cNvSpPr>
            <a:spLocks noGrp="1"/>
          </p:cNvSpPr>
          <p:nvPr>
            <p:ph idx="1"/>
          </p:nvPr>
        </p:nvSpPr>
        <p:spPr>
          <a:xfrm>
            <a:off x="1341120" y="1524000"/>
            <a:ext cx="9509760" cy="4505579"/>
          </a:xfrm>
        </p:spPr>
        <p:txBody>
          <a:bodyPr>
            <a:normAutofit fontScale="92500" lnSpcReduction="20000"/>
          </a:bodyPr>
          <a:lstStyle/>
          <a:p>
            <a:r>
              <a:rPr lang="en-US" sz="2600" b="1" dirty="0">
                <a:solidFill>
                  <a:srgbClr val="002060"/>
                </a:solidFill>
              </a:rPr>
              <a:t>Continuity</a:t>
            </a:r>
          </a:p>
          <a:p>
            <a:r>
              <a:rPr lang="en-US" sz="2600" b="1" dirty="0">
                <a:solidFill>
                  <a:srgbClr val="002060"/>
                </a:solidFill>
              </a:rPr>
              <a:t>Reliability, 24/7 to the end of life</a:t>
            </a:r>
          </a:p>
          <a:p>
            <a:r>
              <a:rPr lang="en-US" sz="2600" b="1" dirty="0">
                <a:solidFill>
                  <a:srgbClr val="002060"/>
                </a:solidFill>
              </a:rPr>
              <a:t>Enabling self-management around disabilities</a:t>
            </a:r>
          </a:p>
          <a:p>
            <a:r>
              <a:rPr lang="en-US" sz="2600" b="1" dirty="0">
                <a:solidFill>
                  <a:srgbClr val="002060"/>
                </a:solidFill>
              </a:rPr>
              <a:t>Respecting and including family and other caregivers</a:t>
            </a:r>
          </a:p>
          <a:p>
            <a:r>
              <a:rPr lang="en-US" sz="2600" b="1" dirty="0">
                <a:solidFill>
                  <a:srgbClr val="002060"/>
                </a:solidFill>
              </a:rPr>
              <a:t>Attend to the burden of medical care</a:t>
            </a:r>
          </a:p>
          <a:p>
            <a:r>
              <a:rPr lang="en-US" sz="2600" b="1" dirty="0">
                <a:solidFill>
                  <a:srgbClr val="002060"/>
                </a:solidFill>
              </a:rPr>
              <a:t>Move services to the home</a:t>
            </a:r>
          </a:p>
          <a:p>
            <a:r>
              <a:rPr lang="en-US" sz="2600" b="1" dirty="0">
                <a:solidFill>
                  <a:srgbClr val="002060"/>
                </a:solidFill>
              </a:rPr>
              <a:t>Prevent falls, wrong actions</a:t>
            </a:r>
          </a:p>
          <a:p>
            <a:r>
              <a:rPr lang="en-US" sz="2600" b="1" dirty="0">
                <a:solidFill>
                  <a:srgbClr val="002060"/>
                </a:solidFill>
              </a:rPr>
              <a:t>Enhancing relationships, activities, meaningfulness</a:t>
            </a:r>
          </a:p>
          <a:p>
            <a:r>
              <a:rPr lang="en-US" sz="2600" b="1" dirty="0">
                <a:solidFill>
                  <a:srgbClr val="002060"/>
                </a:solidFill>
              </a:rPr>
              <a:t>Enduring with persons living with dementia </a:t>
            </a:r>
          </a:p>
          <a:p>
            <a:endParaRPr lang="en-US" dirty="0"/>
          </a:p>
        </p:txBody>
      </p:sp>
    </p:spTree>
    <p:extLst>
      <p:ext uri="{BB962C8B-B14F-4D97-AF65-F5344CB8AC3E}">
        <p14:creationId xmlns:p14="http://schemas.microsoft.com/office/powerpoint/2010/main" val="11344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777777"/>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777777"/>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777777"/>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599440"/>
          </a:xfrm>
        </p:spPr>
        <p:txBody>
          <a:bodyPr>
            <a:normAutofit/>
          </a:bodyPr>
          <a:lstStyle/>
          <a:p>
            <a:pPr algn="ctr"/>
            <a:r>
              <a:rPr lang="en-US" sz="3600" dirty="0"/>
              <a:t>Steps in Optimal Care Planning	</a:t>
            </a:r>
          </a:p>
        </p:txBody>
      </p:sp>
      <p:sp>
        <p:nvSpPr>
          <p:cNvPr id="3" name="Content Placeholder 2"/>
          <p:cNvSpPr>
            <a:spLocks noGrp="1"/>
          </p:cNvSpPr>
          <p:nvPr>
            <p:ph idx="1"/>
          </p:nvPr>
        </p:nvSpPr>
        <p:spPr>
          <a:xfrm>
            <a:off x="1192696" y="1066800"/>
            <a:ext cx="9170504" cy="4953000"/>
          </a:xfrm>
        </p:spPr>
        <p:txBody>
          <a:bodyPr>
            <a:normAutofit/>
          </a:bodyPr>
          <a:lstStyle/>
          <a:p>
            <a:pPr marL="514350" indent="-514350">
              <a:buFont typeface="+mj-lt"/>
              <a:buAutoNum type="arabicPeriod"/>
            </a:pPr>
            <a:r>
              <a:rPr lang="en-US" sz="2400" b="1" dirty="0">
                <a:solidFill>
                  <a:srgbClr val="002060"/>
                </a:solidFill>
              </a:rPr>
              <a:t>Targeting </a:t>
            </a:r>
          </a:p>
          <a:p>
            <a:pPr marL="514350" indent="-514350">
              <a:buFont typeface="+mj-lt"/>
              <a:buAutoNum type="arabicPeriod"/>
            </a:pPr>
            <a:r>
              <a:rPr lang="en-US" sz="2400" b="1" dirty="0">
                <a:solidFill>
                  <a:srgbClr val="002060"/>
                </a:solidFill>
              </a:rPr>
              <a:t>Care Planning</a:t>
            </a:r>
          </a:p>
          <a:p>
            <a:pPr marL="803275" lvl="1" indent="-514350">
              <a:buFont typeface="+mj-lt"/>
              <a:buAutoNum type="alphaUcPeriod"/>
            </a:pPr>
            <a:r>
              <a:rPr lang="en-US" sz="2400" b="1" dirty="0">
                <a:solidFill>
                  <a:srgbClr val="002060"/>
                </a:solidFill>
              </a:rPr>
              <a:t>Current patient/family situation</a:t>
            </a:r>
          </a:p>
          <a:p>
            <a:pPr marL="803275" lvl="1" indent="-514350">
              <a:buFont typeface="+mj-lt"/>
              <a:buAutoNum type="alphaUcPeriod"/>
            </a:pPr>
            <a:r>
              <a:rPr lang="en-US" sz="2400" b="1" dirty="0">
                <a:solidFill>
                  <a:srgbClr val="002060"/>
                </a:solidFill>
              </a:rPr>
              <a:t>Likely future situation(s) with various strategies</a:t>
            </a:r>
          </a:p>
          <a:p>
            <a:pPr marL="803275" lvl="1" indent="-514350">
              <a:buFont typeface="+mj-lt"/>
              <a:buAutoNum type="alphaUcPeriod"/>
            </a:pPr>
            <a:r>
              <a:rPr lang="en-US" sz="2400" b="1" dirty="0">
                <a:solidFill>
                  <a:srgbClr val="002060"/>
                </a:solidFill>
              </a:rPr>
              <a:t>Patient/family priorities – hopes, fears, values – goals</a:t>
            </a:r>
          </a:p>
          <a:p>
            <a:pPr marL="803275" lvl="1" indent="-457200">
              <a:buFont typeface="+mj-lt"/>
              <a:buAutoNum type="alphaUcPeriod"/>
            </a:pPr>
            <a:r>
              <a:rPr lang="en-US" sz="2400" b="1" dirty="0">
                <a:solidFill>
                  <a:srgbClr val="002060"/>
                </a:solidFill>
              </a:rPr>
              <a:t>Negotiated, patient-driven care plan</a:t>
            </a:r>
          </a:p>
          <a:p>
            <a:pPr marL="803275" lvl="1" indent="-457200">
              <a:buFont typeface="+mj-lt"/>
              <a:buAutoNum type="alphaUcPeriod"/>
            </a:pPr>
            <a:r>
              <a:rPr lang="en-US" sz="2400" b="1" dirty="0">
                <a:solidFill>
                  <a:srgbClr val="002060"/>
                </a:solidFill>
              </a:rPr>
              <a:t>Available to those who need it, promptly</a:t>
            </a:r>
          </a:p>
          <a:p>
            <a:pPr marL="514350" indent="-457200">
              <a:buFont typeface="+mj-lt"/>
              <a:buAutoNum type="arabicPeriod"/>
            </a:pPr>
            <a:r>
              <a:rPr lang="en-US" sz="2400" b="1" dirty="0">
                <a:solidFill>
                  <a:srgbClr val="002060"/>
                </a:solidFill>
              </a:rPr>
              <a:t>Evaluation and Feedback – system learning</a:t>
            </a:r>
          </a:p>
          <a:p>
            <a:pPr marL="514350" indent="-457200">
              <a:buFont typeface="+mj-lt"/>
              <a:buAutoNum type="arabicPeriod"/>
            </a:pPr>
            <a:r>
              <a:rPr lang="en-US" sz="2400" b="1" dirty="0">
                <a:solidFill>
                  <a:srgbClr val="002060"/>
                </a:solidFill>
              </a:rPr>
              <a:t>Care plan use in system management – supply and quality issues for community</a:t>
            </a:r>
          </a:p>
        </p:txBody>
      </p:sp>
    </p:spTree>
    <p:extLst>
      <p:ext uri="{BB962C8B-B14F-4D97-AF65-F5344CB8AC3E}">
        <p14:creationId xmlns:p14="http://schemas.microsoft.com/office/powerpoint/2010/main" val="273613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31" y="84858"/>
            <a:ext cx="8500056" cy="1346377"/>
          </a:xfrm>
        </p:spPr>
        <p:txBody>
          <a:bodyPr>
            <a:normAutofit fontScale="90000"/>
          </a:bodyPr>
          <a:lstStyle/>
          <a:p>
            <a:pPr algn="ctr"/>
            <a:r>
              <a:rPr lang="en-US" dirty="0"/>
              <a:t>What Matters to Costly Patients in Medicare: Elders Living with Illness and Disability?</a:t>
            </a:r>
          </a:p>
        </p:txBody>
      </p:sp>
      <p:sp>
        <p:nvSpPr>
          <p:cNvPr id="3" name="Content Placeholder 2"/>
          <p:cNvSpPr>
            <a:spLocks noGrp="1"/>
          </p:cNvSpPr>
          <p:nvPr>
            <p:ph idx="1"/>
          </p:nvPr>
        </p:nvSpPr>
        <p:spPr/>
        <p:txBody>
          <a:bodyPr>
            <a:normAutofit fontScale="92500" lnSpcReduction="20000"/>
          </a:bodyPr>
          <a:lstStyle/>
          <a:p>
            <a:r>
              <a:rPr lang="en-US" sz="2800" b="1" dirty="0">
                <a:solidFill>
                  <a:srgbClr val="002060"/>
                </a:solidFill>
              </a:rPr>
              <a:t>Relationships – family, friends, spirituality</a:t>
            </a:r>
          </a:p>
          <a:p>
            <a:r>
              <a:rPr lang="en-US" sz="2800" b="1" dirty="0">
                <a:solidFill>
                  <a:srgbClr val="002060"/>
                </a:solidFill>
              </a:rPr>
              <a:t>Control, finances, dignity, respect </a:t>
            </a:r>
          </a:p>
          <a:p>
            <a:r>
              <a:rPr lang="en-US" sz="2800" b="1" dirty="0">
                <a:solidFill>
                  <a:srgbClr val="002060"/>
                </a:solidFill>
              </a:rPr>
              <a:t>Familiarity, meaningfulness, significance</a:t>
            </a:r>
          </a:p>
          <a:p>
            <a:r>
              <a:rPr lang="en-US" sz="2800" b="1" dirty="0">
                <a:solidFill>
                  <a:srgbClr val="002060"/>
                </a:solidFill>
              </a:rPr>
              <a:t>Comfort</a:t>
            </a:r>
          </a:p>
          <a:p>
            <a:r>
              <a:rPr lang="en-US" sz="2800" b="1" dirty="0">
                <a:solidFill>
                  <a:srgbClr val="002060"/>
                </a:solidFill>
              </a:rPr>
              <a:t>Confidence</a:t>
            </a:r>
          </a:p>
          <a:p>
            <a:r>
              <a:rPr lang="en-US" sz="2800" b="1" dirty="0">
                <a:solidFill>
                  <a:srgbClr val="002060"/>
                </a:solidFill>
              </a:rPr>
              <a:t>Survival time</a:t>
            </a:r>
          </a:p>
          <a:p>
            <a:endParaRPr lang="en-US" b="1" dirty="0">
              <a:solidFill>
                <a:srgbClr val="002060"/>
              </a:solidFill>
            </a:endParaRPr>
          </a:p>
          <a:p>
            <a:pPr marL="0" indent="0">
              <a:buNone/>
            </a:pPr>
            <a:r>
              <a:rPr lang="en-US" sz="3200" b="1" dirty="0">
                <a:solidFill>
                  <a:srgbClr val="002060"/>
                </a:solidFill>
              </a:rPr>
              <a:t>What </a:t>
            </a:r>
            <a:r>
              <a:rPr lang="en-US" sz="3200" b="1" u="sng" dirty="0">
                <a:solidFill>
                  <a:srgbClr val="002060"/>
                </a:solidFill>
              </a:rPr>
              <a:t>do</a:t>
            </a:r>
            <a:r>
              <a:rPr lang="en-US" sz="3200" b="1" dirty="0">
                <a:solidFill>
                  <a:srgbClr val="002060"/>
                </a:solidFill>
              </a:rPr>
              <a:t> we measure?</a:t>
            </a:r>
          </a:p>
        </p:txBody>
      </p:sp>
    </p:spTree>
    <p:extLst>
      <p:ext uri="{BB962C8B-B14F-4D97-AF65-F5344CB8AC3E}">
        <p14:creationId xmlns:p14="http://schemas.microsoft.com/office/powerpoint/2010/main" val="122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030136"/>
          </a:xfrm>
        </p:spPr>
        <p:txBody>
          <a:bodyPr>
            <a:normAutofit/>
          </a:bodyPr>
          <a:lstStyle/>
          <a:p>
            <a:r>
              <a:rPr lang="en-US" sz="3600" dirty="0"/>
              <a:t>What do we Measure in Nursing Homes?</a:t>
            </a:r>
          </a:p>
        </p:txBody>
      </p:sp>
      <p:sp>
        <p:nvSpPr>
          <p:cNvPr id="3" name="Content Placeholder 2"/>
          <p:cNvSpPr>
            <a:spLocks noGrp="1"/>
          </p:cNvSpPr>
          <p:nvPr>
            <p:ph sz="half" idx="1"/>
          </p:nvPr>
        </p:nvSpPr>
        <p:spPr/>
        <p:txBody>
          <a:bodyPr>
            <a:normAutofit fontScale="47500" lnSpcReduction="20000"/>
          </a:bodyPr>
          <a:lstStyle/>
          <a:p>
            <a:r>
              <a:rPr lang="en-US" sz="5000" b="1" dirty="0">
                <a:solidFill>
                  <a:srgbClr val="002060"/>
                </a:solidFill>
              </a:rPr>
              <a:t>Moderate to severe pain</a:t>
            </a:r>
          </a:p>
          <a:p>
            <a:r>
              <a:rPr lang="en-US" sz="5000" b="1" dirty="0">
                <a:solidFill>
                  <a:srgbClr val="002060"/>
                </a:solidFill>
              </a:rPr>
              <a:t>New or worsened pressure ulcers; any pressure ulcers</a:t>
            </a:r>
          </a:p>
          <a:p>
            <a:r>
              <a:rPr lang="en-US" sz="5000" b="1" dirty="0">
                <a:solidFill>
                  <a:srgbClr val="002060"/>
                </a:solidFill>
              </a:rPr>
              <a:t>Flu and pneumococcal vaccine</a:t>
            </a:r>
          </a:p>
          <a:p>
            <a:r>
              <a:rPr lang="en-US" sz="5000" b="1" dirty="0">
                <a:solidFill>
                  <a:srgbClr val="002060"/>
                </a:solidFill>
              </a:rPr>
              <a:t>New anti-psychotic medication; any antipsychotic medication</a:t>
            </a:r>
          </a:p>
          <a:p>
            <a:r>
              <a:rPr lang="en-US" sz="5000" b="1" dirty="0">
                <a:solidFill>
                  <a:srgbClr val="002060"/>
                </a:solidFill>
              </a:rPr>
              <a:t>Increasing need for ADL help</a:t>
            </a:r>
          </a:p>
          <a:p>
            <a:r>
              <a:rPr lang="en-US" sz="5000" b="1" dirty="0">
                <a:solidFill>
                  <a:srgbClr val="002060"/>
                </a:solidFill>
              </a:rPr>
              <a:t>Weight loss</a:t>
            </a:r>
          </a:p>
          <a:p>
            <a:endParaRPr lang="en-US" dirty="0"/>
          </a:p>
          <a:p>
            <a:endParaRPr lang="en-US" dirty="0"/>
          </a:p>
        </p:txBody>
      </p:sp>
      <p:sp>
        <p:nvSpPr>
          <p:cNvPr id="4" name="Content Placeholder 3"/>
          <p:cNvSpPr>
            <a:spLocks noGrp="1"/>
          </p:cNvSpPr>
          <p:nvPr>
            <p:ph sz="half" idx="2"/>
          </p:nvPr>
        </p:nvSpPr>
        <p:spPr/>
        <p:txBody>
          <a:bodyPr>
            <a:normAutofit fontScale="47500" lnSpcReduction="20000"/>
          </a:bodyPr>
          <a:lstStyle/>
          <a:p>
            <a:r>
              <a:rPr lang="en-US" sz="5100" b="1" dirty="0">
                <a:solidFill>
                  <a:srgbClr val="002060"/>
                </a:solidFill>
              </a:rPr>
              <a:t>Losing control of bowel or bladder</a:t>
            </a:r>
          </a:p>
          <a:p>
            <a:r>
              <a:rPr lang="en-US" sz="5100" b="1" dirty="0">
                <a:solidFill>
                  <a:srgbClr val="002060"/>
                </a:solidFill>
              </a:rPr>
              <a:t>Urinary catheters</a:t>
            </a:r>
          </a:p>
          <a:p>
            <a:r>
              <a:rPr lang="en-US" sz="5100" b="1" dirty="0">
                <a:solidFill>
                  <a:srgbClr val="002060"/>
                </a:solidFill>
              </a:rPr>
              <a:t>UTIs</a:t>
            </a:r>
          </a:p>
          <a:p>
            <a:r>
              <a:rPr lang="en-US" sz="5100" b="1" dirty="0">
                <a:solidFill>
                  <a:srgbClr val="002060"/>
                </a:solidFill>
              </a:rPr>
              <a:t>Depression</a:t>
            </a:r>
          </a:p>
          <a:p>
            <a:r>
              <a:rPr lang="en-US" sz="5100" b="1" dirty="0">
                <a:solidFill>
                  <a:srgbClr val="002060"/>
                </a:solidFill>
              </a:rPr>
              <a:t>Restraints</a:t>
            </a:r>
          </a:p>
          <a:p>
            <a:r>
              <a:rPr lang="en-US" sz="5100" b="1" dirty="0">
                <a:solidFill>
                  <a:srgbClr val="002060"/>
                </a:solidFill>
              </a:rPr>
              <a:t>Falls with injury</a:t>
            </a:r>
          </a:p>
          <a:p>
            <a:endParaRPr lang="en-US" dirty="0"/>
          </a:p>
          <a:p>
            <a:pPr marL="45720" indent="0">
              <a:buNone/>
            </a:pPr>
            <a:r>
              <a:rPr lang="en-US" sz="3400" dirty="0"/>
              <a:t>National Care Quality Assessment, 2016</a:t>
            </a:r>
          </a:p>
          <a:p>
            <a:endParaRPr lang="en-US" dirty="0"/>
          </a:p>
        </p:txBody>
      </p:sp>
    </p:spTree>
    <p:extLst>
      <p:ext uri="{BB962C8B-B14F-4D97-AF65-F5344CB8AC3E}">
        <p14:creationId xmlns:p14="http://schemas.microsoft.com/office/powerpoint/2010/main" val="34968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950623"/>
          </a:xfrm>
        </p:spPr>
        <p:txBody>
          <a:bodyPr>
            <a:normAutofit/>
          </a:bodyPr>
          <a:lstStyle/>
          <a:p>
            <a:pPr algn="ctr"/>
            <a:r>
              <a:rPr lang="en-US" sz="3600" dirty="0"/>
              <a:t>What do we Measure in Home Care?</a:t>
            </a:r>
          </a:p>
        </p:txBody>
      </p:sp>
      <p:sp>
        <p:nvSpPr>
          <p:cNvPr id="3" name="Content Placeholder 2"/>
          <p:cNvSpPr>
            <a:spLocks noGrp="1"/>
          </p:cNvSpPr>
          <p:nvPr>
            <p:ph idx="1"/>
          </p:nvPr>
        </p:nvSpPr>
        <p:spPr>
          <a:xfrm>
            <a:off x="1341120" y="1590262"/>
            <a:ext cx="9509760" cy="4439318"/>
          </a:xfrm>
        </p:spPr>
        <p:txBody>
          <a:bodyPr>
            <a:noAutofit/>
          </a:bodyPr>
          <a:lstStyle/>
          <a:p>
            <a:r>
              <a:rPr lang="en-US" sz="2400" b="1" dirty="0">
                <a:solidFill>
                  <a:srgbClr val="002060"/>
                </a:solidFill>
              </a:rPr>
              <a:t>Improved mobility</a:t>
            </a:r>
          </a:p>
          <a:p>
            <a:r>
              <a:rPr lang="en-US" sz="2400" b="1" dirty="0">
                <a:solidFill>
                  <a:srgbClr val="002060"/>
                </a:solidFill>
              </a:rPr>
              <a:t>Improved bathing</a:t>
            </a:r>
          </a:p>
          <a:p>
            <a:r>
              <a:rPr lang="en-US" sz="2400" b="1" dirty="0">
                <a:solidFill>
                  <a:srgbClr val="002060"/>
                </a:solidFill>
              </a:rPr>
              <a:t>Improved breathing</a:t>
            </a:r>
          </a:p>
          <a:p>
            <a:r>
              <a:rPr lang="en-US" sz="2400" b="1" dirty="0">
                <a:solidFill>
                  <a:srgbClr val="002060"/>
                </a:solidFill>
              </a:rPr>
              <a:t>Improved wounds</a:t>
            </a:r>
          </a:p>
          <a:p>
            <a:r>
              <a:rPr lang="en-US" sz="2400" b="1" dirty="0">
                <a:solidFill>
                  <a:srgbClr val="002060"/>
                </a:solidFill>
              </a:rPr>
              <a:t>Improved understanding of medications</a:t>
            </a:r>
          </a:p>
          <a:p>
            <a:r>
              <a:rPr lang="en-US" sz="2400" b="1" dirty="0">
                <a:solidFill>
                  <a:srgbClr val="002060"/>
                </a:solidFill>
              </a:rPr>
              <a:t>How often the home care team checked on various things</a:t>
            </a:r>
          </a:p>
          <a:p>
            <a:r>
              <a:rPr lang="en-US" sz="2400" b="1" dirty="0">
                <a:solidFill>
                  <a:srgbClr val="002060"/>
                </a:solidFill>
              </a:rPr>
              <a:t>How often – hospitalization, ER use, readmissions</a:t>
            </a:r>
          </a:p>
          <a:p>
            <a:r>
              <a:rPr lang="en-US" sz="2400" b="1" dirty="0">
                <a:solidFill>
                  <a:srgbClr val="002060"/>
                </a:solidFill>
              </a:rPr>
              <a:t>Patient rating of overall care, professionalism, communication</a:t>
            </a:r>
          </a:p>
          <a:p>
            <a:pPr marL="45720" indent="0">
              <a:buNone/>
            </a:pPr>
            <a:r>
              <a:rPr lang="en-US" sz="1600" dirty="0">
                <a:solidFill>
                  <a:schemeClr val="tx1"/>
                </a:solidFill>
              </a:rPr>
              <a:t>National Care Quality Assessment, 2016</a:t>
            </a:r>
          </a:p>
          <a:p>
            <a:pPr marL="45720" indent="0">
              <a:buNone/>
            </a:pPr>
            <a:endParaRPr lang="en-US" sz="2400" b="1" dirty="0">
              <a:solidFill>
                <a:srgbClr val="002060"/>
              </a:solidFill>
            </a:endParaRPr>
          </a:p>
        </p:txBody>
      </p:sp>
    </p:spTree>
    <p:extLst>
      <p:ext uri="{BB962C8B-B14F-4D97-AF65-F5344CB8AC3E}">
        <p14:creationId xmlns:p14="http://schemas.microsoft.com/office/powerpoint/2010/main" val="30048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t>CMS Reimbursement Ruling</a:t>
            </a:r>
          </a:p>
        </p:txBody>
      </p:sp>
      <p:sp>
        <p:nvSpPr>
          <p:cNvPr id="5" name="Content Placeholder 4"/>
          <p:cNvSpPr>
            <a:spLocks noGrp="1"/>
          </p:cNvSpPr>
          <p:nvPr>
            <p:ph idx="1"/>
          </p:nvPr>
        </p:nvSpPr>
        <p:spPr/>
        <p:txBody>
          <a:bodyPr/>
          <a:lstStyle/>
          <a:p>
            <a:pPr marL="45720" indent="0" algn="ctr">
              <a:buNone/>
            </a:pPr>
            <a:endParaRPr lang="en-US" sz="2800" b="1" dirty="0">
              <a:solidFill>
                <a:schemeClr val="tx1"/>
              </a:solidFill>
            </a:endParaRPr>
          </a:p>
          <a:p>
            <a:pPr marL="45720" indent="0" algn="ctr">
              <a:buNone/>
            </a:pPr>
            <a:r>
              <a:rPr lang="en-US" sz="2800" b="1" dirty="0">
                <a:solidFill>
                  <a:schemeClr val="tx1"/>
                </a:solidFill>
              </a:rPr>
              <a:t>April 27</a:t>
            </a:r>
            <a:r>
              <a:rPr lang="en-US" sz="2800" b="1" baseline="30000" dirty="0">
                <a:solidFill>
                  <a:schemeClr val="tx1"/>
                </a:solidFill>
              </a:rPr>
              <a:t>th</a:t>
            </a:r>
            <a:r>
              <a:rPr lang="en-US" sz="2800" b="1" dirty="0">
                <a:solidFill>
                  <a:schemeClr val="tx1"/>
                </a:solidFill>
              </a:rPr>
              <a:t>, 2016 The US Department of Health and Human Services Issued a Proposal to Align and Modernize how Medicare Payments Are Tied to the Cost and Quality of Patient Care</a:t>
            </a:r>
          </a:p>
          <a:p>
            <a:endParaRPr lang="en-US" dirty="0"/>
          </a:p>
        </p:txBody>
      </p:sp>
    </p:spTree>
    <p:extLst>
      <p:ext uri="{BB962C8B-B14F-4D97-AF65-F5344CB8AC3E}">
        <p14:creationId xmlns:p14="http://schemas.microsoft.com/office/powerpoint/2010/main" val="209270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idx="1"/>
          </p:nvPr>
        </p:nvSpPr>
        <p:spPr/>
        <p:txBody>
          <a:bodyPr>
            <a:normAutofit lnSpcReduction="10000"/>
          </a:bodyPr>
          <a:lstStyle/>
          <a:p>
            <a:pPr marL="45720" indent="0">
              <a:buNone/>
            </a:pPr>
            <a:endParaRPr lang="en-US" b="1" dirty="0"/>
          </a:p>
          <a:p>
            <a:pPr marL="45720" indent="0">
              <a:buNone/>
            </a:pPr>
            <a:r>
              <a:rPr lang="en-US" sz="2400" b="1" dirty="0">
                <a:solidFill>
                  <a:srgbClr val="002060"/>
                </a:solidFill>
              </a:rPr>
              <a:t>CMS released the long awaited proposed ruling in establishing the new Quality Payment Program:</a:t>
            </a:r>
          </a:p>
          <a:p>
            <a:r>
              <a:rPr lang="en-US" sz="2400" b="1" dirty="0">
                <a:solidFill>
                  <a:srgbClr val="002060"/>
                </a:solidFill>
              </a:rPr>
              <a:t> Framework to include the Merit-based Incentive Payment System (MIPS) and;</a:t>
            </a:r>
          </a:p>
          <a:p>
            <a:r>
              <a:rPr lang="en-US" sz="2400" b="1" dirty="0">
                <a:solidFill>
                  <a:srgbClr val="002060"/>
                </a:solidFill>
              </a:rPr>
              <a:t>Alternative Payment Models (APMs). These policies were established by the Medicare Access and CHIP Reauthorization Act of 2015 (MACRA)</a:t>
            </a:r>
          </a:p>
          <a:p>
            <a:pPr marL="45720" indent="0">
              <a:buNone/>
            </a:pPr>
            <a:endParaRPr lang="en-US" b="1" dirty="0"/>
          </a:p>
          <a:p>
            <a:pPr marL="45720" indent="0">
              <a:buNone/>
            </a:pPr>
            <a:r>
              <a:rPr lang="en-US" sz="1600" dirty="0"/>
              <a:t>Centers for Medicare and Medicaid, 2016</a:t>
            </a:r>
          </a:p>
          <a:p>
            <a:endParaRPr lang="en-US" dirty="0"/>
          </a:p>
        </p:txBody>
      </p:sp>
    </p:spTree>
    <p:extLst>
      <p:ext uri="{BB962C8B-B14F-4D97-AF65-F5344CB8AC3E}">
        <p14:creationId xmlns:p14="http://schemas.microsoft.com/office/powerpoint/2010/main" val="36668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sz="half" idx="1"/>
          </p:nvPr>
        </p:nvSpPr>
        <p:spPr/>
        <p:txBody>
          <a:bodyPr>
            <a:normAutofit fontScale="92500" lnSpcReduction="10000"/>
          </a:bodyPr>
          <a:lstStyle/>
          <a:p>
            <a:pPr marL="45720" indent="0">
              <a:buNone/>
            </a:pPr>
            <a:r>
              <a:rPr lang="en-US" b="1" dirty="0">
                <a:solidFill>
                  <a:srgbClr val="002060"/>
                </a:solidFill>
              </a:rPr>
              <a:t>This proposed rule will provide a unified framework called the Quality Payment Program and includes 2 unique paths for providers. </a:t>
            </a:r>
          </a:p>
          <a:p>
            <a:pPr marL="45720" indent="0">
              <a:buNone/>
            </a:pPr>
            <a:r>
              <a:rPr lang="en-US" b="1" dirty="0">
                <a:solidFill>
                  <a:srgbClr val="002060"/>
                </a:solidFill>
              </a:rPr>
              <a:t>Eligible providers include: physicians, nurse practitioners, physician assistants, certified registered nurse anesthetists.</a:t>
            </a:r>
          </a:p>
          <a:p>
            <a:pPr lvl="0"/>
            <a:r>
              <a:rPr lang="en-US" b="1" dirty="0">
                <a:solidFill>
                  <a:srgbClr val="002060"/>
                </a:solidFill>
              </a:rPr>
              <a:t>The Merit-based Incentive Payment System (MIPS)</a:t>
            </a:r>
          </a:p>
          <a:p>
            <a:pPr lvl="0"/>
            <a:r>
              <a:rPr lang="en-US" b="1" dirty="0">
                <a:solidFill>
                  <a:srgbClr val="002060"/>
                </a:solidFill>
              </a:rPr>
              <a:t>Advanced Alternative Payment Models (APMs)</a:t>
            </a:r>
          </a:p>
          <a:p>
            <a:pPr marL="45720" lvl="0" indent="0">
              <a:buNone/>
            </a:pPr>
            <a:r>
              <a:rPr lang="en-US" sz="1600" dirty="0">
                <a:solidFill>
                  <a:schemeClr val="tx1"/>
                </a:solidFill>
              </a:rPr>
              <a:t>Centers for Medicare and Medicaid, 2016</a:t>
            </a:r>
          </a:p>
          <a:p>
            <a:endParaRPr lang="en-US" dirty="0"/>
          </a:p>
        </p:txBody>
      </p:sp>
      <p:pic>
        <p:nvPicPr>
          <p:cNvPr id="6" name="Content Placeholder 5" descr="group of health professional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1" y="2252870"/>
            <a:ext cx="5526156" cy="3379304"/>
          </a:xfrm>
        </p:spPr>
      </p:pic>
    </p:spTree>
    <p:extLst>
      <p:ext uri="{BB962C8B-B14F-4D97-AF65-F5344CB8AC3E}">
        <p14:creationId xmlns:p14="http://schemas.microsoft.com/office/powerpoint/2010/main" val="365876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5" name="Content Placeholder 4"/>
          <p:cNvSpPr>
            <a:spLocks noGrp="1"/>
          </p:cNvSpPr>
          <p:nvPr>
            <p:ph idx="1"/>
          </p:nvPr>
        </p:nvSpPr>
        <p:spPr/>
        <p:txBody>
          <a:bodyPr/>
          <a:lstStyle/>
          <a:p>
            <a:pPr marL="45720" indent="0" algn="ctr">
              <a:buNone/>
            </a:pPr>
            <a:r>
              <a:rPr lang="en-US" sz="2400" b="1" dirty="0">
                <a:solidFill>
                  <a:schemeClr val="tx1"/>
                </a:solidFill>
              </a:rPr>
              <a:t>Merit-based Incentive Payment System (MIPS)</a:t>
            </a:r>
          </a:p>
          <a:p>
            <a:r>
              <a:rPr lang="en-US" sz="2400" b="1" dirty="0">
                <a:solidFill>
                  <a:srgbClr val="002060"/>
                </a:solidFill>
              </a:rPr>
              <a:t>The MIPS Quality Payment Program first performance period will begin next year in 2017 and will provide CMS with the basis for 2019 payment adjustment. MACRA provides the direction for 3 distinct Medicare quality programs in MIPS to include: </a:t>
            </a:r>
          </a:p>
          <a:p>
            <a:pPr lvl="0"/>
            <a:r>
              <a:rPr lang="en-US" sz="2400" b="1" dirty="0">
                <a:solidFill>
                  <a:srgbClr val="002060"/>
                </a:solidFill>
              </a:rPr>
              <a:t>Physician Quality Reporting System; </a:t>
            </a:r>
          </a:p>
          <a:p>
            <a:pPr lvl="0"/>
            <a:r>
              <a:rPr lang="en-US" sz="2400" b="1" dirty="0">
                <a:solidFill>
                  <a:srgbClr val="002060"/>
                </a:solidFill>
              </a:rPr>
              <a:t>Value-Based Modifier Program; </a:t>
            </a:r>
          </a:p>
          <a:p>
            <a:pPr lvl="0"/>
            <a:r>
              <a:rPr lang="en-US" sz="2400" b="1" dirty="0">
                <a:solidFill>
                  <a:srgbClr val="002060"/>
                </a:solidFill>
              </a:rPr>
              <a:t>Meaningful Use’ of electronic health records</a:t>
            </a:r>
          </a:p>
          <a:p>
            <a:pPr marL="45720" lvl="0" indent="0">
              <a:buNone/>
            </a:pPr>
            <a:r>
              <a:rPr lang="en-US" sz="1600" dirty="0">
                <a:solidFill>
                  <a:schemeClr val="tx1"/>
                </a:solidFill>
              </a:rPr>
              <a:t>Centers for Medicare and Medicaid, 2016</a:t>
            </a:r>
          </a:p>
          <a:p>
            <a:endParaRPr lang="en-US" dirty="0"/>
          </a:p>
        </p:txBody>
      </p:sp>
    </p:spTree>
    <p:extLst>
      <p:ext uri="{BB962C8B-B14F-4D97-AF65-F5344CB8AC3E}">
        <p14:creationId xmlns:p14="http://schemas.microsoft.com/office/powerpoint/2010/main" val="15897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idx="1"/>
          </p:nvPr>
        </p:nvSpPr>
        <p:spPr/>
        <p:txBody>
          <a:bodyPr/>
          <a:lstStyle/>
          <a:p>
            <a:pPr marL="45720" indent="0">
              <a:buNone/>
            </a:pPr>
            <a:endParaRPr lang="en-US" dirty="0"/>
          </a:p>
          <a:p>
            <a:pPr marL="45720" indent="0" algn="ctr">
              <a:buNone/>
            </a:pPr>
            <a:r>
              <a:rPr lang="en-US" sz="2400" b="1" dirty="0">
                <a:solidFill>
                  <a:srgbClr val="002060"/>
                </a:solidFill>
              </a:rPr>
              <a:t>Providers will receive a composite score based on performance in each of four categories. Quality measures from core domains are determined annually, data gained from provider performance on these measures will be transparent and available via on the Physician Compare website</a:t>
            </a:r>
          </a:p>
          <a:p>
            <a:pPr marL="45720" indent="0" algn="ctr">
              <a:buNone/>
            </a:pPr>
            <a:endParaRPr lang="en-US" sz="2400" b="1" dirty="0">
              <a:solidFill>
                <a:srgbClr val="002060"/>
              </a:solidFill>
            </a:endParaRPr>
          </a:p>
          <a:p>
            <a:pPr marL="45720" indent="0" algn="ctr">
              <a:buNone/>
            </a:pPr>
            <a:endParaRPr lang="en-US" sz="2400" b="1" dirty="0">
              <a:solidFill>
                <a:srgbClr val="002060"/>
              </a:solidFill>
            </a:endParaRPr>
          </a:p>
          <a:p>
            <a:pPr marL="45720" indent="0">
              <a:buNone/>
            </a:pPr>
            <a:r>
              <a:rPr lang="en-US" sz="1600" dirty="0">
                <a:solidFill>
                  <a:schemeClr val="tx1"/>
                </a:solidFill>
              </a:rPr>
              <a:t>Centers for Medicare and Medicaid, 2016</a:t>
            </a:r>
          </a:p>
        </p:txBody>
      </p:sp>
    </p:spTree>
    <p:extLst>
      <p:ext uri="{BB962C8B-B14F-4D97-AF65-F5344CB8AC3E}">
        <p14:creationId xmlns:p14="http://schemas.microsoft.com/office/powerpoint/2010/main" val="26999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Aging World 2015</a:t>
            </a:r>
            <a:br>
              <a:rPr lang="en-US" dirty="0"/>
            </a:br>
            <a:r>
              <a:rPr lang="en-US" dirty="0"/>
              <a:t>International Population Reports</a:t>
            </a:r>
          </a:p>
        </p:txBody>
      </p:sp>
      <p:sp>
        <p:nvSpPr>
          <p:cNvPr id="3" name="Content Placeholder 2"/>
          <p:cNvSpPr>
            <a:spLocks noGrp="1"/>
          </p:cNvSpPr>
          <p:nvPr>
            <p:ph idx="1"/>
          </p:nvPr>
        </p:nvSpPr>
        <p:spPr/>
        <p:txBody>
          <a:bodyPr>
            <a:normAutofit fontScale="92500" lnSpcReduction="20000"/>
          </a:bodyPr>
          <a:lstStyle/>
          <a:p>
            <a:endParaRPr lang="en-US" dirty="0"/>
          </a:p>
          <a:p>
            <a:r>
              <a:rPr lang="en-US" sz="2600" b="1" dirty="0">
                <a:solidFill>
                  <a:srgbClr val="002060"/>
                </a:solidFill>
              </a:rPr>
              <a:t>In 2015 of the 7.3 billion people worldwide there is 8.5 percent, or 617.1 million, people aged 65 and older </a:t>
            </a:r>
          </a:p>
          <a:p>
            <a:r>
              <a:rPr lang="en-US" sz="2600" b="1" dirty="0">
                <a:solidFill>
                  <a:srgbClr val="002060"/>
                </a:solidFill>
              </a:rPr>
              <a:t>The number of older people worldwide is projected to increase more than 60 percent in the next 15 years</a:t>
            </a:r>
          </a:p>
          <a:p>
            <a:r>
              <a:rPr lang="en-US" sz="2600" b="1" dirty="0">
                <a:solidFill>
                  <a:srgbClr val="002060"/>
                </a:solidFill>
              </a:rPr>
              <a:t>In 2030, there will be about 1 billion older people globally, equivalent to 12.0 percent of the total population. </a:t>
            </a:r>
          </a:p>
          <a:p>
            <a:pPr marL="45720" indent="0">
              <a:buNone/>
            </a:pPr>
            <a:endParaRPr lang="en-US" sz="2600" b="1" dirty="0">
              <a:solidFill>
                <a:srgbClr val="002060"/>
              </a:solidFill>
            </a:endParaRPr>
          </a:p>
          <a:p>
            <a:pPr marL="45720" indent="0">
              <a:buNone/>
            </a:pPr>
            <a:endParaRPr lang="en-US" dirty="0"/>
          </a:p>
          <a:p>
            <a:pPr marL="45720" lvl="0" indent="0">
              <a:buNone/>
            </a:pPr>
            <a:r>
              <a:rPr lang="en-US" sz="1700" dirty="0">
                <a:solidFill>
                  <a:schemeClr val="tx1"/>
                </a:solidFill>
              </a:rPr>
              <a:t>He, W., Goodkind, D., &amp; Kowal, P. (2016). </a:t>
            </a:r>
            <a:r>
              <a:rPr lang="en-US" sz="1700" i="1" dirty="0">
                <a:solidFill>
                  <a:schemeClr val="tx1"/>
                </a:solidFill>
              </a:rPr>
              <a:t>An Aging World 2015: International Population Reports. </a:t>
            </a:r>
            <a:r>
              <a:rPr lang="en-US" sz="1700" dirty="0">
                <a:solidFill>
                  <a:schemeClr val="tx1"/>
                </a:solidFill>
              </a:rPr>
              <a:t>US Department of Commerce</a:t>
            </a:r>
          </a:p>
          <a:p>
            <a:pPr marL="45720" indent="0">
              <a:buNone/>
            </a:pPr>
            <a:endParaRPr lang="en-US" sz="1800" dirty="0"/>
          </a:p>
          <a:p>
            <a:endParaRPr lang="en-US" dirty="0"/>
          </a:p>
          <a:p>
            <a:pPr marL="45720" indent="0">
              <a:buNone/>
            </a:pPr>
            <a:endParaRPr lang="en-US" sz="1800" dirty="0"/>
          </a:p>
        </p:txBody>
      </p:sp>
    </p:spTree>
    <p:extLst>
      <p:ext uri="{BB962C8B-B14F-4D97-AF65-F5344CB8AC3E}">
        <p14:creationId xmlns:p14="http://schemas.microsoft.com/office/powerpoint/2010/main" val="18731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idx="1"/>
          </p:nvPr>
        </p:nvSpPr>
        <p:spPr/>
        <p:txBody>
          <a:bodyPr>
            <a:normAutofit/>
          </a:bodyPr>
          <a:lstStyle/>
          <a:p>
            <a:pPr marL="45720" indent="0" algn="ctr">
              <a:buNone/>
            </a:pPr>
            <a:r>
              <a:rPr lang="en-US" sz="2400" b="1" dirty="0"/>
              <a:t>The Four Performance Categories Include:</a:t>
            </a:r>
          </a:p>
          <a:p>
            <a:pPr lvl="0"/>
            <a:r>
              <a:rPr lang="en-US" sz="2400" b="1" dirty="0">
                <a:solidFill>
                  <a:srgbClr val="002060"/>
                </a:solidFill>
              </a:rPr>
              <a:t>Quality</a:t>
            </a:r>
            <a:r>
              <a:rPr lang="en-US" sz="2400" dirty="0">
                <a:solidFill>
                  <a:srgbClr val="002060"/>
                </a:solidFill>
              </a:rPr>
              <a:t>: 50 percent of total score in year 1;</a:t>
            </a:r>
          </a:p>
          <a:p>
            <a:pPr lvl="0"/>
            <a:r>
              <a:rPr lang="en-US" sz="2400" b="1" dirty="0">
                <a:solidFill>
                  <a:srgbClr val="002060"/>
                </a:solidFill>
              </a:rPr>
              <a:t>Advancing Care Information</a:t>
            </a:r>
            <a:r>
              <a:rPr lang="en-US" sz="2400" dirty="0">
                <a:solidFill>
                  <a:srgbClr val="002060"/>
                </a:solidFill>
              </a:rPr>
              <a:t>: 25 percent of total score in year 1, previously known as EHR Meaningful Use;</a:t>
            </a:r>
          </a:p>
          <a:p>
            <a:pPr lvl="0"/>
            <a:r>
              <a:rPr lang="en-US" sz="2400" b="1" dirty="0">
                <a:solidFill>
                  <a:srgbClr val="002060"/>
                </a:solidFill>
              </a:rPr>
              <a:t>Clinical Practice Improvement Activities</a:t>
            </a:r>
            <a:r>
              <a:rPr lang="en-US" sz="2400" dirty="0">
                <a:solidFill>
                  <a:srgbClr val="002060"/>
                </a:solidFill>
              </a:rPr>
              <a:t>: 15 percent of total score in year 1, this domain has recently been added by CMS; and</a:t>
            </a:r>
          </a:p>
          <a:p>
            <a:pPr lvl="0"/>
            <a:r>
              <a:rPr lang="en-US" sz="2400" b="1" dirty="0">
                <a:solidFill>
                  <a:srgbClr val="002060"/>
                </a:solidFill>
              </a:rPr>
              <a:t>Cost or Resource Use</a:t>
            </a:r>
            <a:r>
              <a:rPr lang="en-US" sz="2400" dirty="0">
                <a:solidFill>
                  <a:srgbClr val="002060"/>
                </a:solidFill>
              </a:rPr>
              <a:t>: 10 percent of total score in year 1, based on Medicare claims data from provider submission</a:t>
            </a:r>
          </a:p>
          <a:p>
            <a:pPr marL="45720" lvl="0" indent="0">
              <a:buNone/>
            </a:pPr>
            <a:r>
              <a:rPr lang="en-US" sz="1600" dirty="0">
                <a:solidFill>
                  <a:schemeClr val="tx1"/>
                </a:solidFill>
              </a:rPr>
              <a:t>Centers for Medicare and Medicaid, 2016</a:t>
            </a:r>
          </a:p>
          <a:p>
            <a:pPr marL="45720" indent="0">
              <a:buNone/>
            </a:pPr>
            <a:endParaRPr lang="en-US" dirty="0"/>
          </a:p>
        </p:txBody>
      </p:sp>
    </p:spTree>
    <p:extLst>
      <p:ext uri="{BB962C8B-B14F-4D97-AF65-F5344CB8AC3E}">
        <p14:creationId xmlns:p14="http://schemas.microsoft.com/office/powerpoint/2010/main" val="30137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idx="1"/>
          </p:nvPr>
        </p:nvSpPr>
        <p:spPr/>
        <p:txBody>
          <a:bodyPr/>
          <a:lstStyle/>
          <a:p>
            <a:pPr marL="45720" indent="0" algn="ctr">
              <a:buNone/>
            </a:pPr>
            <a:r>
              <a:rPr lang="en-US" sz="2400" b="1" dirty="0">
                <a:solidFill>
                  <a:schemeClr val="tx1"/>
                </a:solidFill>
              </a:rPr>
              <a:t>Advanced Alternative Payment Models</a:t>
            </a:r>
          </a:p>
          <a:p>
            <a:endParaRPr lang="en-US" sz="2400" b="1" dirty="0">
              <a:solidFill>
                <a:srgbClr val="002060"/>
              </a:solidFill>
            </a:endParaRPr>
          </a:p>
          <a:p>
            <a:pPr marL="45720" indent="0" algn="ctr">
              <a:buNone/>
            </a:pPr>
            <a:r>
              <a:rPr lang="en-US" sz="2400" b="1" dirty="0">
                <a:solidFill>
                  <a:srgbClr val="002060"/>
                </a:solidFill>
              </a:rPr>
              <a:t>The bipartisan MACRA legislation further created the Alternative Payment Model (APM), where providers become qualifying participants who can earn incentives for participation. </a:t>
            </a:r>
          </a:p>
        </p:txBody>
      </p:sp>
    </p:spTree>
    <p:extLst>
      <p:ext uri="{BB962C8B-B14F-4D97-AF65-F5344CB8AC3E}">
        <p14:creationId xmlns:p14="http://schemas.microsoft.com/office/powerpoint/2010/main" val="1147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idx="1"/>
          </p:nvPr>
        </p:nvSpPr>
        <p:spPr/>
        <p:txBody>
          <a:bodyPr>
            <a:normAutofit/>
          </a:bodyPr>
          <a:lstStyle/>
          <a:p>
            <a:pPr marL="45720" indent="0" algn="ctr">
              <a:buNone/>
            </a:pPr>
            <a:r>
              <a:rPr lang="en-US" sz="2400" b="1" dirty="0">
                <a:solidFill>
                  <a:srgbClr val="002060"/>
                </a:solidFill>
              </a:rPr>
              <a:t>The Advanced APM must meet 3 MACRA requirements</a:t>
            </a:r>
          </a:p>
          <a:p>
            <a:pPr marL="45720" lvl="0" indent="0">
              <a:buNone/>
            </a:pPr>
            <a:endParaRPr lang="en-US" dirty="0"/>
          </a:p>
          <a:p>
            <a:pPr lvl="0"/>
            <a:r>
              <a:rPr lang="en-US" b="1" dirty="0">
                <a:solidFill>
                  <a:srgbClr val="002060"/>
                </a:solidFill>
              </a:rPr>
              <a:t>Use of certified electronic health records (EHRs);</a:t>
            </a:r>
          </a:p>
          <a:p>
            <a:pPr lvl="0"/>
            <a:r>
              <a:rPr lang="en-US" b="1" dirty="0">
                <a:solidFill>
                  <a:srgbClr val="002060"/>
                </a:solidFill>
              </a:rPr>
              <a:t>Reimbursement is based upon comparable quality measures; and</a:t>
            </a:r>
          </a:p>
          <a:p>
            <a:pPr lvl="0"/>
            <a:r>
              <a:rPr lang="en-US" b="1" dirty="0">
                <a:solidFill>
                  <a:srgbClr val="002060"/>
                </a:solidFill>
              </a:rPr>
              <a:t>Becoming an enhanced medical home or reporting more than nominal risk for losses</a:t>
            </a:r>
          </a:p>
          <a:p>
            <a:pPr marL="45720" indent="0">
              <a:buNone/>
            </a:pPr>
            <a:endParaRPr lang="en-US" dirty="0"/>
          </a:p>
          <a:p>
            <a:pPr marL="45720" indent="0">
              <a:buNone/>
            </a:pPr>
            <a:r>
              <a:rPr lang="en-US" sz="1600" dirty="0"/>
              <a:t>Centers for Medicare and Medicaid, 2016</a:t>
            </a:r>
          </a:p>
        </p:txBody>
      </p:sp>
    </p:spTree>
    <p:extLst>
      <p:ext uri="{BB962C8B-B14F-4D97-AF65-F5344CB8AC3E}">
        <p14:creationId xmlns:p14="http://schemas.microsoft.com/office/powerpoint/2010/main" val="15448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CMS Reimbursement Ruling</a:t>
            </a:r>
          </a:p>
        </p:txBody>
      </p:sp>
      <p:sp>
        <p:nvSpPr>
          <p:cNvPr id="3" name="Content Placeholder 2"/>
          <p:cNvSpPr>
            <a:spLocks noGrp="1"/>
          </p:cNvSpPr>
          <p:nvPr>
            <p:ph idx="1"/>
          </p:nvPr>
        </p:nvSpPr>
        <p:spPr/>
        <p:txBody>
          <a:bodyPr>
            <a:normAutofit lnSpcReduction="10000"/>
          </a:bodyPr>
          <a:lstStyle/>
          <a:p>
            <a:pPr marL="45720" indent="0">
              <a:buNone/>
            </a:pPr>
            <a:endParaRPr lang="en-US" dirty="0"/>
          </a:p>
          <a:p>
            <a:r>
              <a:rPr lang="en-US" sz="2400" b="1" dirty="0">
                <a:solidFill>
                  <a:srgbClr val="002060"/>
                </a:solidFill>
              </a:rPr>
              <a:t>APMs must provide CMS with a clear thesis on what measures will be tested, and require a formal provider agreement with CMS.</a:t>
            </a:r>
          </a:p>
          <a:p>
            <a:r>
              <a:rPr lang="en-US" sz="2400" b="1" dirty="0">
                <a:solidFill>
                  <a:srgbClr val="002060"/>
                </a:solidFill>
              </a:rPr>
              <a:t> CMS works individually with each APM to evaluate and assess specific measurements. </a:t>
            </a:r>
          </a:p>
          <a:p>
            <a:r>
              <a:rPr lang="en-US" sz="2400" b="1" dirty="0">
                <a:solidFill>
                  <a:srgbClr val="002060"/>
                </a:solidFill>
              </a:rPr>
              <a:t>CMS will provide transparency to the public on which APMs quality for Advanced APMs prior to each performance period – proposed to begin no later than January 1, 2017.</a:t>
            </a:r>
          </a:p>
          <a:p>
            <a:pPr marL="45720" indent="0">
              <a:buNone/>
            </a:pPr>
            <a:r>
              <a:rPr lang="en-US" sz="1600" dirty="0">
                <a:solidFill>
                  <a:schemeClr val="tx1"/>
                </a:solidFill>
              </a:rPr>
              <a:t>Centers for Medicare and Medicaid, 2016</a:t>
            </a:r>
          </a:p>
        </p:txBody>
      </p:sp>
    </p:spTree>
    <p:extLst>
      <p:ext uri="{BB962C8B-B14F-4D97-AF65-F5344CB8AC3E}">
        <p14:creationId xmlns:p14="http://schemas.microsoft.com/office/powerpoint/2010/main" val="18455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a:xfrm>
            <a:off x="678512" y="1981465"/>
            <a:ext cx="9509760" cy="4127627"/>
          </a:xfrm>
        </p:spPr>
        <p:txBody>
          <a:bodyPr>
            <a:normAutofit fontScale="70000" lnSpcReduction="20000"/>
          </a:bodyPr>
          <a:lstStyle/>
          <a:p>
            <a:pPr marL="45720" lvl="0" indent="0">
              <a:buNone/>
            </a:pPr>
            <a:r>
              <a:rPr lang="en-US" dirty="0">
                <a:solidFill>
                  <a:schemeClr val="tx1"/>
                </a:solidFill>
              </a:rPr>
              <a:t>Centers for Medicare and Medicaid (2016). </a:t>
            </a:r>
            <a:r>
              <a:rPr lang="en-US" i="1" dirty="0">
                <a:solidFill>
                  <a:schemeClr val="tx1"/>
                </a:solidFill>
              </a:rPr>
              <a:t>Quality Reporting Program. </a:t>
            </a:r>
            <a:r>
              <a:rPr lang="en-US" dirty="0">
                <a:solidFill>
                  <a:schemeClr val="tx1"/>
                </a:solidFill>
              </a:rPr>
              <a:t>Retrieved </a:t>
            </a:r>
            <a:r>
              <a:rPr lang="en-US" dirty="0">
                <a:solidFill>
                  <a:schemeClr val="tx1"/>
                </a:solidFill>
                <a:hlinkClick r:id="rId2"/>
              </a:rPr>
              <a:t>https://www.cms.gov/Medicare/Quality-Initiatives-Patient-Assessment-Instruments/Value-Based-Programs/MACRA-MIPS-and-APMs/NPRM-QPP-Fact-Sheet.pdf</a:t>
            </a:r>
            <a:endParaRPr lang="en-US" dirty="0">
              <a:solidFill>
                <a:schemeClr val="tx1"/>
              </a:solidFill>
            </a:endParaRPr>
          </a:p>
          <a:p>
            <a:pPr marL="45720" lvl="0" indent="0">
              <a:buNone/>
            </a:pPr>
            <a:r>
              <a:rPr lang="en-US" dirty="0">
                <a:solidFill>
                  <a:schemeClr val="tx1"/>
                </a:solidFill>
              </a:rPr>
              <a:t>Centers for Medicare and Medicaid (2015). Multiple Chronic Conditions. Retrieved https://www.cms.gov/Research-Statistics-Data-and-Systems/Statistics-Trends-and-Reports/Chronic-Conditions/MCC_Main.html</a:t>
            </a:r>
          </a:p>
          <a:p>
            <a:pPr marL="45720" lvl="0" indent="0">
              <a:buNone/>
            </a:pPr>
            <a:r>
              <a:rPr lang="en-US" dirty="0">
                <a:solidFill>
                  <a:schemeClr val="tx1"/>
                </a:solidFill>
              </a:rPr>
              <a:t>He, W., Goodkind, D., &amp; Kowal, P. (2016). </a:t>
            </a:r>
            <a:r>
              <a:rPr lang="en-US" i="1" dirty="0">
                <a:solidFill>
                  <a:schemeClr val="tx1"/>
                </a:solidFill>
              </a:rPr>
              <a:t>An Aging World 2015: International Population Reports. </a:t>
            </a:r>
            <a:r>
              <a:rPr lang="en-US" dirty="0">
                <a:solidFill>
                  <a:schemeClr val="tx1"/>
                </a:solidFill>
              </a:rPr>
              <a:t>US Department of Commerce</a:t>
            </a:r>
          </a:p>
          <a:p>
            <a:pPr marL="45720" indent="0">
              <a:buNone/>
            </a:pPr>
            <a:r>
              <a:rPr lang="en-US" dirty="0"/>
              <a:t>He, W., &amp; Muenchrath, M. (2011). </a:t>
            </a:r>
            <a:r>
              <a:rPr lang="en-US" i="1" dirty="0"/>
              <a:t>90+ in the United States: 2006–2008</a:t>
            </a:r>
            <a:r>
              <a:rPr lang="en-US" dirty="0"/>
              <a:t>. American Community Survey Reports, ACS-17, U.S. Census Bureau. Washington, DC: U.S. Government Printing Office. </a:t>
            </a:r>
          </a:p>
          <a:p>
            <a:pPr marL="45720" indent="0">
              <a:buNone/>
            </a:pPr>
            <a:r>
              <a:rPr lang="en-US" dirty="0"/>
              <a:t>Institutes of Medicine (2012). </a:t>
            </a:r>
            <a:r>
              <a:rPr lang="en-US" i="1" dirty="0"/>
              <a:t>Living Well with Chronic Illness: A Call for Public Action. </a:t>
            </a:r>
            <a:r>
              <a:rPr lang="en-US" dirty="0"/>
              <a:t>Retrieved </a:t>
            </a:r>
            <a:r>
              <a:rPr lang="en-US" dirty="0">
                <a:hlinkClick r:id="rId3"/>
              </a:rPr>
              <a:t>http://www.nationalacademies.org/hmd/~/media/Files/Report%20Files/2012/Living-Well-with-Chronic-Illness/livingwell_chronicillness_reportbrief.pdf</a:t>
            </a:r>
            <a:endParaRPr lang="en-US" dirty="0"/>
          </a:p>
          <a:p>
            <a:pPr marL="45720" indent="0">
              <a:buNone/>
            </a:pPr>
            <a:r>
              <a:rPr lang="en-US" dirty="0"/>
              <a:t>Kuebler, K. (2015). National graduate nursing clinical faculty survey: Chronic disease, 	symptoms disease and self-management. </a:t>
            </a:r>
            <a:r>
              <a:rPr lang="en-US" i="1" dirty="0"/>
              <a:t>Clinical Scholars Review, </a:t>
            </a:r>
            <a:r>
              <a:rPr lang="en-US" dirty="0"/>
              <a:t>8(2),</a:t>
            </a:r>
          </a:p>
          <a:p>
            <a:pPr marL="45720" indent="0">
              <a:buNone/>
            </a:pPr>
            <a:r>
              <a:rPr lang="en-US" dirty="0"/>
              <a:t>Meyer, J. (2012). </a:t>
            </a:r>
            <a:r>
              <a:rPr lang="en-US" i="1" dirty="0"/>
              <a:t>Centenarians: 2010</a:t>
            </a:r>
            <a:r>
              <a:rPr lang="en-US" dirty="0"/>
              <a:t>. 2010 Census Special Reports, C2010SR-03, U.S. Census Bureau. Washington, DC: U.S. Government Printing Office </a:t>
            </a:r>
          </a:p>
        </p:txBody>
      </p:sp>
    </p:spTree>
    <p:extLst>
      <p:ext uri="{BB962C8B-B14F-4D97-AF65-F5344CB8AC3E}">
        <p14:creationId xmlns:p14="http://schemas.microsoft.com/office/powerpoint/2010/main" val="188787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45720" indent="0">
              <a:buNone/>
            </a:pPr>
            <a:r>
              <a:rPr lang="en-US" dirty="0"/>
              <a:t>National Care and Quality Assessment (NCQA), 2016. Hedis &amp; Quality Measurement. Retrieved http://www.ncqa.org/HomePage.aspx</a:t>
            </a:r>
          </a:p>
          <a:p>
            <a:pPr marL="45720" indent="0">
              <a:buNone/>
            </a:pPr>
            <a:r>
              <a:rPr lang="en-US" dirty="0"/>
              <a:t>National Institute on Aging (NIA) and U.S. Department of State (2007). </a:t>
            </a:r>
            <a:r>
              <a:rPr lang="en-US" i="1" dirty="0"/>
              <a:t>Why Population Aging Matters: A Global Perspective</a:t>
            </a:r>
            <a:r>
              <a:rPr lang="en-US" dirty="0"/>
              <a:t>. National Institute on Aging of National Institutes on Health Publication 07-6134. Washington, DC: National Institute on Aging of National Institutes on Health. </a:t>
            </a:r>
          </a:p>
          <a:p>
            <a:pPr marL="45720" indent="0">
              <a:buNone/>
            </a:pPr>
            <a:r>
              <a:rPr lang="en-US" dirty="0"/>
              <a:t>National Quality Forum (2012). NQF Endorses Palliative and End of Life Care Measures. Retrieved </a:t>
            </a:r>
            <a:r>
              <a:rPr lang="en-US" dirty="0">
                <a:hlinkClick r:id="rId2"/>
              </a:rPr>
              <a:t>https://www.qualityforum.org/News_And_Resources/Press_Releases/2012/NQF_Endorses_Palliative_and_End-of-Life_Care_Measures.aspx</a:t>
            </a:r>
            <a:endParaRPr lang="en-US" dirty="0"/>
          </a:p>
          <a:p>
            <a:pPr marL="45720" indent="0">
              <a:buNone/>
            </a:pPr>
            <a:r>
              <a:rPr lang="en-US" dirty="0"/>
              <a:t>Tsai, T. (2010). </a:t>
            </a:r>
            <a:r>
              <a:rPr lang="en-US" i="1" dirty="0"/>
              <a:t>More Caregivers Needed Worldwide for the “Oldest Old.” </a:t>
            </a:r>
            <a:r>
              <a:rPr lang="en-US" dirty="0"/>
              <a:t>Washington, DC: Population Reference Bureau. </a:t>
            </a:r>
          </a:p>
          <a:p>
            <a:endParaRPr lang="en-US" dirty="0"/>
          </a:p>
        </p:txBody>
      </p:sp>
    </p:spTree>
    <p:extLst>
      <p:ext uri="{BB962C8B-B14F-4D97-AF65-F5344CB8AC3E}">
        <p14:creationId xmlns:p14="http://schemas.microsoft.com/office/powerpoint/2010/main" val="205798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subTitle" idx="1"/>
          </p:nvPr>
        </p:nvSpPr>
        <p:spPr>
          <a:xfrm>
            <a:off x="2895600" y="3228536"/>
            <a:ext cx="6477000" cy="1752600"/>
          </a:xfrm>
        </p:spPr>
        <p:txBody>
          <a:bodyPr/>
          <a:lstStyle/>
          <a:p>
            <a:endParaRPr lang="en-US" dirty="0"/>
          </a:p>
        </p:txBody>
      </p:sp>
      <p:pic>
        <p:nvPicPr>
          <p:cNvPr id="5" name="Picture 4" descr="ocean_waves-1230.jpg"/>
          <p:cNvPicPr>
            <a:picLocks noChangeAspect="1"/>
          </p:cNvPicPr>
          <p:nvPr/>
        </p:nvPicPr>
        <p:blipFill>
          <a:blip r:embed="rId3" cstate="print"/>
          <a:stretch>
            <a:fillRect/>
          </a:stretch>
        </p:blipFill>
        <p:spPr>
          <a:xfrm>
            <a:off x="-1" y="0"/>
            <a:ext cx="12284765" cy="6964018"/>
          </a:xfrm>
          <a:prstGeom prst="rect">
            <a:avLst/>
          </a:prstGeom>
        </p:spPr>
      </p:pic>
      <p:sp>
        <p:nvSpPr>
          <p:cNvPr id="74754" name="Rectangle 2"/>
          <p:cNvSpPr>
            <a:spLocks noGrp="1" noChangeArrowheads="1"/>
          </p:cNvSpPr>
          <p:nvPr>
            <p:ph type="ctrTitle"/>
          </p:nvPr>
        </p:nvSpPr>
        <p:spPr>
          <a:xfrm>
            <a:off x="1524000" y="0"/>
            <a:ext cx="9144000" cy="1905000"/>
          </a:xfrm>
        </p:spPr>
        <p:txBody>
          <a:bodyPr>
            <a:normAutofit fontScale="90000"/>
          </a:bodyPr>
          <a:lstStyle/>
          <a:p>
            <a:pPr algn="l"/>
            <a:r>
              <a:rPr sz="3600" i="1" dirty="0">
                <a:latin typeface="+mn-lt"/>
              </a:rPr>
              <a:t>"</a:t>
            </a:r>
            <a:r>
              <a:rPr lang="en-US" sz="3600" dirty="0">
                <a:latin typeface="+mn-lt"/>
              </a:rPr>
              <a:t>WHAT DO WE LIVE FOR IF NOT TO MAKE LIFE LESS DIFFICULT FOR EACH OTHER”</a:t>
            </a:r>
            <a:br>
              <a:rPr lang="en-US" sz="3200" dirty="0">
                <a:latin typeface="+mn-lt"/>
              </a:rPr>
            </a:br>
            <a:br>
              <a:rPr lang="en-US" sz="1200" i="1" dirty="0"/>
            </a:br>
            <a:r>
              <a:rPr lang="en-US" sz="1200" i="1" dirty="0"/>
              <a:t>                                                                                                                                                                        </a:t>
            </a:r>
            <a:r>
              <a:rPr lang="en-US" sz="2000" dirty="0"/>
              <a:t>-</a:t>
            </a:r>
            <a:r>
              <a:rPr lang="en-US" sz="2000" i="1" dirty="0"/>
              <a:t>George Eliot-</a:t>
            </a:r>
          </a:p>
        </p:txBody>
      </p:sp>
    </p:spTree>
    <p:extLst>
      <p:ext uri="{BB962C8B-B14F-4D97-AF65-F5344CB8AC3E}">
        <p14:creationId xmlns:p14="http://schemas.microsoft.com/office/powerpoint/2010/main" val="3297847374"/>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Aging World 2015</a:t>
            </a:r>
            <a:br>
              <a:rPr lang="en-US" dirty="0"/>
            </a:br>
            <a:r>
              <a:rPr lang="en-US" dirty="0"/>
              <a:t>International Population Reports</a:t>
            </a:r>
          </a:p>
        </p:txBody>
      </p:sp>
      <p:sp>
        <p:nvSpPr>
          <p:cNvPr id="3" name="Content Placeholder 2"/>
          <p:cNvSpPr>
            <a:spLocks noGrp="1"/>
          </p:cNvSpPr>
          <p:nvPr>
            <p:ph idx="1"/>
          </p:nvPr>
        </p:nvSpPr>
        <p:spPr>
          <a:xfrm>
            <a:off x="1089329" y="1809187"/>
            <a:ext cx="9509760" cy="4127627"/>
          </a:xfrm>
        </p:spPr>
        <p:txBody>
          <a:bodyPr>
            <a:normAutofit fontScale="92500"/>
          </a:bodyPr>
          <a:lstStyle/>
          <a:p>
            <a:endParaRPr lang="en-US" dirty="0"/>
          </a:p>
          <a:p>
            <a:r>
              <a:rPr lang="en-US" sz="2400" b="1" dirty="0">
                <a:solidFill>
                  <a:srgbClr val="002060"/>
                </a:solidFill>
              </a:rPr>
              <a:t>The majority of the older population will continue to age over the next  20 years</a:t>
            </a:r>
          </a:p>
          <a:p>
            <a:r>
              <a:rPr lang="en-US" sz="2400" b="1" dirty="0">
                <a:solidFill>
                  <a:srgbClr val="002060"/>
                </a:solidFill>
              </a:rPr>
              <a:t>In 2050, there will be 1.6 billion older people globally, representing 16.7 percent of the total world population of 9.4 billion. </a:t>
            </a:r>
          </a:p>
          <a:p>
            <a:r>
              <a:rPr lang="en-US" sz="2400" b="1" dirty="0">
                <a:solidFill>
                  <a:srgbClr val="002060"/>
                </a:solidFill>
              </a:rPr>
              <a:t>This average annual increase is equivalent to 27.1 million older people from between 2015 to 2050 </a:t>
            </a:r>
          </a:p>
          <a:p>
            <a:pPr marL="45720" indent="0">
              <a:buNone/>
            </a:pPr>
            <a:endParaRPr lang="en-US" dirty="0"/>
          </a:p>
          <a:p>
            <a:pPr marL="45720" lvl="0" indent="0">
              <a:buNone/>
            </a:pPr>
            <a:r>
              <a:rPr lang="en-US" sz="1700" dirty="0">
                <a:solidFill>
                  <a:schemeClr val="tx1"/>
                </a:solidFill>
              </a:rPr>
              <a:t>He, W., Goodkind, D., &amp; Kowal, P. (2016). </a:t>
            </a:r>
            <a:r>
              <a:rPr lang="en-US" sz="1700" i="1" dirty="0">
                <a:solidFill>
                  <a:schemeClr val="tx1"/>
                </a:solidFill>
              </a:rPr>
              <a:t>An Aging World 2015: International Population Reports. </a:t>
            </a:r>
            <a:r>
              <a:rPr lang="en-US" sz="1700" dirty="0">
                <a:solidFill>
                  <a:schemeClr val="tx1"/>
                </a:solidFill>
              </a:rPr>
              <a:t>US Department of Commerce</a:t>
            </a:r>
          </a:p>
          <a:p>
            <a:pPr marL="45720" indent="0">
              <a:buNone/>
            </a:pPr>
            <a:endParaRPr lang="en-US" dirty="0"/>
          </a:p>
        </p:txBody>
      </p:sp>
    </p:spTree>
    <p:extLst>
      <p:ext uri="{BB962C8B-B14F-4D97-AF65-F5344CB8AC3E}">
        <p14:creationId xmlns:p14="http://schemas.microsoft.com/office/powerpoint/2010/main" val="69574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Aging World 2015</a:t>
            </a:r>
            <a:br>
              <a:rPr lang="en-US" dirty="0"/>
            </a:br>
            <a:r>
              <a:rPr lang="en-US" dirty="0"/>
              <a:t>International Population Reports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843" y="1577009"/>
            <a:ext cx="11211339" cy="5049077"/>
          </a:xfrm>
        </p:spPr>
      </p:pic>
    </p:spTree>
    <p:extLst>
      <p:ext uri="{BB962C8B-B14F-4D97-AF65-F5344CB8AC3E}">
        <p14:creationId xmlns:p14="http://schemas.microsoft.com/office/powerpoint/2010/main" val="21551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Aging World 2015</a:t>
            </a:r>
            <a:br>
              <a:rPr lang="en-US" dirty="0"/>
            </a:br>
            <a:r>
              <a:rPr lang="en-US" dirty="0"/>
              <a:t>International Population Reports</a:t>
            </a:r>
          </a:p>
        </p:txBody>
      </p:sp>
      <p:sp>
        <p:nvSpPr>
          <p:cNvPr id="3" name="Content Placeholder 2"/>
          <p:cNvSpPr>
            <a:spLocks noGrp="1"/>
          </p:cNvSpPr>
          <p:nvPr>
            <p:ph sz="half" idx="1"/>
          </p:nvPr>
        </p:nvSpPr>
        <p:spPr>
          <a:xfrm>
            <a:off x="1341120" y="1901951"/>
            <a:ext cx="4572000" cy="4392831"/>
          </a:xfrm>
        </p:spPr>
        <p:txBody>
          <a:bodyPr>
            <a:normAutofit fontScale="92500" lnSpcReduction="10000"/>
          </a:bodyPr>
          <a:lstStyle/>
          <a:p>
            <a:r>
              <a:rPr lang="en-US" sz="2400" b="1" dirty="0">
                <a:solidFill>
                  <a:srgbClr val="002060"/>
                </a:solidFill>
              </a:rPr>
              <a:t>The oldest segment of the world’s population is exponentially growing faster than the younger segment –a result of increased life expectancy </a:t>
            </a:r>
          </a:p>
          <a:p>
            <a:r>
              <a:rPr lang="en-US" sz="2400" b="1" dirty="0">
                <a:solidFill>
                  <a:srgbClr val="002060"/>
                </a:solidFill>
              </a:rPr>
              <a:t> Worldwide, the population of people aged 80 and over is projected to more than triple between 2015 and 2050, from 126.5 million to 446.6 million </a:t>
            </a:r>
          </a:p>
          <a:p>
            <a:pPr marL="45720" lvl="0" indent="0">
              <a:buNone/>
            </a:pPr>
            <a:r>
              <a:rPr lang="en-US" sz="1700" dirty="0">
                <a:solidFill>
                  <a:schemeClr val="tx1"/>
                </a:solidFill>
              </a:rPr>
              <a:t>He, W., Goodkind, D., &amp; Kowal, P. (2016). </a:t>
            </a:r>
            <a:r>
              <a:rPr lang="en-US" sz="1700" i="1" dirty="0">
                <a:solidFill>
                  <a:schemeClr val="tx1"/>
                </a:solidFill>
              </a:rPr>
              <a:t>An Aging World 2015: International Population Reports. </a:t>
            </a:r>
            <a:r>
              <a:rPr lang="en-US" sz="1700" dirty="0">
                <a:solidFill>
                  <a:schemeClr val="tx1"/>
                </a:solidFill>
              </a:rPr>
              <a:t>US Department of Commerce</a:t>
            </a:r>
          </a:p>
          <a:p>
            <a:pPr marL="45720" indent="0">
              <a:buNone/>
            </a:pPr>
            <a:endParaRPr lang="en-US" sz="1600" dirty="0">
              <a:solidFill>
                <a:srgbClr val="002060"/>
              </a:solidFill>
            </a:endParaRPr>
          </a:p>
        </p:txBody>
      </p:sp>
      <p:pic>
        <p:nvPicPr>
          <p:cNvPr id="5" name="Content Placeholder 4" descr="Older people- Reading Faces – Humintel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3566" y="2027582"/>
            <a:ext cx="4357314" cy="3750365"/>
          </a:xfrm>
        </p:spPr>
      </p:pic>
    </p:spTree>
    <p:extLst>
      <p:ext uri="{BB962C8B-B14F-4D97-AF65-F5344CB8AC3E}">
        <p14:creationId xmlns:p14="http://schemas.microsoft.com/office/powerpoint/2010/main" val="42532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Aging World 2015</a:t>
            </a:r>
            <a:br>
              <a:rPr lang="en-US" dirty="0"/>
            </a:br>
            <a:r>
              <a:rPr lang="en-US" dirty="0"/>
              <a:t>International Population Reports</a:t>
            </a:r>
          </a:p>
        </p:txBody>
      </p:sp>
      <p:sp>
        <p:nvSpPr>
          <p:cNvPr id="6" name="Content Placeholder 5"/>
          <p:cNvSpPr>
            <a:spLocks noGrp="1"/>
          </p:cNvSpPr>
          <p:nvPr>
            <p:ph idx="1"/>
          </p:nvPr>
        </p:nvSpPr>
        <p:spPr/>
        <p:txBody>
          <a:bodyPr/>
          <a:lstStyle/>
          <a:p>
            <a:endParaRPr lang="en-US" dirty="0"/>
          </a:p>
          <a:p>
            <a:r>
              <a:rPr lang="en-US" sz="2400" b="1" dirty="0">
                <a:solidFill>
                  <a:srgbClr val="002060"/>
                </a:solidFill>
              </a:rPr>
              <a:t>Between 1980 to 2010, US census data showed that the 90 and older population almost tripled when compared to a doubling of the population aged 65 to 89</a:t>
            </a:r>
          </a:p>
          <a:p>
            <a:endParaRPr lang="en-US" sz="2400" b="1" dirty="0">
              <a:solidFill>
                <a:srgbClr val="002060"/>
              </a:solidFill>
            </a:endParaRPr>
          </a:p>
          <a:p>
            <a:r>
              <a:rPr lang="en-US" sz="2400" b="1" dirty="0">
                <a:solidFill>
                  <a:srgbClr val="002060"/>
                </a:solidFill>
              </a:rPr>
              <a:t>Centenarians or people older than 100, increased by 65.8 percent in the US during the same period of time </a:t>
            </a:r>
          </a:p>
          <a:p>
            <a:pPr marL="45720" indent="0">
              <a:buNone/>
            </a:pPr>
            <a:endParaRPr lang="en-US" sz="2400" b="1" dirty="0">
              <a:solidFill>
                <a:srgbClr val="002060"/>
              </a:solidFill>
            </a:endParaRPr>
          </a:p>
          <a:p>
            <a:pPr marL="45720" indent="0">
              <a:buNone/>
            </a:pPr>
            <a:r>
              <a:rPr lang="en-US" sz="1600" dirty="0">
                <a:solidFill>
                  <a:schemeClr val="tx1"/>
                </a:solidFill>
              </a:rPr>
              <a:t>He &amp; Mucenchrath, 2011; Meyer, 2012</a:t>
            </a:r>
          </a:p>
        </p:txBody>
      </p:sp>
    </p:spTree>
    <p:extLst>
      <p:ext uri="{BB962C8B-B14F-4D97-AF65-F5344CB8AC3E}">
        <p14:creationId xmlns:p14="http://schemas.microsoft.com/office/powerpoint/2010/main" val="2396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31304"/>
            <a:ext cx="9509760" cy="1285461"/>
          </a:xfrm>
        </p:spPr>
        <p:txBody>
          <a:bodyPr>
            <a:normAutofit/>
          </a:bodyPr>
          <a:lstStyle/>
          <a:p>
            <a:pPr algn="ctr"/>
            <a:r>
              <a:rPr lang="en-US" sz="3600" b="1" dirty="0"/>
              <a:t>US Aging Demographics</a:t>
            </a:r>
          </a:p>
        </p:txBody>
      </p:sp>
      <p:pic>
        <p:nvPicPr>
          <p:cNvPr id="4" name="Content Placeholder 3"/>
          <p:cNvPicPr>
            <a:picLocks noGrp="1" noChangeAspect="1"/>
          </p:cNvPicPr>
          <p:nvPr>
            <p:ph idx="1"/>
          </p:nvPr>
        </p:nvPicPr>
        <p:blipFill>
          <a:blip r:embed="rId2"/>
          <a:stretch>
            <a:fillRect/>
          </a:stretch>
        </p:blipFill>
        <p:spPr>
          <a:xfrm>
            <a:off x="649357" y="1884219"/>
            <a:ext cx="10045147" cy="4862946"/>
          </a:xfrm>
        </p:spPr>
      </p:pic>
    </p:spTree>
    <p:extLst>
      <p:ext uri="{BB962C8B-B14F-4D97-AF65-F5344CB8AC3E}">
        <p14:creationId xmlns:p14="http://schemas.microsoft.com/office/powerpoint/2010/main" val="38345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Yellow banded design presentation (widescreen)</Template>
  <TotalTime>0</TotalTime>
  <Words>2426</Words>
  <Application>Microsoft Office PowerPoint</Application>
  <PresentationFormat>Widescreen</PresentationFormat>
  <Paragraphs>297</Paragraphs>
  <Slides>46</Slides>
  <Notes>5</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Book Antiqua</vt:lpstr>
      <vt:lpstr>Calibri</vt:lpstr>
      <vt:lpstr>Banded Design Yellow 16x9</vt:lpstr>
      <vt:lpstr>Image</vt:lpstr>
      <vt:lpstr>The Demographics of an Aging Society: Impact on US Healthcare</vt:lpstr>
      <vt:lpstr> Aging World 2015 International Population Reports</vt:lpstr>
      <vt:lpstr> Aging World 2015 International Population Reports</vt:lpstr>
      <vt:lpstr> Aging World 2015 International Population Reports</vt:lpstr>
      <vt:lpstr> Aging World 2015 International Population Reports</vt:lpstr>
      <vt:lpstr> Aging World 2015 International Population Reports</vt:lpstr>
      <vt:lpstr> Aging World 2015 International Population Reports</vt:lpstr>
      <vt:lpstr>Aging World 2015 International Population Reports</vt:lpstr>
      <vt:lpstr>US Aging Demographics</vt:lpstr>
      <vt:lpstr>US Aging Demographics </vt:lpstr>
      <vt:lpstr>Aging World 2015 International Population Reports</vt:lpstr>
      <vt:lpstr>Aging World 2015 International Population Reports</vt:lpstr>
      <vt:lpstr>The American Demographics</vt:lpstr>
      <vt:lpstr>The US Aging Population</vt:lpstr>
      <vt:lpstr>Medicare Beneficiaries and Multiple Chronic Conditions (MCC)</vt:lpstr>
      <vt:lpstr>PowerPoint Presentation</vt:lpstr>
      <vt:lpstr>Aging World 2015 International Population Reports</vt:lpstr>
      <vt:lpstr>Escalating Medicare Beneficiaries</vt:lpstr>
      <vt:lpstr> Affordable Care Act</vt:lpstr>
      <vt:lpstr>ACA TITLE IV</vt:lpstr>
      <vt:lpstr>Most Frequent use of Healthcare Resources</vt:lpstr>
      <vt:lpstr>Concomitant Conditions &amp; Symptoms</vt:lpstr>
      <vt:lpstr>Concomitant Conditions &amp; Symptoms</vt:lpstr>
      <vt:lpstr>Chronic Disease Trajectory</vt:lpstr>
      <vt:lpstr>Chronic Disease Trajectory</vt:lpstr>
      <vt:lpstr>National Quality Forum Quality Measures</vt:lpstr>
      <vt:lpstr>National Quality Forum Quality Measures</vt:lpstr>
      <vt:lpstr>Chronic Care Model - Reimbursement</vt:lpstr>
      <vt:lpstr>The Chronic Care Management Code  List of Elements “typically included” in a Patient-Centered Care Plan</vt:lpstr>
      <vt:lpstr>Geriatric Medical Care</vt:lpstr>
      <vt:lpstr>Steps in Optimal Care Planning </vt:lpstr>
      <vt:lpstr>What Matters to Costly Patients in Medicare: Elders Living with Illness and Disability?</vt:lpstr>
      <vt:lpstr>What do we Measure in Nursing Homes?</vt:lpstr>
      <vt:lpstr>What do we Measure in Home Care?</vt:lpstr>
      <vt:lpstr>CMS Reimbursement Ruling</vt:lpstr>
      <vt:lpstr>CMS Reimbursement Ruling</vt:lpstr>
      <vt:lpstr>CMS Reimbursement Ruling</vt:lpstr>
      <vt:lpstr>CMS Reimbursement Ruling</vt:lpstr>
      <vt:lpstr>CMS Reimbursement Ruling</vt:lpstr>
      <vt:lpstr>CMS Reimbursement Ruling</vt:lpstr>
      <vt:lpstr>CMS Reimbursement Ruling</vt:lpstr>
      <vt:lpstr>CMS Reimbursement Ruling</vt:lpstr>
      <vt:lpstr>CMS Reimbursement Ruling</vt:lpstr>
      <vt:lpstr>References:</vt:lpstr>
      <vt:lpstr>References</vt:lpstr>
      <vt:lpstr>"WHAT DO WE LIVE FOR IF NOT TO MAKE LIFE LESS DIFFICULT FOR EACH OTHER”                                                                                                                                                                          -George Eliot-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2016-04-24T22:31:32Z</dcterms:created>
  <dcterms:modified xsi:type="dcterms:W3CDTF">2016-05-07T15:22:19Z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