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4" r:id="rId2"/>
    <p:sldMasterId id="2147484839" r:id="rId3"/>
    <p:sldMasterId id="2147484851" r:id="rId4"/>
  </p:sldMasterIdLst>
  <p:notesMasterIdLst>
    <p:notesMasterId r:id="rId47"/>
  </p:notesMasterIdLst>
  <p:handoutMasterIdLst>
    <p:handoutMasterId r:id="rId48"/>
  </p:handoutMasterIdLst>
  <p:sldIdLst>
    <p:sldId id="339" r:id="rId5"/>
    <p:sldId id="705" r:id="rId6"/>
    <p:sldId id="706" r:id="rId7"/>
    <p:sldId id="707" r:id="rId8"/>
    <p:sldId id="708" r:id="rId9"/>
    <p:sldId id="709" r:id="rId10"/>
    <p:sldId id="710" r:id="rId11"/>
    <p:sldId id="711" r:id="rId12"/>
    <p:sldId id="712" r:id="rId13"/>
    <p:sldId id="713" r:id="rId14"/>
    <p:sldId id="720" r:id="rId15"/>
    <p:sldId id="714" r:id="rId16"/>
    <p:sldId id="715" r:id="rId17"/>
    <p:sldId id="716" r:id="rId18"/>
    <p:sldId id="753" r:id="rId19"/>
    <p:sldId id="754" r:id="rId20"/>
    <p:sldId id="721" r:id="rId21"/>
    <p:sldId id="722" r:id="rId22"/>
    <p:sldId id="723" r:id="rId23"/>
    <p:sldId id="724" r:id="rId24"/>
    <p:sldId id="725" r:id="rId25"/>
    <p:sldId id="726" r:id="rId26"/>
    <p:sldId id="730" r:id="rId27"/>
    <p:sldId id="729" r:id="rId28"/>
    <p:sldId id="727" r:id="rId29"/>
    <p:sldId id="672" r:id="rId30"/>
    <p:sldId id="733" r:id="rId31"/>
    <p:sldId id="734" r:id="rId32"/>
    <p:sldId id="684" r:id="rId33"/>
    <p:sldId id="747" r:id="rId34"/>
    <p:sldId id="748" r:id="rId35"/>
    <p:sldId id="677" r:id="rId36"/>
    <p:sldId id="718" r:id="rId37"/>
    <p:sldId id="679" r:id="rId38"/>
    <p:sldId id="737" r:id="rId39"/>
    <p:sldId id="749" r:id="rId40"/>
    <p:sldId id="746" r:id="rId41"/>
    <p:sldId id="750" r:id="rId42"/>
    <p:sldId id="751" r:id="rId43"/>
    <p:sldId id="752" r:id="rId44"/>
    <p:sldId id="689" r:id="rId45"/>
    <p:sldId id="299" r:id="rId46"/>
  </p:sldIdLst>
  <p:sldSz cx="13004800" cy="9753600"/>
  <p:notesSz cx="9363075" cy="7077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70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99" autoAdjust="0"/>
  </p:normalViewPr>
  <p:slideViewPr>
    <p:cSldViewPr>
      <p:cViewPr varScale="1">
        <p:scale>
          <a:sx n="48" d="100"/>
          <a:sy n="48" d="100"/>
        </p:scale>
        <p:origin x="1458" y="4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2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223" y="0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016E1-6ADB-445E-AC65-6086C8862F8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01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223" y="6721901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78E74-11E4-4BAC-A035-F8F169704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6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1475" y="530225"/>
            <a:ext cx="3540125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008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6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8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1.2b.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highlights: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Over one half of beneficiaries less than 65 years had two or more chronic conditions compared to: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Sixty-three percent of those 65-74 years,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Seventy-eight percent of those 75-84 years and,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Eighty-three percent of beneficiaries 85 years and older.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22F31-EB93-4285-9E91-2AB7946860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highlights: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As the number of chronic conditions increased so did hospitalizations: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Only 4% of beneficiaries with 0 or 1 chronic condition were hospitalized and less than 1% were hospitalized 3 or more times during the year.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Almost two-thirds of beneficiaries with 6 or more chronic conditions were hospitalized and 16% had 3 or more hospitalizations during the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22F31-EB93-4285-9E91-2AB7946860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1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9323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7010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0"/>
            <a:ext cx="1838325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0"/>
            <a:ext cx="5362575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5393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54328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2716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3756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863600"/>
            <a:ext cx="351155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863600"/>
            <a:ext cx="351155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9958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8704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8502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6771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1867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0167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7923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4972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49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49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73650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D283-9BAE-4E1E-899B-D3241FDA159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64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A128-6238-4E73-AFAC-5DD22F9F8E88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14200" b="9116"/>
          <a:stretch/>
        </p:blipFill>
        <p:spPr>
          <a:xfrm>
            <a:off x="7340600" y="9220200"/>
            <a:ext cx="5336381" cy="4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FF217-9B53-4F54-A2B5-8AEF0936D95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14200" b="9116"/>
          <a:stretch/>
        </p:blipFill>
        <p:spPr>
          <a:xfrm>
            <a:off x="3381099" y="9211651"/>
            <a:ext cx="6093101" cy="5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00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3352800"/>
            <a:ext cx="4229100" cy="551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5100" y="3352800"/>
            <a:ext cx="4229100" cy="551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E8D2-91B0-4230-9C32-557859A8FFDB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4200" b="9116"/>
          <a:stretch/>
        </p:blipFill>
        <p:spPr>
          <a:xfrm>
            <a:off x="7645400" y="9217732"/>
            <a:ext cx="4980623" cy="3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3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CF17-D7A6-4ED4-8484-70026949064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14200" b="9116"/>
          <a:stretch/>
        </p:blipFill>
        <p:spPr>
          <a:xfrm>
            <a:off x="3381099" y="9211651"/>
            <a:ext cx="6093101" cy="5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2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8353-1F8F-449F-A372-F80A843C7EB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4200" b="9116"/>
          <a:stretch/>
        </p:blipFill>
        <p:spPr>
          <a:xfrm>
            <a:off x="3381099" y="9211651"/>
            <a:ext cx="6093101" cy="5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36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562F-BEAB-4C33-BFE8-84C2B92BC1C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4200" b="9116"/>
          <a:stretch/>
        </p:blipFill>
        <p:spPr>
          <a:xfrm>
            <a:off x="7264400" y="9220200"/>
            <a:ext cx="5336381" cy="4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6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8260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11F0-6646-46AB-BFD3-46746E67A388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4200" b="9116"/>
          <a:stretch/>
        </p:blipFill>
        <p:spPr>
          <a:xfrm>
            <a:off x="3381099" y="9211651"/>
            <a:ext cx="6093101" cy="5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5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392B-4E70-4DE3-A939-364B4EB62C3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4200" b="9116"/>
          <a:stretch/>
        </p:blipFill>
        <p:spPr>
          <a:xfrm>
            <a:off x="3381099" y="9211651"/>
            <a:ext cx="6093101" cy="5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31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01417-50C9-4A5D-AC34-7ADC915EBD5F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14200" b="9116"/>
          <a:stretch/>
        </p:blipFill>
        <p:spPr>
          <a:xfrm>
            <a:off x="3381099" y="9211651"/>
            <a:ext cx="6093101" cy="5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13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1550" y="863600"/>
            <a:ext cx="2152650" cy="800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00" y="863600"/>
            <a:ext cx="6305550" cy="800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2747-8F5B-447A-8845-D6D6719E016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14200" b="9116"/>
          <a:stretch/>
        </p:blipFill>
        <p:spPr>
          <a:xfrm>
            <a:off x="3381099" y="9211651"/>
            <a:ext cx="6093101" cy="5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7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D283-9BAE-4E1E-899B-D3241FDA159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97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xfrm>
            <a:off x="11150600" y="9144000"/>
            <a:ext cx="927100" cy="365760"/>
          </a:xfrm>
          <a:ln/>
        </p:spPr>
        <p:txBody>
          <a:bodyPr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4A6A128-6238-4E73-AFAC-5DD22F9F8E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FF217-9B53-4F54-A2B5-8AEF0936D95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00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3352800"/>
            <a:ext cx="4229100" cy="551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5100" y="3352800"/>
            <a:ext cx="4229100" cy="551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E8D2-91B0-4230-9C32-557859A8FFDB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56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CF17-D7A6-4ED4-8484-70026949064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26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8353-1F8F-449F-A372-F80A843C7EB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0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7023100"/>
            <a:ext cx="3600450" cy="273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0" y="7023100"/>
            <a:ext cx="3600450" cy="273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3537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562F-BEAB-4C33-BFE8-84C2B92BC1C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55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11F0-6646-46AB-BFD3-46746E67A388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74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392B-4E70-4DE3-A939-364B4EB62C3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61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01417-50C9-4A5D-AC34-7ADC915EBD5F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06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1550" y="863600"/>
            <a:ext cx="2152650" cy="800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00" y="863600"/>
            <a:ext cx="6305550" cy="800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2747-8F5B-447A-8845-D6D6719E016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9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2950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898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4460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5765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2080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0"/>
            <a:ext cx="73533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7023100"/>
            <a:ext cx="73533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</p:sldLayoutIdLst>
  <p:transition/>
  <p:hf sldNum="0" hdr="0" dt="0"/>
  <p:txStyles>
    <p:titleStyle>
      <a:lvl1pPr algn="l" rtl="0" eaLnBrk="0" fontAlgn="base" hangingPunct="0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Gill Sans Light" charset="0"/>
        </a:defRPr>
      </a:lvl1pPr>
      <a:lvl2pPr algn="l" rtl="0" eaLnBrk="0" fontAlgn="base" hangingPunct="0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l" rtl="0" eaLnBrk="0" fontAlgn="base" hangingPunct="0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l" rtl="0" eaLnBrk="0" fontAlgn="base" hangingPunct="0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l" rtl="0" eaLnBrk="0" fontAlgn="base" hangingPunct="0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406400" indent="50800" algn="l" rtl="0" eaLnBrk="0" fontAlgn="base" hangingPunct="0">
        <a:spcBef>
          <a:spcPts val="80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2pPr>
      <a:lvl3pPr marL="863600" indent="50800" algn="l" rtl="0" eaLnBrk="0" fontAlgn="base" hangingPunct="0">
        <a:spcBef>
          <a:spcPts val="8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3pPr>
      <a:lvl4pPr marL="1320800" indent="50800" algn="l" rtl="0" eaLnBrk="0" fontAlgn="base" hangingPunct="0">
        <a:spcBef>
          <a:spcPts val="8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4pPr>
      <a:lvl5pPr marL="1778000" indent="50800" algn="l" rtl="0" eaLnBrk="0" fontAlgn="base" hangingPunct="0">
        <a:spcBef>
          <a:spcPts val="8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5pPr>
      <a:lvl6pPr marL="2235200" algn="l" rtl="0" fontAlgn="base">
        <a:spcBef>
          <a:spcPts val="8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6pPr>
      <a:lvl7pPr marL="2692400" algn="l" rtl="0" fontAlgn="base">
        <a:spcBef>
          <a:spcPts val="8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7pPr>
      <a:lvl8pPr marL="3149600" algn="l" rtl="0" fontAlgn="base">
        <a:spcBef>
          <a:spcPts val="8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8pPr>
      <a:lvl9pPr marL="3606800" algn="l" rtl="0" fontAlgn="base">
        <a:spcBef>
          <a:spcPts val="80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863600"/>
            <a:ext cx="717550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</p:sldLayoutIdLst>
  <p:transition/>
  <p:hf sldNum="0" hdr="0" dt="0"/>
  <p:txStyles>
    <p:titleStyle>
      <a:lvl1pPr algn="l" rtl="0" eaLnBrk="0" fontAlgn="base" hangingPunct="0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Gill Sans Light" charset="0"/>
        </a:defRPr>
      </a:lvl1pPr>
      <a:lvl2pPr algn="l" rtl="0" eaLnBrk="0" fontAlgn="base" hangingPunct="0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l" rtl="0" eaLnBrk="0" fontAlgn="base" hangingPunct="0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l" rtl="0" eaLnBrk="0" fontAlgn="base" hangingPunct="0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l" rtl="0" eaLnBrk="0" fontAlgn="base" hangingPunct="0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l" rtl="0" fontAlgn="base">
        <a:spcBef>
          <a:spcPts val="200"/>
        </a:spcBef>
        <a:spcAft>
          <a:spcPct val="0"/>
        </a:spcAft>
        <a:defRPr sz="64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52425" indent="-352425" algn="l" rtl="0" eaLnBrk="0" fontAlgn="base" hangingPunct="0">
        <a:spcBef>
          <a:spcPts val="1400"/>
        </a:spcBef>
        <a:spcAft>
          <a:spcPct val="0"/>
        </a:spcAft>
        <a:buClr>
          <a:srgbClr val="FFFFFF"/>
        </a:buClr>
        <a:buSzPct val="93000"/>
        <a:buFont typeface="Gill Sans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652463" indent="-354013" algn="l" rtl="0" eaLnBrk="0" fontAlgn="base" hangingPunct="0">
        <a:spcBef>
          <a:spcPts val="1400"/>
        </a:spcBef>
        <a:spcAft>
          <a:spcPct val="0"/>
        </a:spcAft>
        <a:buClr>
          <a:srgbClr val="FFFFFF"/>
        </a:buClr>
        <a:buSzPct val="93000"/>
        <a:buFont typeface="Gill Sans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2pPr>
      <a:lvl3pPr marL="1047750" indent="-352425" algn="l" rtl="0" eaLnBrk="0" fontAlgn="base" hangingPunct="0">
        <a:spcBef>
          <a:spcPts val="1400"/>
        </a:spcBef>
        <a:spcAft>
          <a:spcPct val="0"/>
        </a:spcAft>
        <a:buClr>
          <a:srgbClr val="FFFFFF"/>
        </a:buClr>
        <a:buSzPct val="93000"/>
        <a:buFont typeface="Gill Sans" charset="0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3pPr>
      <a:lvl4pPr marL="1443038" indent="-352425" algn="l" rtl="0" eaLnBrk="0" fontAlgn="base" hangingPunct="0">
        <a:spcBef>
          <a:spcPts val="1400"/>
        </a:spcBef>
        <a:spcAft>
          <a:spcPct val="0"/>
        </a:spcAft>
        <a:buClr>
          <a:srgbClr val="FFFFFF"/>
        </a:buClr>
        <a:buSzPct val="93000"/>
        <a:buFont typeface="Gill Sans" charset="0"/>
        <a:buChar char="•"/>
        <a:defRPr sz="26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4pPr>
      <a:lvl5pPr marL="1852613" indent="-354013" algn="l" rtl="0" eaLnBrk="0" fontAlgn="base" hangingPunct="0">
        <a:spcBef>
          <a:spcPts val="1400"/>
        </a:spcBef>
        <a:spcAft>
          <a:spcPct val="0"/>
        </a:spcAft>
        <a:buClr>
          <a:srgbClr val="FFFFFF"/>
        </a:buClr>
        <a:buSzPct val="93000"/>
        <a:buFont typeface="Gill Sans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5pPr>
      <a:lvl6pPr marL="2309813" indent="-354013" algn="l" rtl="0" fontAlgn="base">
        <a:spcBef>
          <a:spcPts val="1400"/>
        </a:spcBef>
        <a:spcAft>
          <a:spcPct val="0"/>
        </a:spcAft>
        <a:buClr>
          <a:srgbClr val="FFFFFF"/>
        </a:buClr>
        <a:buSzPct val="93000"/>
        <a:buFont typeface="Gill Sans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6pPr>
      <a:lvl7pPr marL="2767013" indent="-354013" algn="l" rtl="0" fontAlgn="base">
        <a:spcBef>
          <a:spcPts val="1400"/>
        </a:spcBef>
        <a:spcAft>
          <a:spcPct val="0"/>
        </a:spcAft>
        <a:buClr>
          <a:srgbClr val="FFFFFF"/>
        </a:buClr>
        <a:buSzPct val="93000"/>
        <a:buFont typeface="Gill Sans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7pPr>
      <a:lvl8pPr marL="3224213" indent="-354013" algn="l" rtl="0" fontAlgn="base">
        <a:spcBef>
          <a:spcPts val="1400"/>
        </a:spcBef>
        <a:spcAft>
          <a:spcPct val="0"/>
        </a:spcAft>
        <a:buClr>
          <a:srgbClr val="FFFFFF"/>
        </a:buClr>
        <a:buSzPct val="93000"/>
        <a:buFont typeface="Gill Sans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8pPr>
      <a:lvl9pPr marL="3681413" indent="-354013" algn="l" rtl="0" fontAlgn="base">
        <a:spcBef>
          <a:spcPts val="1400"/>
        </a:spcBef>
        <a:spcAft>
          <a:spcPct val="0"/>
        </a:spcAft>
        <a:buClr>
          <a:srgbClr val="FFFFFF"/>
        </a:buClr>
        <a:buSzPct val="93000"/>
        <a:buFont typeface="Gill Sans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>
            <a:off x="635000" y="635000"/>
            <a:ext cx="9080500" cy="2298700"/>
          </a:xfrm>
          <a:custGeom>
            <a:avLst/>
            <a:gdLst>
              <a:gd name="T0" fmla="*/ 1908691672 w 21600"/>
              <a:gd name="T1" fmla="*/ 122315317 h 21600"/>
              <a:gd name="T2" fmla="*/ 1908691672 w 21600"/>
              <a:gd name="T3" fmla="*/ 122315317 h 21600"/>
              <a:gd name="T4" fmla="*/ 1908691672 w 21600"/>
              <a:gd name="T5" fmla="*/ 122315317 h 21600"/>
              <a:gd name="T6" fmla="*/ 1908691672 w 21600"/>
              <a:gd name="T7" fmla="*/ 12231531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93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57200">
              <a:tabLst>
                <a:tab pos="1066800" algn="l"/>
              </a:tabLst>
            </a:pPr>
            <a:endParaRPr lang="en-US" sz="3200">
              <a:solidFill>
                <a:srgbClr val="4E4E4E"/>
              </a:solidFill>
            </a:endParaRPr>
          </a:p>
        </p:txBody>
      </p:sp>
      <p:sp>
        <p:nvSpPr>
          <p:cNvPr id="1027" name="AutoShape 2"/>
          <p:cNvSpPr>
            <a:spLocks/>
          </p:cNvSpPr>
          <p:nvPr/>
        </p:nvSpPr>
        <p:spPr bwMode="auto">
          <a:xfrm>
            <a:off x="9906000" y="635000"/>
            <a:ext cx="2463800" cy="2298700"/>
          </a:xfrm>
          <a:custGeom>
            <a:avLst/>
            <a:gdLst>
              <a:gd name="T0" fmla="*/ 140516445 w 21600"/>
              <a:gd name="T1" fmla="*/ 122315317 h 21600"/>
              <a:gd name="T2" fmla="*/ 140516445 w 21600"/>
              <a:gd name="T3" fmla="*/ 122315317 h 21600"/>
              <a:gd name="T4" fmla="*/ 140516445 w 21600"/>
              <a:gd name="T5" fmla="*/ 122315317 h 21600"/>
              <a:gd name="T6" fmla="*/ 140516445 w 21600"/>
              <a:gd name="T7" fmla="*/ 12231531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8B7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57200">
              <a:tabLst>
                <a:tab pos="1066800" algn="l"/>
              </a:tabLst>
            </a:pPr>
            <a:endParaRPr lang="en-US" sz="3200">
              <a:solidFill>
                <a:srgbClr val="4E4E4E"/>
              </a:solidFill>
            </a:endParaRPr>
          </a:p>
        </p:txBody>
      </p:sp>
      <p:sp>
        <p:nvSpPr>
          <p:cNvPr id="1028" name="AutoShape 3"/>
          <p:cNvSpPr>
            <a:spLocks/>
          </p:cNvSpPr>
          <p:nvPr/>
        </p:nvSpPr>
        <p:spPr bwMode="auto">
          <a:xfrm>
            <a:off x="647700" y="3136900"/>
            <a:ext cx="11709400" cy="5969000"/>
          </a:xfrm>
          <a:custGeom>
            <a:avLst/>
            <a:gdLst>
              <a:gd name="T0" fmla="*/ 2147483646 w 21600"/>
              <a:gd name="T1" fmla="*/ 824744468 h 21600"/>
              <a:gd name="T2" fmla="*/ 2147483646 w 21600"/>
              <a:gd name="T3" fmla="*/ 824744468 h 21600"/>
              <a:gd name="T4" fmla="*/ 2147483646 w 21600"/>
              <a:gd name="T5" fmla="*/ 824744468 h 21600"/>
              <a:gd name="T6" fmla="*/ 2147483646 w 21600"/>
              <a:gd name="T7" fmla="*/ 8247444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98B7F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57200">
              <a:tabLst>
                <a:tab pos="1066800" algn="l"/>
              </a:tabLst>
            </a:pPr>
            <a:endParaRPr lang="en-US" sz="3200">
              <a:solidFill>
                <a:srgbClr val="4E4E4E"/>
              </a:solidFill>
            </a:endParaRPr>
          </a:p>
        </p:txBody>
      </p:sp>
      <p:pic>
        <p:nvPicPr>
          <p:cNvPr id="1030" name="Picture 5" descr="premedex-logo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193213"/>
            <a:ext cx="25654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6"/>
          <p:cNvSpPr>
            <a:spLocks noGrp="1"/>
          </p:cNvSpPr>
          <p:nvPr>
            <p:ph type="title"/>
          </p:nvPr>
        </p:nvSpPr>
        <p:spPr bwMode="auto">
          <a:xfrm>
            <a:off x="863600" y="863600"/>
            <a:ext cx="86106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32" name="Rectangle 7"/>
          <p:cNvSpPr>
            <a:spLocks noGrp="1"/>
          </p:cNvSpPr>
          <p:nvPr>
            <p:ph type="body" idx="1"/>
          </p:nvPr>
        </p:nvSpPr>
        <p:spPr bwMode="auto">
          <a:xfrm>
            <a:off x="863600" y="3352800"/>
            <a:ext cx="861060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2" name="Rectangle 8"/>
          <p:cNvSpPr>
            <a:spLocks noGrp="1"/>
          </p:cNvSpPr>
          <p:nvPr>
            <p:ph type="sldNum" sz="quarter" idx="2"/>
          </p:nvPr>
        </p:nvSpPr>
        <p:spPr bwMode="auto">
          <a:xfrm>
            <a:off x="11811000" y="23368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ts val="3800"/>
              </a:lnSpc>
              <a:defRPr>
                <a:solidFill>
                  <a:srgbClr val="FFFFFF"/>
                </a:solidFill>
              </a:defRPr>
            </a:lvl1pPr>
          </a:lstStyle>
          <a:p>
            <a:pPr defTabSz="457200">
              <a:tabLst>
                <a:tab pos="1066800" algn="l"/>
              </a:tabLst>
              <a:defRPr/>
            </a:pPr>
            <a:fld id="{B4105CF0-FA8C-4E7F-A417-F5B41A7BB478}" type="slidenum">
              <a:rPr lang="en-US" sz="3200"/>
              <a:pPr defTabSz="457200">
                <a:tabLst>
                  <a:tab pos="1066800" algn="l"/>
                </a:tabLst>
                <a:defRPr/>
              </a:pPr>
              <a:t>‹#›</a:t>
            </a:fld>
            <a:endParaRPr lang="en-US" sz="320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</p:sldLayoutIdLst>
  <p:hf sldNum="0" hdr="0" dt="0"/>
  <p:txStyles>
    <p:titleStyle>
      <a:lvl1pPr algn="l" defTabSz="457200" rtl="0" eaLnBrk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 kern="1200">
          <a:solidFill>
            <a:srgbClr val="FFFFFF"/>
          </a:solidFill>
          <a:latin typeface="+mj-lt"/>
          <a:ea typeface="+mj-ea"/>
          <a:cs typeface="+mj-cs"/>
          <a:sym typeface="Gill Sans Light" charset="0"/>
        </a:defRPr>
      </a:lvl1pPr>
      <a:lvl2pPr algn="l" defTabSz="457200" rtl="0" eaLnBrk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2pPr>
      <a:lvl3pPr algn="l" defTabSz="457200" rtl="0" eaLnBrk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3pPr>
      <a:lvl4pPr algn="l" defTabSz="457200" rtl="0" eaLnBrk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4pPr>
      <a:lvl5pPr algn="l" defTabSz="457200" rtl="0" eaLnBrk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5pPr>
      <a:lvl6pPr marL="457200" algn="l" defTabSz="457200" rtl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6pPr>
      <a:lvl7pPr marL="914400" algn="l" defTabSz="457200" rtl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7pPr>
      <a:lvl8pPr marL="1371600" algn="l" defTabSz="457200" rtl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8pPr>
      <a:lvl9pPr marL="1828800" algn="l" defTabSz="457200" rtl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9pPr>
    </p:titleStyle>
    <p:bodyStyle>
      <a:lvl1pPr algn="ctr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tabLst>
          <a:tab pos="1066800" algn="l"/>
        </a:tabLst>
        <a:defRPr sz="3200" kern="1200">
          <a:solidFill>
            <a:srgbClr val="4E4E4E"/>
          </a:solidFill>
          <a:latin typeface="+mn-lt"/>
          <a:ea typeface="+mn-ea"/>
          <a:cs typeface="+mn-cs"/>
          <a:sym typeface="Gill Sans" charset="0"/>
        </a:defRPr>
      </a:lvl1pPr>
      <a:lvl2pPr marL="342900" algn="ctr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tabLst>
          <a:tab pos="1066800" algn="l"/>
        </a:tabLst>
        <a:defRPr sz="3200" kern="1200">
          <a:solidFill>
            <a:srgbClr val="4E4E4E"/>
          </a:solidFill>
          <a:latin typeface="+mn-lt"/>
          <a:ea typeface="+mn-ea"/>
          <a:cs typeface="+mn-cs"/>
          <a:sym typeface="Gill Sans" charset="0"/>
        </a:defRPr>
      </a:lvl2pPr>
      <a:lvl3pPr marL="685800" algn="ctr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tabLst>
          <a:tab pos="1066800" algn="l"/>
        </a:tabLst>
        <a:defRPr sz="3200" kern="1200">
          <a:solidFill>
            <a:srgbClr val="4E4E4E"/>
          </a:solidFill>
          <a:latin typeface="+mn-lt"/>
          <a:ea typeface="+mn-ea"/>
          <a:cs typeface="+mn-cs"/>
          <a:sym typeface="Gill Sans" charset="0"/>
        </a:defRPr>
      </a:lvl3pPr>
      <a:lvl4pPr marL="1028700" algn="ctr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tabLst>
          <a:tab pos="1066800" algn="l"/>
        </a:tabLst>
        <a:defRPr sz="3200" kern="1200">
          <a:solidFill>
            <a:srgbClr val="4E4E4E"/>
          </a:solidFill>
          <a:latin typeface="+mn-lt"/>
          <a:ea typeface="+mn-ea"/>
          <a:cs typeface="+mn-cs"/>
          <a:sym typeface="Gill Sans" charset="0"/>
        </a:defRPr>
      </a:lvl4pPr>
      <a:lvl5pPr marL="1371600" algn="ctr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tabLst>
          <a:tab pos="1066800" algn="l"/>
        </a:tabLst>
        <a:defRPr sz="3200" kern="1200">
          <a:solidFill>
            <a:srgbClr val="4E4E4E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>
            <a:off x="635000" y="635000"/>
            <a:ext cx="9080500" cy="2298700"/>
          </a:xfrm>
          <a:custGeom>
            <a:avLst/>
            <a:gdLst>
              <a:gd name="T0" fmla="*/ 1908691672 w 21600"/>
              <a:gd name="T1" fmla="*/ 122315317 h 21600"/>
              <a:gd name="T2" fmla="*/ 1908691672 w 21600"/>
              <a:gd name="T3" fmla="*/ 122315317 h 21600"/>
              <a:gd name="T4" fmla="*/ 1908691672 w 21600"/>
              <a:gd name="T5" fmla="*/ 122315317 h 21600"/>
              <a:gd name="T6" fmla="*/ 1908691672 w 21600"/>
              <a:gd name="T7" fmla="*/ 12231531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93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57200">
              <a:tabLst>
                <a:tab pos="1066800" algn="l"/>
              </a:tabLst>
            </a:pPr>
            <a:endParaRPr lang="en-US" sz="3200">
              <a:solidFill>
                <a:srgbClr val="4E4E4E"/>
              </a:solidFill>
            </a:endParaRPr>
          </a:p>
        </p:txBody>
      </p:sp>
      <p:sp>
        <p:nvSpPr>
          <p:cNvPr id="1027" name="AutoShape 2"/>
          <p:cNvSpPr>
            <a:spLocks/>
          </p:cNvSpPr>
          <p:nvPr/>
        </p:nvSpPr>
        <p:spPr bwMode="auto">
          <a:xfrm>
            <a:off x="9906000" y="635000"/>
            <a:ext cx="2463800" cy="2298700"/>
          </a:xfrm>
          <a:custGeom>
            <a:avLst/>
            <a:gdLst>
              <a:gd name="T0" fmla="*/ 140516445 w 21600"/>
              <a:gd name="T1" fmla="*/ 122315317 h 21600"/>
              <a:gd name="T2" fmla="*/ 140516445 w 21600"/>
              <a:gd name="T3" fmla="*/ 122315317 h 21600"/>
              <a:gd name="T4" fmla="*/ 140516445 w 21600"/>
              <a:gd name="T5" fmla="*/ 122315317 h 21600"/>
              <a:gd name="T6" fmla="*/ 140516445 w 21600"/>
              <a:gd name="T7" fmla="*/ 12231531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8B7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57200">
              <a:tabLst>
                <a:tab pos="1066800" algn="l"/>
              </a:tabLst>
            </a:pPr>
            <a:endParaRPr lang="en-US" sz="3200">
              <a:solidFill>
                <a:srgbClr val="4E4E4E"/>
              </a:solidFill>
            </a:endParaRPr>
          </a:p>
        </p:txBody>
      </p:sp>
      <p:sp>
        <p:nvSpPr>
          <p:cNvPr id="1028" name="AutoShape 3"/>
          <p:cNvSpPr>
            <a:spLocks/>
          </p:cNvSpPr>
          <p:nvPr/>
        </p:nvSpPr>
        <p:spPr bwMode="auto">
          <a:xfrm>
            <a:off x="647700" y="3136900"/>
            <a:ext cx="11709400" cy="5969000"/>
          </a:xfrm>
          <a:custGeom>
            <a:avLst/>
            <a:gdLst>
              <a:gd name="T0" fmla="*/ 2147483646 w 21600"/>
              <a:gd name="T1" fmla="*/ 824744468 h 21600"/>
              <a:gd name="T2" fmla="*/ 2147483646 w 21600"/>
              <a:gd name="T3" fmla="*/ 824744468 h 21600"/>
              <a:gd name="T4" fmla="*/ 2147483646 w 21600"/>
              <a:gd name="T5" fmla="*/ 824744468 h 21600"/>
              <a:gd name="T6" fmla="*/ 2147483646 w 21600"/>
              <a:gd name="T7" fmla="*/ 8247444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98B7F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57200">
              <a:tabLst>
                <a:tab pos="1066800" algn="l"/>
              </a:tabLst>
            </a:pPr>
            <a:endParaRPr lang="en-US" sz="3200">
              <a:solidFill>
                <a:srgbClr val="4E4E4E"/>
              </a:solidFill>
            </a:endParaRPr>
          </a:p>
        </p:txBody>
      </p:sp>
      <p:pic>
        <p:nvPicPr>
          <p:cNvPr id="1030" name="Picture 5" descr="premedex-logo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193213"/>
            <a:ext cx="25654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6"/>
          <p:cNvSpPr>
            <a:spLocks noGrp="1"/>
          </p:cNvSpPr>
          <p:nvPr>
            <p:ph type="title"/>
          </p:nvPr>
        </p:nvSpPr>
        <p:spPr bwMode="auto">
          <a:xfrm>
            <a:off x="863600" y="863600"/>
            <a:ext cx="86106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32" name="Rectangle 7"/>
          <p:cNvSpPr>
            <a:spLocks noGrp="1"/>
          </p:cNvSpPr>
          <p:nvPr>
            <p:ph type="body" idx="1"/>
          </p:nvPr>
        </p:nvSpPr>
        <p:spPr bwMode="auto">
          <a:xfrm>
            <a:off x="863600" y="3352800"/>
            <a:ext cx="861060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2" name="Rectangle 8"/>
          <p:cNvSpPr>
            <a:spLocks noGrp="1"/>
          </p:cNvSpPr>
          <p:nvPr>
            <p:ph type="sldNum" sz="quarter" idx="2"/>
          </p:nvPr>
        </p:nvSpPr>
        <p:spPr bwMode="auto">
          <a:xfrm>
            <a:off x="11811000" y="23368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ts val="3800"/>
              </a:lnSpc>
              <a:defRPr>
                <a:solidFill>
                  <a:srgbClr val="FFFFFF"/>
                </a:solidFill>
              </a:defRPr>
            </a:lvl1pPr>
          </a:lstStyle>
          <a:p>
            <a:pPr defTabSz="457200">
              <a:tabLst>
                <a:tab pos="1066800" algn="l"/>
              </a:tabLst>
              <a:defRPr/>
            </a:pPr>
            <a:fld id="{B4105CF0-FA8C-4E7F-A417-F5B41A7BB478}" type="slidenum">
              <a:rPr lang="en-US" sz="3200"/>
              <a:pPr defTabSz="457200">
                <a:tabLst>
                  <a:tab pos="1066800" algn="l"/>
                </a:tabLst>
                <a:defRPr/>
              </a:pPr>
              <a:t>‹#›</a:t>
            </a:fld>
            <a:endParaRPr lang="en-US" sz="320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4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</p:sldLayoutIdLst>
  <p:hf sldNum="0" hdr="0" dt="0"/>
  <p:txStyles>
    <p:titleStyle>
      <a:lvl1pPr algn="l" defTabSz="457200" rtl="0" eaLnBrk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 kern="1200">
          <a:solidFill>
            <a:srgbClr val="FFFFFF"/>
          </a:solidFill>
          <a:latin typeface="+mj-lt"/>
          <a:ea typeface="+mj-ea"/>
          <a:cs typeface="+mj-cs"/>
          <a:sym typeface="Gill Sans Light" charset="0"/>
        </a:defRPr>
      </a:lvl1pPr>
      <a:lvl2pPr algn="l" defTabSz="457200" rtl="0" eaLnBrk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2pPr>
      <a:lvl3pPr algn="l" defTabSz="457200" rtl="0" eaLnBrk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3pPr>
      <a:lvl4pPr algn="l" defTabSz="457200" rtl="0" eaLnBrk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4pPr>
      <a:lvl5pPr algn="l" defTabSz="457200" rtl="0" eaLnBrk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5pPr>
      <a:lvl6pPr marL="457200" algn="l" defTabSz="457200" rtl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6pPr>
      <a:lvl7pPr marL="914400" algn="l" defTabSz="457200" rtl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7pPr>
      <a:lvl8pPr marL="1371600" algn="l" defTabSz="457200" rtl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8pPr>
      <a:lvl9pPr marL="1828800" algn="l" defTabSz="457200" rtl="0" fontAlgn="base" hangingPunct="0">
        <a:lnSpc>
          <a:spcPts val="7600"/>
        </a:lnSpc>
        <a:spcBef>
          <a:spcPts val="200"/>
        </a:spcBef>
        <a:spcAft>
          <a:spcPct val="0"/>
        </a:spcAft>
        <a:tabLst>
          <a:tab pos="1219200" algn="l"/>
        </a:tabLst>
        <a:defRPr sz="6400">
          <a:solidFill>
            <a:srgbClr val="FFFFFF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9pPr>
    </p:titleStyle>
    <p:bodyStyle>
      <a:lvl1pPr algn="ctr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tabLst>
          <a:tab pos="1066800" algn="l"/>
        </a:tabLst>
        <a:defRPr sz="3200" kern="1200">
          <a:solidFill>
            <a:srgbClr val="4E4E4E"/>
          </a:solidFill>
          <a:latin typeface="+mn-lt"/>
          <a:ea typeface="+mn-ea"/>
          <a:cs typeface="+mn-cs"/>
          <a:sym typeface="Gill Sans" charset="0"/>
        </a:defRPr>
      </a:lvl1pPr>
      <a:lvl2pPr marL="342900" algn="ctr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tabLst>
          <a:tab pos="1066800" algn="l"/>
        </a:tabLst>
        <a:defRPr sz="3200" kern="1200">
          <a:solidFill>
            <a:srgbClr val="4E4E4E"/>
          </a:solidFill>
          <a:latin typeface="+mn-lt"/>
          <a:ea typeface="+mn-ea"/>
          <a:cs typeface="+mn-cs"/>
          <a:sym typeface="Gill Sans" charset="0"/>
        </a:defRPr>
      </a:lvl2pPr>
      <a:lvl3pPr marL="685800" algn="ctr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tabLst>
          <a:tab pos="1066800" algn="l"/>
        </a:tabLst>
        <a:defRPr sz="3200" kern="1200">
          <a:solidFill>
            <a:srgbClr val="4E4E4E"/>
          </a:solidFill>
          <a:latin typeface="+mn-lt"/>
          <a:ea typeface="+mn-ea"/>
          <a:cs typeface="+mn-cs"/>
          <a:sym typeface="Gill Sans" charset="0"/>
        </a:defRPr>
      </a:lvl3pPr>
      <a:lvl4pPr marL="1028700" algn="ctr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tabLst>
          <a:tab pos="1066800" algn="l"/>
        </a:tabLst>
        <a:defRPr sz="3200" kern="1200">
          <a:solidFill>
            <a:srgbClr val="4E4E4E"/>
          </a:solidFill>
          <a:latin typeface="+mn-lt"/>
          <a:ea typeface="+mn-ea"/>
          <a:cs typeface="+mn-cs"/>
          <a:sym typeface="Gill Sans" charset="0"/>
        </a:defRPr>
      </a:lvl4pPr>
      <a:lvl5pPr marL="1371600" algn="ctr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tabLst>
          <a:tab pos="1066800" algn="l"/>
        </a:tabLst>
        <a:defRPr sz="3200" kern="1200">
          <a:solidFill>
            <a:srgbClr val="4E4E4E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9131300" y="635000"/>
            <a:ext cx="3251200" cy="8483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spcBef>
                <a:spcPts val="800"/>
              </a:spcBef>
              <a:defRPr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spcBef>
                <a:spcPts val="800"/>
              </a:spcBef>
              <a:defRPr sz="2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spcBef>
                <a:spcPts val="800"/>
              </a:spcBef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spcBef>
                <a:spcPts val="800"/>
              </a:spcBef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635000" y="635000"/>
            <a:ext cx="8318500" cy="8483600"/>
          </a:xfrm>
          <a:prstGeom prst="rect">
            <a:avLst/>
          </a:prstGeom>
          <a:solidFill>
            <a:srgbClr val="629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ts val="800"/>
              </a:spcBef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>
              <a:spcBef>
                <a:spcPts val="800"/>
              </a:spcBef>
              <a:defRPr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63600" indent="50800">
              <a:spcBef>
                <a:spcPts val="800"/>
              </a:spcBef>
              <a:defRPr sz="2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spcBef>
                <a:spcPts val="800"/>
              </a:spcBef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spcBef>
                <a:spcPts val="800"/>
              </a:spcBef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lvl="1" eaLnBrk="1" hangingPunct="1">
              <a:spcBef>
                <a:spcPct val="0"/>
              </a:spcBef>
            </a:pPr>
            <a:endParaRPr lang="en-US" altLang="en-US" sz="2800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</a:pP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30724" name="Rectangle 3"/>
          <p:cNvSpPr>
            <a:spLocks/>
          </p:cNvSpPr>
          <p:nvPr/>
        </p:nvSpPr>
        <p:spPr bwMode="auto">
          <a:xfrm>
            <a:off x="723900" y="5511007"/>
            <a:ext cx="8343900" cy="127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spcBef>
                <a:spcPts val="800"/>
              </a:spcBef>
              <a:defRPr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spcBef>
                <a:spcPts val="800"/>
              </a:spcBef>
              <a:defRPr sz="2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spcBef>
                <a:spcPts val="800"/>
              </a:spcBef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spcBef>
                <a:spcPts val="800"/>
              </a:spcBef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0700" y="1905000"/>
            <a:ext cx="8264525" cy="2667000"/>
          </a:xfrm>
        </p:spPr>
        <p:txBody>
          <a:bodyPr/>
          <a:lstStyle/>
          <a:p>
            <a:pPr marL="0" indent="0" algn="r" eaLnBrk="1" hangingPunct="1">
              <a:tabLst>
                <a:tab pos="736600" algn="l"/>
              </a:tabLst>
            </a:pPr>
            <a:r>
              <a:rPr lang="en-US" altLang="en-US" sz="4800" b="1" dirty="0">
                <a:latin typeface="Calibri" panose="020F0502020204030204" pitchFamily="34" charset="0"/>
              </a:rPr>
              <a:t>MACRA &amp; Chronic Care Management: Are You Ready?</a:t>
            </a:r>
          </a:p>
          <a:p>
            <a:pPr marL="0" indent="0" algn="r" eaLnBrk="1" hangingPunct="1">
              <a:tabLst>
                <a:tab pos="736600" algn="l"/>
              </a:tabLst>
            </a:pPr>
            <a:endParaRPr lang="en-US" altLang="en-US" sz="4000" b="1" dirty="0">
              <a:latin typeface="Calibri" panose="020F0502020204030204" pitchFamily="34" charset="0"/>
            </a:endParaRPr>
          </a:p>
          <a:p>
            <a:pPr marL="0" indent="0" algn="r" eaLnBrk="1" hangingPunct="1">
              <a:tabLst>
                <a:tab pos="736600" algn="l"/>
              </a:tabLst>
            </a:pPr>
            <a:endParaRPr lang="en-US" altLang="en-US" sz="3100" dirty="0">
              <a:latin typeface="Calibri" panose="020F0502020204030204" pitchFamily="34" charset="0"/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9264650" y="5067300"/>
            <a:ext cx="2984500" cy="2933700"/>
            <a:chOff x="0" y="0"/>
            <a:chExt cx="1687" cy="1664"/>
          </a:xfrm>
        </p:grpSpPr>
        <p:sp>
          <p:nvSpPr>
            <p:cNvPr id="30728" name="Rectangle 6"/>
            <p:cNvSpPr>
              <a:spLocks/>
            </p:cNvSpPr>
            <p:nvPr/>
          </p:nvSpPr>
          <p:spPr bwMode="auto">
            <a:xfrm>
              <a:off x="128" y="96"/>
              <a:ext cx="1440" cy="1312"/>
            </a:xfrm>
            <a:prstGeom prst="rect">
              <a:avLst/>
            </a:prstGeom>
            <a:solidFill>
              <a:srgbClr val="66B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800"/>
                </a:spcBef>
                <a:tabLst>
                  <a:tab pos="1066800" algn="l"/>
                </a:tabLst>
                <a:defRPr sz="32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spcBef>
                  <a:spcPts val="800"/>
                </a:spcBef>
                <a:tabLst>
                  <a:tab pos="1066800" algn="l"/>
                </a:tabLst>
                <a:defRPr sz="30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spcBef>
                  <a:spcPts val="800"/>
                </a:spcBef>
                <a:tabLst>
                  <a:tab pos="1066800" algn="l"/>
                </a:tabLst>
                <a:defRPr sz="28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spcBef>
                  <a:spcPts val="800"/>
                </a:spcBef>
                <a:tabLst>
                  <a:tab pos="1066800" algn="l"/>
                </a:tabLst>
                <a:defRPr sz="26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spcBef>
                  <a:spcPts val="800"/>
                </a:spcBef>
                <a:tabLst>
                  <a:tab pos="1066800" algn="l"/>
                </a:tabLst>
                <a:defRPr sz="26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800"/>
                </a:spcBef>
                <a:spcAft>
                  <a:spcPct val="0"/>
                </a:spcAft>
                <a:tabLst>
                  <a:tab pos="1066800" algn="l"/>
                </a:tabLst>
                <a:defRPr sz="26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800"/>
                </a:spcBef>
                <a:spcAft>
                  <a:spcPct val="0"/>
                </a:spcAft>
                <a:tabLst>
                  <a:tab pos="1066800" algn="l"/>
                </a:tabLst>
                <a:defRPr sz="26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800"/>
                </a:spcBef>
                <a:spcAft>
                  <a:spcPct val="0"/>
                </a:spcAft>
                <a:tabLst>
                  <a:tab pos="1066800" algn="l"/>
                </a:tabLst>
                <a:defRPr sz="26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800"/>
                </a:spcBef>
                <a:spcAft>
                  <a:spcPct val="0"/>
                </a:spcAft>
                <a:tabLst>
                  <a:tab pos="1066800" algn="l"/>
                </a:tabLst>
                <a:defRPr sz="260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>
                  <a:ea typeface="Gill Sans" charset="0"/>
                  <a:cs typeface="Gill Sans" charset="0"/>
                </a:rPr>
                <a:t>Partners in Patient Care</a:t>
              </a:r>
            </a:p>
          </p:txBody>
        </p:sp>
        <p:pic>
          <p:nvPicPr>
            <p:cNvPr id="30729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87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307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9" y="9179192"/>
            <a:ext cx="2495550" cy="40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99" y="5698840"/>
            <a:ext cx="7921901" cy="89433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Medicare Demographics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236" y="152400"/>
            <a:ext cx="12861236" cy="90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4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POPULATION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0591800" cy="5511800"/>
          </a:xfrm>
        </p:spPr>
        <p:txBody>
          <a:bodyPr>
            <a:normAutofit/>
          </a:bodyPr>
          <a:lstStyle/>
          <a:p>
            <a:endParaRPr lang="en-US" sz="3413" dirty="0"/>
          </a:p>
          <a:p>
            <a:endParaRPr lang="en-US" sz="3413" dirty="0">
              <a:solidFill>
                <a:srgbClr val="010701"/>
              </a:solidFill>
            </a:endParaRPr>
          </a:p>
          <a:p>
            <a:r>
              <a:rPr lang="en-US" sz="4000" b="1" dirty="0">
                <a:solidFill>
                  <a:srgbClr val="010701"/>
                </a:solidFill>
              </a:rPr>
              <a:t>IN 2010, 70% OF THE AMERICAN POPULATION HAD MORE THAN ONE CHRONIC CONDITION – IN 2012 THIS INCREASED TO 75% - AND CONTINUES TO ESCALATE</a:t>
            </a:r>
          </a:p>
          <a:p>
            <a:endParaRPr lang="en-US" sz="4000" b="1" dirty="0">
              <a:solidFill>
                <a:srgbClr val="010701"/>
              </a:solidFill>
            </a:endParaRPr>
          </a:p>
          <a:p>
            <a:endParaRPr lang="en-US" sz="4000" b="1" dirty="0">
              <a:solidFill>
                <a:srgbClr val="010701"/>
              </a:solidFill>
            </a:endParaRPr>
          </a:p>
          <a:p>
            <a:endParaRPr lang="en-US" sz="4000" b="1" dirty="0">
              <a:solidFill>
                <a:srgbClr val="010701"/>
              </a:solidFill>
            </a:endParaRPr>
          </a:p>
          <a:p>
            <a:endParaRPr lang="en-US" sz="4000" dirty="0">
              <a:solidFill>
                <a:srgbClr val="010701"/>
              </a:solidFill>
            </a:endParaRPr>
          </a:p>
          <a:p>
            <a:pPr algn="l"/>
            <a:r>
              <a:rPr lang="en-US" sz="1800" dirty="0">
                <a:solidFill>
                  <a:srgbClr val="010701"/>
                </a:solidFill>
              </a:rPr>
              <a:t>Centers for Medicare &amp; Medicaid Services, 2012</a:t>
            </a:r>
          </a:p>
        </p:txBody>
      </p:sp>
    </p:spTree>
    <p:extLst>
      <p:ext uri="{BB962C8B-B14F-4D97-AF65-F5344CB8AC3E}">
        <p14:creationId xmlns:p14="http://schemas.microsoft.com/office/powerpoint/2010/main" val="376909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6000" b="1" dirty="0"/>
              <a:t>MEDICARE BENEFICARIES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3048000"/>
            <a:ext cx="4800600" cy="6324600"/>
          </a:xfrm>
        </p:spPr>
        <p:txBody>
          <a:bodyPr/>
          <a:lstStyle/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3600" b="1" dirty="0">
              <a:solidFill>
                <a:srgbClr val="010701"/>
              </a:solidFill>
              <a:latin typeface="+mj-lt"/>
            </a:endParaRP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srgbClr val="010701"/>
                </a:solidFill>
                <a:latin typeface="+mj-lt"/>
              </a:rPr>
              <a:t>Currently, one in 4 Americans have MCC’s </a:t>
            </a:r>
            <a:endParaRPr lang="en-US" sz="3600" b="1" baseline="30000" dirty="0">
              <a:solidFill>
                <a:srgbClr val="010701"/>
              </a:solidFill>
              <a:latin typeface="+mj-lt"/>
            </a:endParaRP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3600" b="1" dirty="0">
              <a:solidFill>
                <a:srgbClr val="010701"/>
              </a:solidFill>
              <a:latin typeface="+mj-lt"/>
            </a:endParaRP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srgbClr val="010701"/>
                </a:solidFill>
                <a:latin typeface="+mj-lt"/>
              </a:rPr>
              <a:t>Two out of three Medicare beneficiaries have MCC. </a:t>
            </a: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US Dept. of Health &amp; Human Services, 2016</a:t>
            </a: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3505200"/>
            <a:ext cx="6248400" cy="4724400"/>
          </a:xfrm>
        </p:spPr>
      </p:pic>
    </p:spTree>
    <p:extLst>
      <p:ext uri="{BB962C8B-B14F-4D97-AF65-F5344CB8AC3E}">
        <p14:creationId xmlns:p14="http://schemas.microsoft.com/office/powerpoint/2010/main" val="148318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MEDICARE BENEFICIARIES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3352800"/>
            <a:ext cx="4229100" cy="5867400"/>
          </a:xfrm>
        </p:spPr>
        <p:txBody>
          <a:bodyPr/>
          <a:lstStyle/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srgbClr val="010701"/>
                </a:solidFill>
              </a:rPr>
              <a:t>People with MCC are at increased risk for morbidity and poor physical functioning</a:t>
            </a: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srgbClr val="010701"/>
                </a:solidFill>
              </a:rPr>
              <a:t>MCC account for substantial health care costs in the United States</a:t>
            </a: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r>
              <a:rPr lang="en-US" sz="1800" dirty="0">
                <a:solidFill>
                  <a:schemeClr val="bg2"/>
                </a:solidFill>
              </a:rPr>
              <a:t>US Dept. of Health &amp; Human Services, 2016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43" y="3708400"/>
            <a:ext cx="7721599" cy="5156200"/>
          </a:xfrm>
        </p:spPr>
      </p:pic>
    </p:spTree>
    <p:extLst>
      <p:ext uri="{BB962C8B-B14F-4D97-AF65-F5344CB8AC3E}">
        <p14:creationId xmlns:p14="http://schemas.microsoft.com/office/powerpoint/2010/main" val="230292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MEDICARE BENEFICARIES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276600"/>
            <a:ext cx="10972800" cy="5511800"/>
          </a:xfrm>
        </p:spPr>
        <p:txBody>
          <a:bodyPr/>
          <a:lstStyle/>
          <a:p>
            <a:endParaRPr lang="en-US" b="1" dirty="0">
              <a:solidFill>
                <a:srgbClr val="010701"/>
              </a:solidFill>
            </a:endParaRPr>
          </a:p>
          <a:p>
            <a:endParaRPr lang="en-US" b="1" dirty="0">
              <a:solidFill>
                <a:srgbClr val="010701"/>
              </a:solidFill>
            </a:endParaRPr>
          </a:p>
          <a:p>
            <a:endParaRPr lang="en-US" b="1" dirty="0">
              <a:solidFill>
                <a:srgbClr val="010701"/>
              </a:solidFill>
            </a:endParaRPr>
          </a:p>
          <a:p>
            <a:r>
              <a:rPr lang="en-US" sz="4800" b="1" dirty="0">
                <a:solidFill>
                  <a:srgbClr val="0070C0"/>
                </a:solidFill>
              </a:rPr>
              <a:t>93% of Medicare Fee For Service is spent on patients with Multiple Chronic Conditions</a:t>
            </a:r>
          </a:p>
          <a:p>
            <a:endParaRPr lang="en-US" sz="4800" b="1" dirty="0">
              <a:solidFill>
                <a:srgbClr val="0070C0"/>
              </a:solidFill>
            </a:endParaRPr>
          </a:p>
          <a:p>
            <a:endParaRPr lang="en-US" sz="4800" b="1" dirty="0">
              <a:solidFill>
                <a:srgbClr val="010701"/>
              </a:solidFill>
            </a:endParaRPr>
          </a:p>
          <a:p>
            <a:endParaRPr lang="en-US" sz="4800" b="1" dirty="0">
              <a:solidFill>
                <a:srgbClr val="010701"/>
              </a:solidFill>
            </a:endParaRPr>
          </a:p>
          <a:p>
            <a:endParaRPr lang="en-US" sz="4000" b="1" dirty="0">
              <a:solidFill>
                <a:srgbClr val="010701"/>
              </a:solidFill>
            </a:endParaRPr>
          </a:p>
          <a:p>
            <a:endParaRPr lang="en-US" sz="4000" b="1" dirty="0">
              <a:solidFill>
                <a:srgbClr val="010701"/>
              </a:solidFill>
            </a:endParaRPr>
          </a:p>
          <a:p>
            <a:pPr algn="l"/>
            <a:r>
              <a:rPr lang="en-US" sz="1800" dirty="0">
                <a:solidFill>
                  <a:srgbClr val="010701"/>
                </a:solidFill>
              </a:rPr>
              <a:t>Centers for Medicare and Medicaid, 2016</a:t>
            </a:r>
          </a:p>
        </p:txBody>
      </p:sp>
    </p:spTree>
    <p:extLst>
      <p:ext uri="{BB962C8B-B14F-4D97-AF65-F5344CB8AC3E}">
        <p14:creationId xmlns:p14="http://schemas.microsoft.com/office/powerpoint/2010/main" val="79408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1.2b: Percentage of Medicare FFS Beneficiaries by Number of Chronic Conditions and Age: 2010. Refer to data table 1.2a-1.2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" y="541867"/>
            <a:ext cx="11936307" cy="852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9234312"/>
            <a:ext cx="12571307" cy="519289"/>
          </a:xfrm>
        </p:spPr>
        <p:txBody>
          <a:bodyPr/>
          <a:lstStyle/>
          <a:p>
            <a:r>
              <a:rPr lang="en-US" sz="1564" dirty="0">
                <a:solidFill>
                  <a:schemeClr val="tx1"/>
                </a:solidFill>
              </a:rPr>
              <a:t>Source: Centers for Medicare and Medicaid Services. Chronic Conditions among Medicare Beneficiaries, Chart book: 2012 Edition Baltimore, MD. 2012.</a:t>
            </a:r>
          </a:p>
        </p:txBody>
      </p:sp>
    </p:spTree>
    <p:extLst>
      <p:ext uri="{BB962C8B-B14F-4D97-AF65-F5344CB8AC3E}">
        <p14:creationId xmlns:p14="http://schemas.microsoft.com/office/powerpoint/2010/main" val="93627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 2.1: Percentage of Medicare FFS Beneficiaries by Number of Inpatient Admissions and Number of Chronic Conditions: 2010. Refer to data table 2.1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216747"/>
            <a:ext cx="12317306" cy="881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9234312"/>
            <a:ext cx="12571307" cy="519289"/>
          </a:xfrm>
        </p:spPr>
        <p:txBody>
          <a:bodyPr/>
          <a:lstStyle/>
          <a:p>
            <a:r>
              <a:rPr lang="en-US" sz="1564" dirty="0">
                <a:solidFill>
                  <a:schemeClr val="tx1"/>
                </a:solidFill>
              </a:rPr>
              <a:t>Source: Centers for Medicare and Medicaid Services. Chronic Conditions among Medicare Beneficiaries, Chart book: 2012 Edition Baltimore, MD. 2012.</a:t>
            </a:r>
          </a:p>
        </p:txBody>
      </p:sp>
    </p:spTree>
    <p:extLst>
      <p:ext uri="{BB962C8B-B14F-4D97-AF65-F5344CB8AC3E}">
        <p14:creationId xmlns:p14="http://schemas.microsoft.com/office/powerpoint/2010/main" val="341285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MACRA LEGISLATION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VALUE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1049000" cy="56388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10701"/>
                </a:solidFill>
              </a:rPr>
              <a:t>April 27</a:t>
            </a:r>
            <a:r>
              <a:rPr lang="en-US" sz="3600" b="1" baseline="30000" dirty="0">
                <a:solidFill>
                  <a:srgbClr val="010701"/>
                </a:solidFill>
              </a:rPr>
              <a:t>th</a:t>
            </a:r>
            <a:r>
              <a:rPr lang="en-US" sz="3600" b="1" dirty="0">
                <a:solidFill>
                  <a:srgbClr val="010701"/>
                </a:solidFill>
              </a:rPr>
              <a:t>, 2016 executive notice by the US Department of Health and Human Services issued key provisions to the Medicare Access and Summary CHIP Reauthorization Act of 2015, (MACRA). Bi-partisan legislation</a:t>
            </a:r>
          </a:p>
          <a:p>
            <a:endParaRPr lang="en-US" sz="3600" b="1" dirty="0">
              <a:solidFill>
                <a:srgbClr val="010701"/>
              </a:solidFill>
            </a:endParaRPr>
          </a:p>
          <a:p>
            <a:pPr algn="l"/>
            <a:r>
              <a:rPr lang="en-US" sz="3600" b="1" dirty="0">
                <a:solidFill>
                  <a:srgbClr val="010701"/>
                </a:solidFill>
              </a:rPr>
              <a:t>MACRA replaced the 1997 Sustainable Growth Rate formula for determining Medicare reimbursement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r>
              <a:rPr lang="en-US" sz="3600" b="1" dirty="0">
                <a:solidFill>
                  <a:srgbClr val="010701"/>
                </a:solidFill>
              </a:rPr>
              <a:t>MACRA provides a new approach in Medicare reimbursement based on value and quality care</a:t>
            </a:r>
          </a:p>
          <a:p>
            <a:pPr algn="l"/>
            <a:endParaRPr lang="en-US" b="1" dirty="0">
              <a:solidFill>
                <a:srgbClr val="010701"/>
              </a:solidFill>
            </a:endParaRPr>
          </a:p>
          <a:p>
            <a:pPr algn="l"/>
            <a:r>
              <a:rPr lang="en-US" sz="1800" dirty="0">
                <a:solidFill>
                  <a:srgbClr val="010701"/>
                </a:solidFill>
              </a:rPr>
              <a:t>US Department of Health and Human Services, 2016</a:t>
            </a:r>
          </a:p>
        </p:txBody>
      </p:sp>
    </p:spTree>
    <p:extLst>
      <p:ext uri="{BB962C8B-B14F-4D97-AF65-F5344CB8AC3E}">
        <p14:creationId xmlns:p14="http://schemas.microsoft.com/office/powerpoint/2010/main" val="16692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MACRA LEGISLATION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VALUE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0591800" cy="55118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10701"/>
                </a:solidFill>
              </a:rPr>
              <a:t>MACRA legislation is guided by CMS Quality Payment Program and directs two paths for Medicare reimbursement – beginning January 1, 2017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r>
              <a:rPr lang="en-US" sz="3600" b="1" dirty="0">
                <a:solidFill>
                  <a:srgbClr val="010701"/>
                </a:solidFill>
              </a:rPr>
              <a:t>The Merit-based Incentive Payment System (MIPS), or the Advanced Alternative Payment Model (APM),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r>
              <a:rPr lang="en-US" sz="3600" b="1" dirty="0">
                <a:solidFill>
                  <a:srgbClr val="010701"/>
                </a:solidFill>
              </a:rPr>
              <a:t>CMS predicts 88% of providers (physicians, nurse practitioners, physician assistants and certified nurse anesthetists) will be MIPS vs APM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r>
              <a:rPr lang="en-US" sz="1800" dirty="0">
                <a:solidFill>
                  <a:srgbClr val="010701"/>
                </a:solidFill>
              </a:rPr>
              <a:t>CMS Quality Payment Program,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MACRA LEGISLATION MIPPS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1353800" cy="55118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10701"/>
                </a:solidFill>
              </a:rPr>
              <a:t>MIPPS, will replace the current Medicare measures used to determine quality and value:</a:t>
            </a:r>
          </a:p>
          <a:p>
            <a:pPr algn="l"/>
            <a:endParaRPr lang="en-US" sz="36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The Physicians Quality Reporting System (PQRS),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Value Modifier Program (VM) and the;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Medicare Electronic Health Record (EHR) Incentive Program’s or Meaningful Use will be grouped together under MIPPS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10701"/>
              </a:solidFill>
            </a:endParaRP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endParaRPr lang="en-US" sz="1800" dirty="0">
              <a:solidFill>
                <a:srgbClr val="010701"/>
              </a:solidFill>
            </a:endParaRPr>
          </a:p>
          <a:p>
            <a:pPr algn="l"/>
            <a:r>
              <a:rPr lang="en-US" sz="1800" dirty="0">
                <a:solidFill>
                  <a:srgbClr val="010701"/>
                </a:solidFill>
              </a:rPr>
              <a:t>US Department of Health and Human Services,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30" y="794026"/>
            <a:ext cx="4343400" cy="19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5400" b="1" dirty="0"/>
              <a:t>PRESENTERS</a:t>
            </a:r>
            <a:r>
              <a:rPr lang="en-US" sz="4000" dirty="0"/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962400"/>
            <a:ext cx="2971800" cy="2971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3600" y="3352800"/>
            <a:ext cx="6591300" cy="55118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2400" b="1" dirty="0">
              <a:solidFill>
                <a:srgbClr val="010701"/>
              </a:solidFill>
            </a:endParaRPr>
          </a:p>
          <a:p>
            <a:pPr algn="l">
              <a:lnSpc>
                <a:spcPct val="100000"/>
              </a:lnSpc>
            </a:pPr>
            <a:endParaRPr lang="en-US" sz="2400" b="1" dirty="0">
              <a:solidFill>
                <a:srgbClr val="01070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DR. KIM KUEBLER, DNP, APRN, ANP-BC </a:t>
            </a:r>
            <a:r>
              <a:rPr lang="en-US" sz="2800" b="1" dirty="0">
                <a:solidFill>
                  <a:srgbClr val="010701"/>
                </a:solidFill>
              </a:rPr>
              <a:t>Founder and Director of Multiple Chronic Conditions Resource Center, editor and author of multiple peer review papers and 8 textbooks on symptomatic chronic conditions. She is a researcher, educator and clinical provider. Kuebler holds several federal appointments to include Medicare Evidence Development &amp; Coverage Advisory Committee</a:t>
            </a:r>
          </a:p>
          <a:p>
            <a:pPr algn="l"/>
            <a:endParaRPr lang="en-US" sz="2800" b="1" dirty="0">
              <a:solidFill>
                <a:srgbClr val="010701"/>
              </a:solidFill>
            </a:endParaRPr>
          </a:p>
          <a:p>
            <a:pPr algn="l"/>
            <a:endParaRPr lang="en-US" sz="2400" b="1" dirty="0">
              <a:solidFill>
                <a:srgbClr val="010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04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MACRA LEGISLATION MIPPS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0668000" cy="55118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10701"/>
                </a:solidFill>
              </a:rPr>
              <a:t>MIPPS ensures Medicare provider care is incentivized for quality, safe and efficient care through 4 categories:</a:t>
            </a:r>
          </a:p>
          <a:p>
            <a:pPr algn="l"/>
            <a:endParaRPr lang="en-US" sz="3600" b="1" i="1" dirty="0">
              <a:solidFill>
                <a:srgbClr val="010701"/>
              </a:solidFill>
            </a:endParaRPr>
          </a:p>
          <a:p>
            <a:pPr algn="l"/>
            <a:r>
              <a:rPr lang="en-US" sz="3600" b="1" i="1" dirty="0">
                <a:solidFill>
                  <a:srgbClr val="002060"/>
                </a:solidFill>
              </a:rPr>
              <a:t>Quality Performance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r>
              <a:rPr lang="en-US" sz="3600" b="1" dirty="0">
                <a:solidFill>
                  <a:srgbClr val="010701"/>
                </a:solidFill>
              </a:rPr>
              <a:t>Replaces PQRS and VM, and responsible for </a:t>
            </a:r>
            <a:r>
              <a:rPr lang="en-US" sz="3600" b="1" dirty="0">
                <a:solidFill>
                  <a:srgbClr val="002060"/>
                </a:solidFill>
              </a:rPr>
              <a:t>50% </a:t>
            </a:r>
            <a:r>
              <a:rPr lang="en-US" sz="3600" b="1" dirty="0">
                <a:solidFill>
                  <a:srgbClr val="010701"/>
                </a:solidFill>
              </a:rPr>
              <a:t>weight in the first year. Emphasis is on outcome measurements (6 measures in the certified CMS meaningful use EHR)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endParaRPr lang="en-US" sz="1800" dirty="0">
              <a:solidFill>
                <a:srgbClr val="010701"/>
              </a:solidFill>
            </a:endParaRPr>
          </a:p>
          <a:p>
            <a:pPr algn="l"/>
            <a:r>
              <a:rPr lang="en-US" sz="1800" dirty="0">
                <a:solidFill>
                  <a:srgbClr val="010701"/>
                </a:solidFill>
              </a:rPr>
              <a:t>Centers for Medicare and Medicaid, 2016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890104"/>
            <a:ext cx="4343400" cy="19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MACRA LEGISLATION MIPPS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124200"/>
            <a:ext cx="10788382" cy="5486400"/>
          </a:xfrm>
        </p:spPr>
        <p:txBody>
          <a:bodyPr/>
          <a:lstStyle/>
          <a:p>
            <a:pPr lvl="0"/>
            <a:endParaRPr lang="en-US" i="1" dirty="0"/>
          </a:p>
          <a:p>
            <a:pPr algn="l"/>
            <a:r>
              <a:rPr lang="en-US" sz="3600" b="1" i="1" dirty="0">
                <a:solidFill>
                  <a:srgbClr val="002060"/>
                </a:solidFill>
              </a:rPr>
              <a:t>Advancing Care Information </a:t>
            </a:r>
            <a:endParaRPr lang="en-US" sz="3600" b="1" i="1" dirty="0"/>
          </a:p>
          <a:p>
            <a:pPr algn="l"/>
            <a:endParaRPr lang="en-US" sz="3600" b="1" i="1" dirty="0"/>
          </a:p>
          <a:p>
            <a:pPr algn="l"/>
            <a:r>
              <a:rPr lang="en-US" sz="3600" b="1" dirty="0">
                <a:solidFill>
                  <a:srgbClr val="010701"/>
                </a:solidFill>
              </a:rPr>
              <a:t>Category supports the use of patient engagement, medication safety, patient access to EHR etc.,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r>
              <a:rPr lang="en-US" sz="3600" b="1" dirty="0">
                <a:solidFill>
                  <a:srgbClr val="010701"/>
                </a:solidFill>
              </a:rPr>
              <a:t>Accounts for </a:t>
            </a:r>
            <a:r>
              <a:rPr lang="en-US" sz="3600" b="1" dirty="0">
                <a:solidFill>
                  <a:srgbClr val="002060"/>
                </a:solidFill>
              </a:rPr>
              <a:t>25% </a:t>
            </a:r>
            <a:r>
              <a:rPr lang="en-US" sz="3600" b="1" dirty="0">
                <a:solidFill>
                  <a:srgbClr val="010701"/>
                </a:solidFill>
              </a:rPr>
              <a:t>of weight in the first year. The weight of this category may decrease as more providers and practices adopt EHR use.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endParaRPr lang="en-US" sz="1800" dirty="0">
              <a:solidFill>
                <a:srgbClr val="010701"/>
              </a:solidFill>
            </a:endParaRPr>
          </a:p>
          <a:p>
            <a:pPr algn="l"/>
            <a:r>
              <a:rPr lang="en-US" sz="1800" dirty="0">
                <a:solidFill>
                  <a:srgbClr val="010701"/>
                </a:solidFill>
              </a:rPr>
              <a:t>Centers for Medicare and Medicaid Services,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927652"/>
            <a:ext cx="4343400" cy="19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MACRA LEGISLATION MIPPS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0668000" cy="5511800"/>
          </a:xfrm>
        </p:spPr>
        <p:txBody>
          <a:bodyPr/>
          <a:lstStyle/>
          <a:p>
            <a:endParaRPr lang="en-US" i="1" dirty="0"/>
          </a:p>
          <a:p>
            <a:pPr algn="l"/>
            <a:r>
              <a:rPr lang="en-US" sz="3600" b="1" i="1" dirty="0">
                <a:solidFill>
                  <a:srgbClr val="002060"/>
                </a:solidFill>
              </a:rPr>
              <a:t>Clinical Practice Improvement </a:t>
            </a:r>
            <a:endParaRPr lang="en-US" sz="3600" b="1" i="1" dirty="0"/>
          </a:p>
          <a:p>
            <a:pPr algn="l"/>
            <a:endParaRPr lang="en-US" sz="3600" b="1" i="1" dirty="0">
              <a:solidFill>
                <a:srgbClr val="010701"/>
              </a:solidFill>
            </a:endParaRPr>
          </a:p>
          <a:p>
            <a:pPr algn="l"/>
            <a:r>
              <a:rPr lang="en-US" sz="3600" b="1" dirty="0">
                <a:solidFill>
                  <a:srgbClr val="010701"/>
                </a:solidFill>
              </a:rPr>
              <a:t>Providers can select from over 90 proposed activities such as self-management, shared decision making, care coordination, patient safety checklists etc. 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r>
              <a:rPr lang="en-US" sz="3600" b="1" dirty="0">
                <a:solidFill>
                  <a:srgbClr val="010701"/>
                </a:solidFill>
              </a:rPr>
              <a:t>This category accounts for </a:t>
            </a:r>
            <a:r>
              <a:rPr lang="en-US" sz="3600" b="1" dirty="0">
                <a:solidFill>
                  <a:srgbClr val="002060"/>
                </a:solidFill>
              </a:rPr>
              <a:t>15% </a:t>
            </a:r>
            <a:r>
              <a:rPr lang="en-US" sz="3600" b="1" dirty="0">
                <a:solidFill>
                  <a:srgbClr val="010701"/>
                </a:solidFill>
              </a:rPr>
              <a:t>weight in the first year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r>
              <a:rPr lang="en-US" sz="1800" dirty="0">
                <a:solidFill>
                  <a:srgbClr val="010701"/>
                </a:solidFill>
              </a:rPr>
              <a:t>Centers for Medicare and Medicaid Services,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863600"/>
            <a:ext cx="4343400" cy="19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MACRA LEGISLATION MIPPS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0591800" cy="5511800"/>
          </a:xfrm>
        </p:spPr>
        <p:txBody>
          <a:bodyPr/>
          <a:lstStyle/>
          <a:p>
            <a:endParaRPr lang="en-US" i="1" dirty="0"/>
          </a:p>
          <a:p>
            <a:pPr algn="l"/>
            <a:r>
              <a:rPr lang="en-US" sz="3600" b="1" i="1" dirty="0">
                <a:solidFill>
                  <a:srgbClr val="002060"/>
                </a:solidFill>
              </a:rPr>
              <a:t>Resource Use</a:t>
            </a:r>
            <a:endParaRPr lang="en-US" sz="3600" b="1" i="1" dirty="0"/>
          </a:p>
          <a:p>
            <a:endParaRPr lang="en-US" sz="3600" b="1" i="1" dirty="0"/>
          </a:p>
          <a:p>
            <a:pPr algn="l"/>
            <a:r>
              <a:rPr lang="en-US" sz="3600" b="1" dirty="0">
                <a:solidFill>
                  <a:srgbClr val="010701"/>
                </a:solidFill>
              </a:rPr>
              <a:t>CMS calculates the weight of this category based upon claims data and accounts for </a:t>
            </a:r>
            <a:r>
              <a:rPr lang="en-US" sz="3600" b="1" dirty="0">
                <a:solidFill>
                  <a:srgbClr val="002060"/>
                </a:solidFill>
              </a:rPr>
              <a:t>10% </a:t>
            </a:r>
            <a:r>
              <a:rPr lang="en-US" sz="3600" b="1" dirty="0">
                <a:solidFill>
                  <a:srgbClr val="010701"/>
                </a:solidFill>
              </a:rPr>
              <a:t>in the first year. This category replaces the VM.</a:t>
            </a: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endParaRPr lang="en-US" sz="3600" b="1" dirty="0">
              <a:solidFill>
                <a:srgbClr val="010701"/>
              </a:solidFill>
            </a:endParaRPr>
          </a:p>
          <a:p>
            <a:pPr algn="l"/>
            <a:endParaRPr lang="en-US" sz="1800" dirty="0">
              <a:solidFill>
                <a:srgbClr val="010701"/>
              </a:solidFill>
            </a:endParaRPr>
          </a:p>
          <a:p>
            <a:pPr algn="l"/>
            <a:r>
              <a:rPr lang="en-US" sz="1800" dirty="0">
                <a:solidFill>
                  <a:srgbClr val="010701"/>
                </a:solidFill>
              </a:rPr>
              <a:t>Centers for Medicare and Medicaid Services,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863600"/>
            <a:ext cx="4343400" cy="19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MEDICARE AND CMS: CHRONIC CARE MANAGEMENT (CCM)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9829800" cy="5511800"/>
          </a:xfrm>
        </p:spPr>
        <p:txBody>
          <a:bodyPr/>
          <a:lstStyle/>
          <a:p>
            <a:endParaRPr lang="en-US" sz="3600" b="1" dirty="0">
              <a:solidFill>
                <a:srgbClr val="010701"/>
              </a:solidFill>
            </a:endParaRPr>
          </a:p>
          <a:p>
            <a:r>
              <a:rPr lang="en-US" sz="3600" b="1" dirty="0">
                <a:solidFill>
                  <a:srgbClr val="010701"/>
                </a:solidFill>
              </a:rPr>
              <a:t>CCM USE HITS </a:t>
            </a:r>
            <a:r>
              <a:rPr lang="en-US" sz="3600" b="1" dirty="0">
                <a:solidFill>
                  <a:srgbClr val="0070C0"/>
                </a:solidFill>
              </a:rPr>
              <a:t>33 MEASURES </a:t>
            </a:r>
            <a:r>
              <a:rPr lang="en-US" sz="3600" b="1" dirty="0">
                <a:solidFill>
                  <a:srgbClr val="010701"/>
                </a:solidFill>
              </a:rPr>
              <a:t>UNDER QUALITY AND, </a:t>
            </a:r>
            <a:r>
              <a:rPr lang="en-US" sz="3600" b="1" dirty="0">
                <a:solidFill>
                  <a:srgbClr val="0070C0"/>
                </a:solidFill>
              </a:rPr>
              <a:t>22 HIGH PRIORITY MEASURES:</a:t>
            </a:r>
          </a:p>
          <a:p>
            <a:pPr algn="l"/>
            <a:endParaRPr lang="en-US" sz="3600" b="1" dirty="0">
              <a:solidFill>
                <a:srgbClr val="0070C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FULFILLS CLINICAL PRACTICE IMPROVEMENT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ADDRESSES COST RESOURCE USE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ADVANCING CARE INFORMATION – THROUGH EHR</a:t>
            </a:r>
          </a:p>
        </p:txBody>
      </p:sp>
    </p:spTree>
    <p:extLst>
      <p:ext uri="{BB962C8B-B14F-4D97-AF65-F5344CB8AC3E}">
        <p14:creationId xmlns:p14="http://schemas.microsoft.com/office/powerpoint/2010/main" val="244494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</a:rPr>
              <a:t>MEDICARE NON-FACE-TO-FACE ENCOUNTER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6000" y="3352800"/>
            <a:ext cx="10896600" cy="5562600"/>
          </a:xfrm>
        </p:spPr>
        <p:txBody>
          <a:bodyPr/>
          <a:lstStyle/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January 2015, CMS finalized separate payment for Chronic Care Management (CCM) services for non-face-to-face care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Payment for CCM CPT Code - 99490 </a:t>
            </a: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Average reimbursement for CCM services is $42.60/ monthly. Regional dependent</a:t>
            </a: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Federal Register, 2014</a:t>
            </a:r>
          </a:p>
        </p:txBody>
      </p:sp>
    </p:spTree>
    <p:extLst>
      <p:ext uri="{BB962C8B-B14F-4D97-AF65-F5344CB8AC3E}">
        <p14:creationId xmlns:p14="http://schemas.microsoft.com/office/powerpoint/2010/main" val="1836855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CCM - CPT 99490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00" y="3581400"/>
            <a:ext cx="11201400" cy="5257800"/>
          </a:xfrm>
        </p:spPr>
        <p:txBody>
          <a:bodyPr/>
          <a:lstStyle/>
          <a:p>
            <a:pPr marL="571500" indent="-57150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srgbClr val="010701"/>
                </a:solidFill>
                <a:latin typeface="+mj-lt"/>
              </a:rPr>
              <a:t>Patients must have two or more chronic conditions extending a year or more, or until the death of the patient</a:t>
            </a:r>
          </a:p>
          <a:p>
            <a:pPr marL="571500" lvl="0" indent="-57150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3600" b="1" dirty="0">
              <a:solidFill>
                <a:srgbClr val="010701"/>
              </a:solidFill>
              <a:latin typeface="+mj-lt"/>
            </a:endParaRPr>
          </a:p>
          <a:p>
            <a:pPr marL="571500" lvl="0" indent="-57150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srgbClr val="010701"/>
                </a:solidFill>
                <a:latin typeface="+mj-lt"/>
              </a:rPr>
              <a:t>Chronic Care Management (CCM) services, requires at least 20 minutes of clinical staff time directed by a qualified health care professional, per calendar month</a:t>
            </a:r>
          </a:p>
          <a:p>
            <a:pPr lvl="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US" sz="3600" b="1" dirty="0">
              <a:solidFill>
                <a:srgbClr val="010701"/>
              </a:solidFill>
              <a:latin typeface="+mj-lt"/>
            </a:endParaRPr>
          </a:p>
          <a:p>
            <a:pPr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US" sz="1800" dirty="0">
              <a:solidFill>
                <a:srgbClr val="010701"/>
              </a:solidFill>
            </a:endParaRPr>
          </a:p>
          <a:p>
            <a:pPr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dirty="0">
                <a:solidFill>
                  <a:srgbClr val="010701"/>
                </a:solidFill>
              </a:rPr>
              <a:t>Centers for Medicare and Medicaid Services, 2015</a:t>
            </a:r>
          </a:p>
          <a:p>
            <a:pPr marL="571500" lvl="0" indent="-57150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3600" b="1" dirty="0">
              <a:solidFill>
                <a:srgbClr val="010701"/>
              </a:solidFill>
              <a:latin typeface="+mj-lt"/>
            </a:endParaRPr>
          </a:p>
          <a:p>
            <a:pPr lvl="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US" sz="1800" dirty="0">
              <a:solidFill>
                <a:srgbClr val="010701"/>
              </a:solidFill>
              <a:latin typeface="+mj-lt"/>
            </a:endParaRPr>
          </a:p>
          <a:p>
            <a:pPr marL="342900" lvl="0" indent="-34290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endParaRPr lang="en-US" sz="3600" b="1" dirty="0">
              <a:solidFill>
                <a:srgbClr val="010701"/>
              </a:solidFill>
              <a:latin typeface="+mj-lt"/>
            </a:endParaRPr>
          </a:p>
          <a:p>
            <a:pPr marL="342900" lvl="0" indent="-34290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462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CCM REIMBURSEMENT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3657600"/>
            <a:ext cx="10134600" cy="4953000"/>
          </a:xfrm>
        </p:spPr>
        <p:txBody>
          <a:bodyPr/>
          <a:lstStyle/>
          <a:p>
            <a:pPr marL="1028700" lvl="1" indent="-5715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Access to care management services, 24 hours a day, 7 days a week</a:t>
            </a:r>
          </a:p>
          <a:p>
            <a:pPr marL="457200" lvl="1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marL="1028700" lvl="1" indent="-5715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Develop and implement an individualized patient-centered care plan</a:t>
            </a:r>
          </a:p>
          <a:p>
            <a:pPr marL="457200" lvl="1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marL="1028700" lvl="1" indent="-5715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Provide coordination and transitions in care between settings</a:t>
            </a:r>
          </a:p>
          <a:p>
            <a:pPr marL="228600" lvl="0" indent="-2286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228600" lvl="0" indent="-2286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894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CCM REIMBURSEMENT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3352800"/>
            <a:ext cx="10972800" cy="5511800"/>
          </a:xfrm>
        </p:spPr>
        <p:txBody>
          <a:bodyPr/>
          <a:lstStyle/>
          <a:p>
            <a:pPr marL="1028700" lvl="1" indent="-5715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prstClr val="black"/>
                </a:solidFill>
              </a:rPr>
              <a:t>Provide coordination with home &amp; community-based clinical service providers</a:t>
            </a:r>
          </a:p>
          <a:p>
            <a:pPr marL="457200" lvl="1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endParaRPr lang="en-US" sz="3600" b="1" dirty="0">
              <a:solidFill>
                <a:prstClr val="black"/>
              </a:solidFill>
            </a:endParaRPr>
          </a:p>
          <a:p>
            <a:pPr marL="1028700" lvl="1" indent="-5715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prstClr val="black"/>
                </a:solidFill>
              </a:rPr>
              <a:t>Promote and provide communication between provider, patient and caregiver </a:t>
            </a:r>
          </a:p>
          <a:p>
            <a:pPr marL="457200" lvl="1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endParaRPr lang="en-US" sz="3600" b="1" dirty="0">
              <a:solidFill>
                <a:prstClr val="black"/>
              </a:solidFill>
            </a:endParaRPr>
          </a:p>
          <a:p>
            <a:pPr marL="1028700" lvl="1" indent="-5715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prstClr val="black"/>
                </a:solidFill>
              </a:rPr>
              <a:t>Populate the Electronic Health Record with important patient data and sharing of care plan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0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CCM -MEDICARE BENEFICIARY AGREEMENT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276600"/>
            <a:ext cx="11049000" cy="5715000"/>
          </a:xfrm>
        </p:spPr>
        <p:txBody>
          <a:bodyPr/>
          <a:lstStyle/>
          <a:p>
            <a:pPr marL="1028700" lvl="1" indent="-5715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Inform patient on CCM services and obtain written agreement for services</a:t>
            </a:r>
          </a:p>
          <a:p>
            <a:pPr marL="457200" lvl="1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</a:pPr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marL="914400" lvl="1" indent="-4572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One provider a month can provide CCM services</a:t>
            </a:r>
          </a:p>
          <a:p>
            <a:pPr marL="457200" lvl="1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</a:pPr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marL="914400" lvl="1" indent="-4572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Can withdraw from services at anytime</a:t>
            </a:r>
          </a:p>
          <a:p>
            <a:pPr marL="457200" lvl="1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</a:pPr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marL="914400" lvl="1" indent="-4572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Explain coinsurance and deductibles</a:t>
            </a:r>
          </a:p>
          <a:p>
            <a:pPr marL="457200" lvl="1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</a:pPr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marL="914400" lvl="1" indent="-4572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Enrollment in CCM is documented in the EHR</a:t>
            </a:r>
          </a:p>
          <a:p>
            <a:pPr marL="914400" lvl="1" indent="-457200" algn="l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marL="457200" lvl="0" indent="-4572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228600" lvl="0" indent="-2286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8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26000" y="3124200"/>
            <a:ext cx="7315200" cy="5943600"/>
          </a:xfrm>
        </p:spPr>
        <p:txBody>
          <a:bodyPr/>
          <a:lstStyle/>
          <a:p>
            <a:pPr algn="l"/>
            <a:r>
              <a:rPr lang="en-US" altLang="en-US" sz="2800" b="1" dirty="0">
                <a:solidFill>
                  <a:srgbClr val="0070C0"/>
                </a:solidFill>
              </a:rPr>
              <a:t>Van Willis Co-Founder &amp; CEO PREMEDEX</a:t>
            </a:r>
          </a:p>
          <a:p>
            <a:pPr marL="298450" lvl="1" indent="0" algn="l" eaLnBrk="1" hangingPunct="1">
              <a:lnSpc>
                <a:spcPct val="100000"/>
              </a:lnSpc>
              <a:buNone/>
              <a:tabLst>
                <a:tab pos="990600" algn="l"/>
              </a:tabLst>
            </a:pPr>
            <a:r>
              <a:rPr lang="en-US" altLang="en-US" sz="2800" b="1" dirty="0">
                <a:solidFill>
                  <a:srgbClr val="010701"/>
                </a:solidFill>
              </a:rPr>
              <a:t>PREMEDEX is a leader in healthcare transformation and combines data analytics with advanced communication services in order to increase efficiencies, improve patient satisfaction, and positively influence the related outcomes of your patient population</a:t>
            </a:r>
          </a:p>
          <a:p>
            <a:pPr marL="298450" lvl="1" indent="0" algn="l" eaLnBrk="1" hangingPunct="1">
              <a:lnSpc>
                <a:spcPct val="100000"/>
              </a:lnSpc>
              <a:buNone/>
              <a:tabLst>
                <a:tab pos="990600" algn="l"/>
              </a:tabLst>
            </a:pPr>
            <a:endParaRPr lang="en-US" altLang="en-US" sz="2800" b="1" dirty="0">
              <a:solidFill>
                <a:srgbClr val="0070C0"/>
              </a:solidFill>
            </a:endParaRPr>
          </a:p>
          <a:p>
            <a:pPr marL="298450" lvl="1" indent="0" algn="l" eaLnBrk="1" hangingPunct="1">
              <a:lnSpc>
                <a:spcPct val="100000"/>
              </a:lnSpc>
              <a:buNone/>
              <a:tabLst>
                <a:tab pos="990600" algn="l"/>
              </a:tabLst>
            </a:pPr>
            <a:r>
              <a:rPr lang="en-US" altLang="en-US" sz="2800" b="1" dirty="0">
                <a:solidFill>
                  <a:srgbClr val="0070C0"/>
                </a:solidFill>
              </a:rPr>
              <a:t>Preston </a:t>
            </a:r>
            <a:r>
              <a:rPr lang="en-US" altLang="en-US" sz="2800" b="1" dirty="0" err="1">
                <a:solidFill>
                  <a:srgbClr val="0070C0"/>
                </a:solidFill>
              </a:rPr>
              <a:t>Rodenbaugh</a:t>
            </a:r>
            <a:endParaRPr lang="en-US" altLang="en-US" sz="2800" b="1" dirty="0">
              <a:solidFill>
                <a:srgbClr val="010701"/>
              </a:solidFill>
            </a:endParaRPr>
          </a:p>
          <a:p>
            <a:pPr marL="298450" lvl="1" indent="0" algn="l" eaLnBrk="1" hangingPunct="1">
              <a:lnSpc>
                <a:spcPct val="100000"/>
              </a:lnSpc>
              <a:buNone/>
              <a:tabLst>
                <a:tab pos="990600" algn="l"/>
              </a:tabLst>
            </a:pPr>
            <a:r>
              <a:rPr lang="en-US" altLang="en-US" sz="2800" b="1" dirty="0">
                <a:solidFill>
                  <a:srgbClr val="010701"/>
                </a:solidFill>
              </a:rPr>
              <a:t>Business development leader and  advisor for healthcare transformation. Assist’s providers with extending value based care for Chronic Care Management and Transitional Care Management</a:t>
            </a:r>
          </a:p>
          <a:p>
            <a:pPr marL="298450" lvl="1" indent="0" eaLnBrk="1" hangingPunct="1">
              <a:buNone/>
              <a:tabLst>
                <a:tab pos="990600" algn="l"/>
              </a:tabLst>
            </a:pPr>
            <a:endParaRPr lang="en-US" altLang="en-US" sz="2400" b="1" dirty="0">
              <a:solidFill>
                <a:srgbClr val="010701"/>
              </a:solidFill>
            </a:endParaRPr>
          </a:p>
          <a:p>
            <a:pPr algn="l"/>
            <a:endParaRPr lang="en-US" sz="2800" b="1" dirty="0">
              <a:solidFill>
                <a:srgbClr val="010701"/>
              </a:solidFill>
            </a:endParaRPr>
          </a:p>
          <a:p>
            <a:pPr algn="l"/>
            <a:endParaRPr lang="en-US" sz="2800" b="1" dirty="0">
              <a:solidFill>
                <a:srgbClr val="010701"/>
              </a:solidFill>
            </a:endParaRPr>
          </a:p>
          <a:p>
            <a:pPr algn="l"/>
            <a:endParaRPr lang="en-US" sz="2800" b="1" dirty="0">
              <a:solidFill>
                <a:srgbClr val="010701"/>
              </a:solidFill>
            </a:endParaRPr>
          </a:p>
          <a:p>
            <a:pPr algn="l"/>
            <a:endParaRPr lang="en-US" sz="2800" b="1" dirty="0">
              <a:solidFill>
                <a:srgbClr val="010701"/>
              </a:solidFill>
            </a:endParaRPr>
          </a:p>
          <a:p>
            <a:pPr algn="l"/>
            <a:endParaRPr lang="en-US" sz="2800" b="1" dirty="0">
              <a:solidFill>
                <a:srgbClr val="010701"/>
              </a:solidFill>
            </a:endParaRPr>
          </a:p>
          <a:p>
            <a:pPr algn="l"/>
            <a:endParaRPr lang="en-US" sz="2800" b="1" dirty="0">
              <a:solidFill>
                <a:srgbClr val="01070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426200"/>
            <a:ext cx="2743200" cy="2590800"/>
          </a:xfrm>
          <a:prstGeom prst="rect">
            <a:avLst/>
          </a:prstGeom>
        </p:spPr>
      </p:pic>
      <p:pic>
        <p:nvPicPr>
          <p:cNvPr id="4098" name="Picture 1" descr="Van Will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505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15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MONTHLY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1125200" cy="5511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0701"/>
                </a:solidFill>
              </a:rPr>
              <a:t>Provide Consistent Care Coordination to establish relationship and familiarly with individual patient</a:t>
            </a:r>
          </a:p>
          <a:p>
            <a:pPr algn="l"/>
            <a:endParaRPr lang="en-US" b="1" dirty="0">
              <a:solidFill>
                <a:srgbClr val="01070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10701"/>
                </a:solidFill>
              </a:rPr>
              <a:t> Establish, review and modify patient-centered care plan – embedded in the EHR</a:t>
            </a:r>
          </a:p>
          <a:p>
            <a:pPr algn="l"/>
            <a:r>
              <a:rPr lang="en-US" b="1" dirty="0">
                <a:solidFill>
                  <a:srgbClr val="010701"/>
                </a:solidFill>
              </a:rPr>
              <a:t>	</a:t>
            </a:r>
            <a:r>
              <a:rPr lang="en-US" b="1" i="1" dirty="0">
                <a:solidFill>
                  <a:srgbClr val="0070C0"/>
                </a:solidFill>
              </a:rPr>
              <a:t>Physical functioning, Cognitive Assessment, Social  	Determinants, Caregiver Support, Disease Exacerbations</a:t>
            </a:r>
          </a:p>
          <a:p>
            <a:pPr algn="l"/>
            <a:r>
              <a:rPr lang="en-US" b="1" i="1" dirty="0">
                <a:solidFill>
                  <a:srgbClr val="0070C0"/>
                </a:solidFill>
              </a:rPr>
              <a:t>	Medication Adherence, Review Medical Management</a:t>
            </a:r>
          </a:p>
          <a:p>
            <a:pPr algn="l"/>
            <a:endParaRPr lang="en-US" b="1" i="1" dirty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PREMEDIX, </a:t>
            </a:r>
            <a:r>
              <a:rPr lang="en-US" b="1" dirty="0">
                <a:solidFill>
                  <a:srgbClr val="010701"/>
                </a:solidFill>
              </a:rPr>
              <a:t>use of practice phone numbers when making monthly calls </a:t>
            </a:r>
            <a:endParaRPr lang="en-US" b="1" dirty="0">
              <a:solidFill>
                <a:srgbClr val="0070C0"/>
              </a:solidFill>
            </a:endParaRPr>
          </a:p>
          <a:p>
            <a:pPr algn="l"/>
            <a:endParaRPr lang="en-US" b="1" i="1" dirty="0">
              <a:solidFill>
                <a:srgbClr val="0070C0"/>
              </a:solidFill>
            </a:endParaRPr>
          </a:p>
          <a:p>
            <a:pPr algn="l"/>
            <a:endParaRPr lang="en-US" b="1" dirty="0">
              <a:solidFill>
                <a:srgbClr val="010701"/>
              </a:solidFill>
            </a:endParaRP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036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PRACTICE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3276600"/>
            <a:ext cx="11430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50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CCM BENEFITS: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3352800"/>
            <a:ext cx="10896600" cy="5105400"/>
          </a:xfrm>
        </p:spPr>
        <p:txBody>
          <a:bodyPr/>
          <a:lstStyle/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r>
              <a:rPr lang="en-US" sz="3600" b="1" i="1" dirty="0">
                <a:solidFill>
                  <a:srgbClr val="0070C0"/>
                </a:solidFill>
                <a:latin typeface="Calibri"/>
              </a:rPr>
              <a:t>For Patients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Access to primary care provider 24/7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Monthly communication and review of health status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Ensure medication adherence and monitoring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Communicate changes in health status directly with the medical provider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Provides access to medical record and provides shared decision making between patient and provider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Provides a dynamic care plan that is up-to-date and relevant to patient condition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228600" lvl="0" indent="-2286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010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CCM BENEFITS: THE PROVIDER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276600"/>
            <a:ext cx="10896600" cy="5715000"/>
          </a:xfrm>
        </p:spPr>
        <p:txBody>
          <a:bodyPr/>
          <a:lstStyle/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r>
              <a:rPr lang="en-US" sz="3600" b="1" i="1" dirty="0">
                <a:solidFill>
                  <a:srgbClr val="0070C0"/>
                </a:solidFill>
                <a:latin typeface="+mj-lt"/>
              </a:rPr>
              <a:t>For Providers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Promotes coordinated and comprehensive care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Individualizes patient-centered care plans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Reduces crisis-like care through ongoing communication and proactive disease management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Promotes coordinated and comprehensive care outside of the clinical setting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Provides patient satisfaction for 24/7 availability and prompt follow-up</a:t>
            </a:r>
          </a:p>
          <a:p>
            <a:pPr marL="571500" lvl="0" indent="-5715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Increases monthly reimbursement incentives</a:t>
            </a:r>
          </a:p>
          <a:p>
            <a:pPr marL="228600" lvl="0" indent="-22860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4072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POLL QUESTIONARE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1430000" cy="5334000"/>
          </a:xfrm>
        </p:spPr>
        <p:txBody>
          <a:bodyPr/>
          <a:lstStyle/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Do you currently utilize CCM incentive reimbursement in your practice setting?</a:t>
            </a: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marL="514350" lvl="0" indent="-51435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Yes</a:t>
            </a:r>
          </a:p>
          <a:p>
            <a:pPr marL="514350" lvl="0" indent="-51435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No</a:t>
            </a:r>
          </a:p>
          <a:p>
            <a:pPr marL="514350" lvl="0" indent="-51435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Not yet, but we plan to in the next 1-2 years</a:t>
            </a:r>
          </a:p>
          <a:p>
            <a:pPr marL="514350" lvl="0" indent="-51435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Not sure</a:t>
            </a:r>
          </a:p>
        </p:txBody>
      </p:sp>
    </p:spTree>
    <p:extLst>
      <p:ext uri="{BB962C8B-B14F-4D97-AF65-F5344CB8AC3E}">
        <p14:creationId xmlns:p14="http://schemas.microsoft.com/office/powerpoint/2010/main" val="153632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OUTSOURCING CCM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200400"/>
            <a:ext cx="11353800" cy="5975350"/>
          </a:xfrm>
        </p:spPr>
        <p:txBody>
          <a:bodyPr/>
          <a:lstStyle/>
          <a:p>
            <a:r>
              <a:rPr lang="en-US" sz="3600" b="1" i="1" dirty="0">
                <a:solidFill>
                  <a:srgbClr val="0070C0"/>
                </a:solidFill>
              </a:rPr>
              <a:t>CMS allows for outsourcing and reduces the need for: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Staff training and time away from practice demands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Billing and reimbursement coding and expertise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Employing designated care coordinators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Budgeting for specialized staff and technology to meet</a:t>
            </a:r>
            <a:r>
              <a:rPr lang="en-US" sz="3600" b="1" dirty="0">
                <a:solidFill>
                  <a:srgbClr val="010701"/>
                </a:solidFill>
              </a:rPr>
              <a:t> the requirements of CCM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Inability to manage an unpredictable variation in patient volume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Monitoring patient-centered outcome measures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10701"/>
              </a:solidFill>
            </a:endParaRPr>
          </a:p>
          <a:p>
            <a:pPr algn="l"/>
            <a:endParaRPr lang="en-US" sz="2400" b="1" dirty="0"/>
          </a:p>
          <a:p>
            <a:pPr marL="650230" indent="-650230" algn="l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11196638" y="9245600"/>
            <a:ext cx="1358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4D4D4D"/>
              </a:buClr>
              <a:buSzPct val="93000"/>
              <a:buFont typeface="Gill Sans" charset="0"/>
              <a:buChar char="•"/>
              <a:tabLst>
                <a:tab pos="10668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spcBef>
                <a:spcPts val="1400"/>
              </a:spcBef>
              <a:buClr>
                <a:srgbClr val="4D4D4D"/>
              </a:buClr>
              <a:buSzPct val="93000"/>
              <a:buFont typeface="Gill Sans" charset="0"/>
              <a:buChar char="•"/>
              <a:tabLst>
                <a:tab pos="1066800" algn="l"/>
              </a:tabLst>
              <a:defRPr sz="30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spcBef>
                <a:spcPts val="1400"/>
              </a:spcBef>
              <a:buClr>
                <a:srgbClr val="4D4D4D"/>
              </a:buClr>
              <a:buSzPct val="93000"/>
              <a:buFont typeface="Gill Sans" charset="0"/>
              <a:buChar char="•"/>
              <a:tabLst>
                <a:tab pos="1066800" algn="l"/>
              </a:tabLst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spcBef>
                <a:spcPts val="1400"/>
              </a:spcBef>
              <a:buClr>
                <a:srgbClr val="4D4D4D"/>
              </a:buClr>
              <a:buSzPct val="93000"/>
              <a:buFont typeface="Gill Sans" charset="0"/>
              <a:buChar char="•"/>
              <a:tabLst>
                <a:tab pos="1066800" algn="l"/>
              </a:tabLst>
              <a:defRPr sz="2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spcBef>
                <a:spcPts val="1400"/>
              </a:spcBef>
              <a:buClr>
                <a:srgbClr val="4D4D4D"/>
              </a:buClr>
              <a:buSzPct val="93000"/>
              <a:buFont typeface="Gill Sans" charset="0"/>
              <a:buChar char="•"/>
              <a:tabLst>
                <a:tab pos="1066800" algn="l"/>
              </a:tabLst>
              <a:defRPr sz="2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4D4D4D"/>
              </a:buClr>
              <a:buSzPct val="93000"/>
              <a:buFont typeface="Gill Sans" charset="0"/>
              <a:buChar char="•"/>
              <a:tabLst>
                <a:tab pos="1066800" algn="l"/>
              </a:tabLst>
              <a:defRPr sz="2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4D4D4D"/>
              </a:buClr>
              <a:buSzPct val="93000"/>
              <a:buFont typeface="Gill Sans" charset="0"/>
              <a:buChar char="•"/>
              <a:tabLst>
                <a:tab pos="1066800" algn="l"/>
              </a:tabLst>
              <a:defRPr sz="2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4D4D4D"/>
              </a:buClr>
              <a:buSzPct val="93000"/>
              <a:buFont typeface="Gill Sans" charset="0"/>
              <a:buChar char="•"/>
              <a:tabLst>
                <a:tab pos="1066800" algn="l"/>
              </a:tabLst>
              <a:defRPr sz="2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4D4D4D"/>
              </a:buClr>
              <a:buSzPct val="93000"/>
              <a:buFont typeface="Gill Sans" charset="0"/>
              <a:buChar char="•"/>
              <a:tabLst>
                <a:tab pos="1066800" algn="l"/>
              </a:tabLst>
              <a:defRPr sz="2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6800" algn="l"/>
              </a:tabLst>
              <a:defRPr/>
            </a:pPr>
            <a:r>
              <a:rPr kumimoji="0" lang="en-US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  <a:sym typeface="Gill Sans" charset="0"/>
              </a:rPr>
              <a:t>CONFIDENTIAL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9175750"/>
            <a:ext cx="569214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76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OUTSOURCING CCM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11200" y="3352800"/>
            <a:ext cx="4648200" cy="5511800"/>
          </a:xfrm>
        </p:spPr>
        <p:txBody>
          <a:bodyPr/>
          <a:lstStyle/>
          <a:p>
            <a:r>
              <a:rPr lang="en-US" b="1" dirty="0">
                <a:solidFill>
                  <a:srgbClr val="010701"/>
                </a:solidFill>
              </a:rPr>
              <a:t>WHAT ARE YOU WAITING FOR?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CCM IS 20 MONTHS INTO THE MAKING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10701"/>
                </a:solidFill>
              </a:rPr>
              <a:t> IMPROVE CARE COORDINATION AND REDUCE DEBILITY, DISEASE EXACERBATION AND HOSPITAL ADMISSION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505200"/>
            <a:ext cx="7086600" cy="5359400"/>
          </a:xfrm>
        </p:spPr>
      </p:pic>
    </p:spTree>
    <p:extLst>
      <p:ext uri="{BB962C8B-B14F-4D97-AF65-F5344CB8AC3E}">
        <p14:creationId xmlns:p14="http://schemas.microsoft.com/office/powerpoint/2010/main" val="2445306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6000" b="1" dirty="0"/>
              <a:t>CCM INCENTIVE REIMBURSEMENT REVENUE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8400" y="3352800"/>
            <a:ext cx="10058400" cy="5867400"/>
          </a:xfrm>
        </p:spPr>
        <p:txBody>
          <a:bodyPr/>
          <a:lstStyle/>
          <a:p>
            <a:pPr lvl="0" algn="l" defTabSz="64291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b="1" kern="0" dirty="0">
                <a:solidFill>
                  <a:srgbClr val="0070C0"/>
                </a:solidFill>
              </a:rPr>
              <a:t>Chronic Care Management Services</a:t>
            </a:r>
          </a:p>
          <a:p>
            <a:pPr lvl="0" algn="l" defTabSz="64291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endParaRPr lang="en-US" kern="0" dirty="0">
              <a:solidFill>
                <a:srgbClr val="DADADA">
                  <a:lumMod val="25000"/>
                </a:srgbClr>
              </a:solidFill>
            </a:endParaRPr>
          </a:p>
          <a:p>
            <a:pPr marL="457200" lvl="0" indent="-457200" algn="l" defTabSz="64291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DADADA">
                    <a:lumMod val="25000"/>
                  </a:srgbClr>
                </a:solidFill>
              </a:rPr>
              <a:t>~$42.60 per patient per month </a:t>
            </a:r>
          </a:p>
          <a:p>
            <a:pPr lvl="0" algn="l" defTabSz="64291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endParaRPr lang="en-US" kern="0" dirty="0">
              <a:solidFill>
                <a:srgbClr val="0070C0"/>
              </a:solidFill>
            </a:endParaRPr>
          </a:p>
          <a:p>
            <a:pPr lvl="0" algn="l" defTabSz="64291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b="1" kern="0" dirty="0">
                <a:solidFill>
                  <a:srgbClr val="0070C0"/>
                </a:solidFill>
              </a:rPr>
              <a:t>Annual Wellness Visit Optimization</a:t>
            </a:r>
          </a:p>
          <a:p>
            <a:pPr marL="457200" lvl="0" indent="-457200" algn="l" defTabSz="64291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DADADA">
                    <a:lumMod val="25000"/>
                  </a:srgbClr>
                </a:solidFill>
              </a:rPr>
              <a:t>$172.00 Initial Visit</a:t>
            </a:r>
          </a:p>
          <a:p>
            <a:pPr marL="457200" lvl="0" indent="-457200" algn="l" defTabSz="64291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DADADA">
                    <a:lumMod val="25000"/>
                  </a:srgbClr>
                </a:solidFill>
              </a:rPr>
              <a:t>$111.00 Subsequent Visit</a:t>
            </a:r>
          </a:p>
          <a:p>
            <a:pPr lvl="0" algn="l" defTabSz="64291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endParaRPr lang="en-US" kern="0" dirty="0">
              <a:solidFill>
                <a:srgbClr val="DADADA">
                  <a:lumMod val="25000"/>
                </a:srgbClr>
              </a:solidFill>
            </a:endParaRPr>
          </a:p>
          <a:p>
            <a:pPr lvl="0" defTabSz="64291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b="1" i="1" kern="0" dirty="0">
                <a:solidFill>
                  <a:srgbClr val="0070C0"/>
                </a:solidFill>
              </a:rPr>
              <a:t>Estimated 80% of 50 Million Eligible Beneficiaries are not Taking Advantage of the Benefit</a:t>
            </a:r>
          </a:p>
          <a:p>
            <a:pPr algn="l"/>
            <a:endParaRPr lang="en-US" sz="1800" dirty="0">
              <a:solidFill>
                <a:srgbClr val="010701"/>
              </a:solidFill>
            </a:endParaRPr>
          </a:p>
          <a:p>
            <a:pPr algn="l"/>
            <a:r>
              <a:rPr lang="en-US" sz="1800" dirty="0">
                <a:solidFill>
                  <a:srgbClr val="010701"/>
                </a:solidFill>
              </a:rPr>
              <a:t>Centers for Medicare and Medicaid Services, 2016</a:t>
            </a:r>
          </a:p>
        </p:txBody>
      </p:sp>
    </p:spTree>
    <p:extLst>
      <p:ext uri="{BB962C8B-B14F-4D97-AF65-F5344CB8AC3E}">
        <p14:creationId xmlns:p14="http://schemas.microsoft.com/office/powerpoint/2010/main" val="126000928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INCENTIVE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3600" y="3352800"/>
            <a:ext cx="5257800" cy="5867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701"/>
                </a:solidFill>
              </a:rPr>
              <a:t>Average # of Medicare Patients/Provider (2 MDs)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701"/>
                </a:solidFill>
              </a:rPr>
              <a:t>Total # of Medicare Patients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701"/>
                </a:solidFill>
              </a:rPr>
              <a:t>% Eligible (2&gt; conditions)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701"/>
                </a:solidFill>
              </a:rPr>
              <a:t>Eligible Medicare Patients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701"/>
                </a:solidFill>
              </a:rPr>
              <a:t>Target Enrollment 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701"/>
                </a:solidFill>
              </a:rPr>
              <a:t>Monthly # of Patients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701"/>
                </a:solidFill>
              </a:rPr>
              <a:t>CCM Reimbursement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Annual Revenue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701"/>
                </a:solidFill>
              </a:rPr>
              <a:t>Annual Cost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10701"/>
                </a:solidFill>
              </a:rPr>
              <a:t>Cost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One Year Net-Gain</a:t>
            </a:r>
          </a:p>
          <a:p>
            <a:pPr algn="l"/>
            <a:endParaRPr lang="en-US" sz="2800" dirty="0">
              <a:solidFill>
                <a:srgbClr val="010701"/>
              </a:solidFill>
            </a:endParaRPr>
          </a:p>
          <a:p>
            <a:pPr algn="l"/>
            <a:endParaRPr lang="en-US" sz="2800" dirty="0">
              <a:solidFill>
                <a:srgbClr val="010701"/>
              </a:solidFill>
            </a:endParaRPr>
          </a:p>
          <a:p>
            <a:pPr algn="l"/>
            <a:endParaRPr lang="en-US" sz="2800" dirty="0">
              <a:solidFill>
                <a:srgbClr val="01070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31000" y="3352800"/>
            <a:ext cx="4953000" cy="58674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10701"/>
                </a:solidFill>
              </a:rPr>
              <a:t>800</a:t>
            </a:r>
          </a:p>
          <a:p>
            <a:pPr algn="l"/>
            <a:endParaRPr lang="en-US" b="1" dirty="0">
              <a:solidFill>
                <a:srgbClr val="010701"/>
              </a:solidFill>
            </a:endParaRPr>
          </a:p>
          <a:p>
            <a:pPr algn="l"/>
            <a:r>
              <a:rPr lang="en-US" b="1" dirty="0">
                <a:solidFill>
                  <a:srgbClr val="010701"/>
                </a:solidFill>
              </a:rPr>
              <a:t>1,600</a:t>
            </a:r>
          </a:p>
          <a:p>
            <a:pPr algn="l"/>
            <a:r>
              <a:rPr lang="en-US" b="1" dirty="0">
                <a:solidFill>
                  <a:srgbClr val="010701"/>
                </a:solidFill>
              </a:rPr>
              <a:t>70%</a:t>
            </a:r>
          </a:p>
          <a:p>
            <a:pPr algn="l"/>
            <a:r>
              <a:rPr lang="en-US" b="1" dirty="0">
                <a:solidFill>
                  <a:srgbClr val="010701"/>
                </a:solidFill>
              </a:rPr>
              <a:t>1,120</a:t>
            </a:r>
          </a:p>
          <a:p>
            <a:pPr algn="l"/>
            <a:r>
              <a:rPr lang="en-US" b="1" dirty="0">
                <a:solidFill>
                  <a:srgbClr val="010701"/>
                </a:solidFill>
              </a:rPr>
              <a:t>40%</a:t>
            </a:r>
          </a:p>
          <a:p>
            <a:pPr algn="l"/>
            <a:r>
              <a:rPr lang="en-US" b="1" dirty="0">
                <a:solidFill>
                  <a:srgbClr val="010701"/>
                </a:solidFill>
              </a:rPr>
              <a:t>450</a:t>
            </a:r>
          </a:p>
          <a:p>
            <a:pPr algn="l"/>
            <a:r>
              <a:rPr lang="en-US" b="1" dirty="0">
                <a:solidFill>
                  <a:srgbClr val="010701"/>
                </a:solidFill>
              </a:rPr>
              <a:t>$42.60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$230,040</a:t>
            </a:r>
          </a:p>
          <a:p>
            <a:pPr algn="l"/>
            <a:r>
              <a:rPr lang="en-US" b="1" dirty="0">
                <a:solidFill>
                  <a:srgbClr val="010701"/>
                </a:solidFill>
              </a:rPr>
              <a:t>$129,600</a:t>
            </a:r>
          </a:p>
          <a:p>
            <a:pPr algn="l"/>
            <a:r>
              <a:rPr lang="en-US" b="1" dirty="0">
                <a:solidFill>
                  <a:srgbClr val="010701"/>
                </a:solidFill>
              </a:rPr>
              <a:t>56.34%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$100,400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03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2016 CMS CURRENT RULES FOR CCM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0363200" cy="5511800"/>
          </a:xfrm>
        </p:spPr>
        <p:txBody>
          <a:bodyPr/>
          <a:lstStyle/>
          <a:p>
            <a:pPr marL="457200" lvl="0" indent="-45720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3600" b="1" dirty="0">
                <a:solidFill>
                  <a:prstClr val="black"/>
                </a:solidFill>
              </a:rPr>
              <a:t>CMS currently reimburses CCM codes (99487 &amp; 99489) and addresses “complex” care needs</a:t>
            </a:r>
          </a:p>
          <a:p>
            <a:pPr marL="457200" lvl="0" indent="-45720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3600" b="1" dirty="0">
                <a:solidFill>
                  <a:prstClr val="black"/>
                </a:solidFill>
              </a:rPr>
              <a:t>99487: 60 minutes of clinical staff by required providers  per calendar month</a:t>
            </a:r>
          </a:p>
          <a:p>
            <a:pPr marL="457200" lvl="0" indent="-45720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3600" b="1" dirty="0">
                <a:solidFill>
                  <a:prstClr val="black"/>
                </a:solidFill>
              </a:rPr>
              <a:t>99489: Additional 30 minutes of clinical staff time per calendar month </a:t>
            </a:r>
          </a:p>
          <a:p>
            <a:pPr marL="457200" lvl="0" indent="-45720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3600" b="1" dirty="0">
                <a:solidFill>
                  <a:prstClr val="black"/>
                </a:solidFill>
              </a:rPr>
              <a:t>Initiating visit required for new patients or patients not seen within one calendar year</a:t>
            </a:r>
          </a:p>
          <a:p>
            <a:pPr lvl="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tabLst>
                <a:tab pos="990600" algn="l"/>
              </a:tabLst>
            </a:pPr>
            <a:endParaRPr lang="en-US" sz="1800" dirty="0">
              <a:solidFill>
                <a:prstClr val="black"/>
              </a:solidFill>
            </a:endParaRPr>
          </a:p>
          <a:p>
            <a:pPr lvl="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tabLst>
                <a:tab pos="990600" algn="l"/>
              </a:tabLst>
            </a:pPr>
            <a:r>
              <a:rPr lang="en-US" sz="1800" dirty="0">
                <a:solidFill>
                  <a:prstClr val="black"/>
                </a:solidFill>
              </a:rPr>
              <a:t>Centers for Medicare and Medicaid Services,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4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3600" y="3352800"/>
            <a:ext cx="10058400" cy="55118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10701"/>
                </a:solidFill>
              </a:rPr>
              <a:t> </a:t>
            </a:r>
          </a:p>
          <a:p>
            <a:pPr marL="571500" lvl="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Discuss current trends in the Medicare patient population diagnosed with multiple chronic conditions</a:t>
            </a:r>
          </a:p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10701"/>
                </a:solidFill>
              </a:rPr>
              <a:t> </a:t>
            </a:r>
          </a:p>
          <a:p>
            <a:pPr marL="571500" lvl="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Review the Medicare reimbursement incentives for chronic care management</a:t>
            </a:r>
          </a:p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10701"/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18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2017 CMS PROPOSED RULES FOR CCM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124200"/>
            <a:ext cx="10591800" cy="6096000"/>
          </a:xfrm>
        </p:spPr>
        <p:txBody>
          <a:bodyPr/>
          <a:lstStyle/>
          <a:p>
            <a:pPr marL="457200" lvl="0" indent="-45720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b="1" dirty="0">
                <a:solidFill>
                  <a:prstClr val="black"/>
                </a:solidFill>
              </a:rPr>
              <a:t>Removing the requirement for 24/7 access to care plan by CCM providers</a:t>
            </a:r>
          </a:p>
          <a:p>
            <a:pPr marL="457200" lvl="0" indent="-45720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b="1" dirty="0">
                <a:solidFill>
                  <a:prstClr val="black"/>
                </a:solidFill>
              </a:rPr>
              <a:t>No longer required to standardize content for continuity of care document</a:t>
            </a:r>
          </a:p>
          <a:p>
            <a:pPr marL="457200" lvl="0" indent="-45720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b="1" dirty="0">
                <a:solidFill>
                  <a:prstClr val="black"/>
                </a:solidFill>
              </a:rPr>
              <a:t>Beneficiary consent can be obtained without a written agreement</a:t>
            </a:r>
          </a:p>
          <a:p>
            <a:pPr marL="457200" lvl="0" indent="-45720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b="1" dirty="0">
                <a:solidFill>
                  <a:prstClr val="black"/>
                </a:solidFill>
              </a:rPr>
              <a:t>New “add-on G-code” to add payments for provider led care planning </a:t>
            </a:r>
          </a:p>
          <a:p>
            <a:pPr marL="457200" lvl="0" indent="-45720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b="1" dirty="0">
                <a:solidFill>
                  <a:prstClr val="black"/>
                </a:solidFill>
              </a:rPr>
              <a:t>General supervision allowed for rural health clinics and FQHCs</a:t>
            </a:r>
          </a:p>
          <a:p>
            <a:pPr marL="457200" lvl="0" indent="-457200" algn="l" defTabSz="91440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en-US" sz="1800" dirty="0">
                <a:solidFill>
                  <a:prstClr val="black"/>
                </a:solidFill>
              </a:rPr>
              <a:t>Federal Registrar,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5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POLL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1582400" cy="5257800"/>
          </a:xfrm>
        </p:spPr>
        <p:txBody>
          <a:bodyPr/>
          <a:lstStyle/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How prepared are you to engage your patients in CCM?</a:t>
            </a:r>
          </a:p>
          <a:p>
            <a:pPr lvl="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</a:pPr>
            <a:endParaRPr lang="en-US" sz="3600" b="1" dirty="0">
              <a:solidFill>
                <a:prstClr val="black"/>
              </a:solidFill>
              <a:latin typeface="+mj-lt"/>
            </a:endParaRPr>
          </a:p>
          <a:p>
            <a:pPr marL="514350" lvl="0" indent="-51435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Totally prepared, workflows are in place</a:t>
            </a:r>
          </a:p>
          <a:p>
            <a:pPr marL="514350" lvl="0" indent="-51435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Somewhat prepared, need to train</a:t>
            </a:r>
          </a:p>
          <a:p>
            <a:pPr marL="514350" lvl="0" indent="-51435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Not prepared</a:t>
            </a:r>
          </a:p>
          <a:p>
            <a:pPr marL="514350" lvl="0" indent="-514350" algn="l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  <a:tabLst/>
            </a:pPr>
            <a:r>
              <a:rPr lang="en-US" sz="3600" b="1" dirty="0">
                <a:solidFill>
                  <a:prstClr val="black"/>
                </a:solidFill>
                <a:latin typeface="+mj-lt"/>
              </a:rPr>
              <a:t>Not sure </a:t>
            </a:r>
          </a:p>
        </p:txBody>
      </p:sp>
    </p:spTree>
    <p:extLst>
      <p:ext uri="{BB962C8B-B14F-4D97-AF65-F5344CB8AC3E}">
        <p14:creationId xmlns:p14="http://schemas.microsoft.com/office/powerpoint/2010/main" val="405539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10769600" y="3122613"/>
            <a:ext cx="1612900" cy="5995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2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10769600" y="635000"/>
            <a:ext cx="1612900" cy="2298700"/>
          </a:xfrm>
          <a:prstGeom prst="rect">
            <a:avLst/>
          </a:prstGeom>
          <a:solidFill>
            <a:srgbClr val="98B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2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47108" name="Rectangle 3"/>
          <p:cNvSpPr>
            <a:spLocks/>
          </p:cNvSpPr>
          <p:nvPr/>
        </p:nvSpPr>
        <p:spPr bwMode="auto">
          <a:xfrm>
            <a:off x="635000" y="635000"/>
            <a:ext cx="9906000" cy="8483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3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30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2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2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spcBef>
                <a:spcPts val="1400"/>
              </a:spcBef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400"/>
              </a:spcBef>
              <a:spcAft>
                <a:spcPct val="0"/>
              </a:spcAft>
              <a:buClr>
                <a:srgbClr val="FFFFFF"/>
              </a:buClr>
              <a:buSzPct val="93000"/>
              <a:buFont typeface="Gill Sans" charset="0"/>
              <a:buChar char="•"/>
              <a:defRPr sz="24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1750" y="1295400"/>
            <a:ext cx="8934450" cy="7162800"/>
          </a:xfrm>
        </p:spPr>
        <p:txBody>
          <a:bodyPr/>
          <a:lstStyle/>
          <a:p>
            <a:pPr marL="298450" lvl="1" indent="0" eaLnBrk="1" hangingPunct="1">
              <a:buNone/>
              <a:tabLst>
                <a:tab pos="990600" algn="l"/>
              </a:tabLst>
            </a:pPr>
            <a:endParaRPr lang="en-US" altLang="en-US" dirty="0"/>
          </a:p>
          <a:p>
            <a:pPr marL="298450" lvl="1" indent="0" eaLnBrk="1" hangingPunct="1">
              <a:buNone/>
              <a:tabLst>
                <a:tab pos="990600" algn="l"/>
              </a:tabLst>
            </a:pPr>
            <a:endParaRPr lang="en-US" altLang="en-US" dirty="0"/>
          </a:p>
          <a:p>
            <a:pPr marL="298450" lvl="1" indent="0" eaLnBrk="1" hangingPunct="1">
              <a:buNone/>
              <a:tabLst>
                <a:tab pos="990600" algn="l"/>
              </a:tabLst>
            </a:pPr>
            <a:endParaRPr lang="en-US" altLang="en-US" dirty="0"/>
          </a:p>
          <a:p>
            <a:pPr marL="298450" lvl="1" indent="0" algn="ctr" eaLnBrk="1" hangingPunct="1">
              <a:buNone/>
              <a:tabLst>
                <a:tab pos="990600" algn="l"/>
              </a:tabLst>
            </a:pPr>
            <a:r>
              <a:rPr lang="en-US" altLang="en-US" sz="6600" b="1" dirty="0">
                <a:solidFill>
                  <a:schemeClr val="bg1"/>
                </a:solidFill>
              </a:rPr>
              <a:t>Thank you!</a:t>
            </a:r>
          </a:p>
          <a:p>
            <a:pPr marL="298450" lvl="1" indent="0" algn="ctr" eaLnBrk="1" hangingPunct="1">
              <a:buNone/>
              <a:tabLst>
                <a:tab pos="990600" algn="l"/>
              </a:tabLst>
            </a:pPr>
            <a:r>
              <a:rPr lang="en-US" altLang="en-US" sz="4400" b="1" dirty="0">
                <a:solidFill>
                  <a:schemeClr val="bg1"/>
                </a:solidFill>
              </a:rPr>
              <a:t>www.multiplechronicconditions.org</a:t>
            </a:r>
          </a:p>
          <a:p>
            <a:pPr marL="298450" lvl="1" indent="0" algn="ctr" eaLnBrk="1" hangingPunct="1">
              <a:buNone/>
              <a:tabLst>
                <a:tab pos="990600" algn="l"/>
              </a:tabLst>
            </a:pPr>
            <a:r>
              <a:rPr lang="en-US" altLang="en-US" sz="4400" b="1" dirty="0">
                <a:solidFill>
                  <a:schemeClr val="bg1"/>
                </a:solidFill>
              </a:rPr>
              <a:t>www.premedex.com</a:t>
            </a:r>
          </a:p>
          <a:p>
            <a:pPr marL="298450" lvl="1" indent="0" eaLnBrk="1" hangingPunct="1">
              <a:buNone/>
              <a:tabLst>
                <a:tab pos="990600" algn="l"/>
              </a:tabLst>
            </a:pPr>
            <a:endParaRPr lang="en-US" altLang="en-US" sz="4400" dirty="0">
              <a:solidFill>
                <a:schemeClr val="bg1"/>
              </a:solidFill>
            </a:endParaRPr>
          </a:p>
          <a:p>
            <a:pPr marL="298450" lvl="1" indent="0" eaLnBrk="1" hangingPunct="1">
              <a:buNone/>
              <a:tabLst>
                <a:tab pos="990600" algn="l"/>
              </a:tabLst>
            </a:pPr>
            <a:endParaRPr lang="en-US" altLang="en-US" sz="4400" b="1" dirty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  <a:tabLst>
                <a:tab pos="990600" algn="l"/>
              </a:tabLst>
            </a:pPr>
            <a:endParaRPr lang="en-US" altLang="en-US" dirty="0"/>
          </a:p>
          <a:p>
            <a:pPr marL="0" indent="0" eaLnBrk="1" hangingPunct="1">
              <a:buNone/>
              <a:tabLst>
                <a:tab pos="990600" algn="l"/>
              </a:tabLst>
            </a:pPr>
            <a:endParaRPr lang="en-US" altLang="en-US" dirty="0"/>
          </a:p>
        </p:txBody>
      </p:sp>
      <p:sp>
        <p:nvSpPr>
          <p:cNvPr id="47112" name="Rectangle 8"/>
          <p:cNvSpPr>
            <a:spLocks/>
          </p:cNvSpPr>
          <p:nvPr/>
        </p:nvSpPr>
        <p:spPr bwMode="auto">
          <a:xfrm>
            <a:off x="7577138" y="3302000"/>
            <a:ext cx="37338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10668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tabLst>
                <a:tab pos="10668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tabLst>
                <a:tab pos="10668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tabLst>
                <a:tab pos="10668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tabLst>
                <a:tab pos="10668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endParaRPr lang="en-US" altLang="en-US" sz="2400">
              <a:solidFill>
                <a:srgbClr val="FFFFFF"/>
              </a:solidFill>
              <a:ea typeface="Gill Sans" charset="0"/>
              <a:cs typeface="Gill Sans" charset="0"/>
            </a:endParaRPr>
          </a:p>
          <a:p>
            <a:pPr algn="r" eaLnBrk="1" hangingPunct="1"/>
            <a:endParaRPr lang="en-US" altLang="en-US" sz="32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Describe how to implement and obtain monthly reimbursement incentives that demonstrate 24/7 patient and family support </a:t>
            </a:r>
          </a:p>
          <a:p>
            <a:pPr lvl="0" algn="l">
              <a:lnSpc>
                <a:spcPct val="100000"/>
              </a:lnSpc>
            </a:pPr>
            <a:endParaRPr lang="en-US" sz="3600" b="1" dirty="0">
              <a:solidFill>
                <a:srgbClr val="010701"/>
              </a:solidFill>
            </a:endParaRPr>
          </a:p>
          <a:p>
            <a:pPr marL="457200" lvl="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10701"/>
                </a:solidFill>
              </a:rPr>
              <a:t>Learn how chronic care management can address the requirements for MACRA outcomes and future incentives.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6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AGING DEMOGRAPHICS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10701"/>
                </a:solidFill>
              </a:rPr>
              <a:t>The US is in the midst of a major </a:t>
            </a:r>
          </a:p>
          <a:p>
            <a:r>
              <a:rPr lang="en-US" sz="3600" b="1" dirty="0">
                <a:solidFill>
                  <a:srgbClr val="010701"/>
                </a:solidFill>
              </a:rPr>
              <a:t>demographic shift,</a:t>
            </a:r>
          </a:p>
          <a:p>
            <a:endParaRPr lang="en-US" sz="3600" b="1" dirty="0">
              <a:solidFill>
                <a:srgbClr val="010701"/>
              </a:solidFill>
            </a:endParaRPr>
          </a:p>
          <a:p>
            <a:r>
              <a:rPr lang="en-US" sz="3600" b="1" dirty="0">
                <a:solidFill>
                  <a:srgbClr val="010701"/>
                </a:solidFill>
              </a:rPr>
              <a:t>In the next four decades, people aged 65 and older will make up the largest percentage of the population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rgbClr val="01070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010701"/>
                </a:solidFill>
              </a:rPr>
              <a:t>Centers for Disease Control and Prevention (CDC), 2015</a:t>
            </a:r>
          </a:p>
          <a:p>
            <a:endParaRPr lang="en-US" sz="3600" b="1" dirty="0">
              <a:solidFill>
                <a:srgbClr val="010701"/>
              </a:solidFill>
            </a:endParaRPr>
          </a:p>
          <a:p>
            <a:endParaRPr lang="en-US" sz="3600" b="1" dirty="0">
              <a:solidFill>
                <a:srgbClr val="010701"/>
              </a:solidFill>
            </a:endParaRPr>
          </a:p>
          <a:p>
            <a:pPr algn="l"/>
            <a:endParaRPr lang="en-US" sz="1600" b="1" dirty="0">
              <a:solidFill>
                <a:srgbClr val="0107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733800"/>
            <a:ext cx="6858000" cy="4648200"/>
          </a:xfrm>
        </p:spPr>
      </p:pic>
    </p:spTree>
    <p:extLst>
      <p:ext uri="{BB962C8B-B14F-4D97-AF65-F5344CB8AC3E}">
        <p14:creationId xmlns:p14="http://schemas.microsoft.com/office/powerpoint/2010/main" val="89656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/>
              <a:t>AGING WORLD, 2016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2971800"/>
            <a:ext cx="5943600" cy="62484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US" sz="11200" b="1" dirty="0">
              <a:solidFill>
                <a:srgbClr val="0107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12800" b="1" dirty="0">
                <a:solidFill>
                  <a:srgbClr val="0107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oldest segment of the world’s population is growing faster than the younger segment</a:t>
            </a:r>
          </a:p>
          <a:p>
            <a:pPr algn="l">
              <a:lnSpc>
                <a:spcPct val="120000"/>
              </a:lnSpc>
            </a:pPr>
            <a:endParaRPr lang="en-US" sz="12800" b="1" dirty="0">
              <a:solidFill>
                <a:srgbClr val="0107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12800" b="1" dirty="0">
                <a:solidFill>
                  <a:srgbClr val="0107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Worldwide, the population of people aged 80 and over is projected to more than triple between 2015 and 2050, from 126.5 million to 446.6 million </a:t>
            </a:r>
          </a:p>
          <a:p>
            <a:pPr marL="48770" algn="l">
              <a:lnSpc>
                <a:spcPct val="120000"/>
              </a:lnSpc>
            </a:pPr>
            <a:endParaRPr lang="en-US" sz="7200" dirty="0">
              <a:solidFill>
                <a:srgbClr val="010701"/>
              </a:solidFill>
            </a:endParaRPr>
          </a:p>
          <a:p>
            <a:pPr marL="48770" algn="l">
              <a:lnSpc>
                <a:spcPct val="120000"/>
              </a:lnSpc>
            </a:pPr>
            <a:r>
              <a:rPr lang="en-US" sz="7200" dirty="0">
                <a:solidFill>
                  <a:srgbClr val="010701"/>
                </a:solidFill>
              </a:rPr>
              <a:t>He, W., Goodkind, D., &amp; Kowal, P. (2016). </a:t>
            </a:r>
            <a:r>
              <a:rPr lang="en-US" sz="7200" i="1" dirty="0">
                <a:solidFill>
                  <a:srgbClr val="010701"/>
                </a:solidFill>
              </a:rPr>
              <a:t>An Aging World 2015: International Population Reports. </a:t>
            </a:r>
            <a:r>
              <a:rPr lang="en-US" sz="7200" dirty="0">
                <a:solidFill>
                  <a:srgbClr val="010701"/>
                </a:solidFill>
              </a:rPr>
              <a:t>US Department of Commerce</a:t>
            </a:r>
          </a:p>
          <a:p>
            <a:pPr marL="48770"/>
            <a:endParaRPr lang="en-US" sz="1707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Older people- Reading Faces – Humintell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429000"/>
            <a:ext cx="5334000" cy="4695245"/>
          </a:xfrm>
        </p:spPr>
      </p:pic>
    </p:spTree>
    <p:extLst>
      <p:ext uri="{BB962C8B-B14F-4D97-AF65-F5344CB8AC3E}">
        <p14:creationId xmlns:p14="http://schemas.microsoft.com/office/powerpoint/2010/main" val="11347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dirty="0"/>
              <a:t>Aging World 2015</a:t>
            </a:r>
            <a:br>
              <a:rPr lang="en-US" b="1" dirty="0"/>
            </a:br>
            <a:r>
              <a:rPr lang="en-US" b="1" dirty="0"/>
              <a:t>International Population Reports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63600" y="3352800"/>
            <a:ext cx="5867400" cy="5943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2800" b="1" dirty="0">
                <a:solidFill>
                  <a:srgbClr val="010701"/>
                </a:solidFill>
              </a:rPr>
              <a:t>Between 1980 to 2010, US census data showed 90 and older population almost tripled when compared to a doubling of the population aged 65 to 89</a:t>
            </a:r>
          </a:p>
          <a:p>
            <a:pPr algn="l"/>
            <a:endParaRPr lang="en-US" sz="12800" b="1" dirty="0">
              <a:solidFill>
                <a:srgbClr val="010701"/>
              </a:solidFill>
            </a:endParaRPr>
          </a:p>
          <a:p>
            <a:pPr algn="l"/>
            <a:r>
              <a:rPr lang="en-US" sz="12800" b="1" dirty="0">
                <a:solidFill>
                  <a:srgbClr val="010701"/>
                </a:solidFill>
              </a:rPr>
              <a:t>Centenarians or people older than 100, increased by 65.8 percent in the US during the same period of time </a:t>
            </a:r>
          </a:p>
          <a:p>
            <a:pPr marL="48770" algn="l">
              <a:lnSpc>
                <a:spcPct val="120000"/>
              </a:lnSpc>
            </a:pPr>
            <a:endParaRPr lang="en-US" sz="7200" dirty="0">
              <a:solidFill>
                <a:srgbClr val="010701"/>
              </a:solidFill>
            </a:endParaRPr>
          </a:p>
          <a:p>
            <a:pPr marL="48770" algn="l">
              <a:lnSpc>
                <a:spcPct val="120000"/>
              </a:lnSpc>
            </a:pPr>
            <a:r>
              <a:rPr lang="en-US" sz="7200" dirty="0">
                <a:solidFill>
                  <a:srgbClr val="010701"/>
                </a:solidFill>
              </a:rPr>
              <a:t>He, W., </a:t>
            </a:r>
            <a:r>
              <a:rPr lang="en-US" sz="7200" dirty="0" err="1">
                <a:solidFill>
                  <a:srgbClr val="010701"/>
                </a:solidFill>
              </a:rPr>
              <a:t>Goodkind</a:t>
            </a:r>
            <a:r>
              <a:rPr lang="en-US" sz="7200" dirty="0">
                <a:solidFill>
                  <a:srgbClr val="010701"/>
                </a:solidFill>
              </a:rPr>
              <a:t>, D., &amp; </a:t>
            </a:r>
            <a:r>
              <a:rPr lang="en-US" sz="7200" dirty="0" err="1">
                <a:solidFill>
                  <a:srgbClr val="010701"/>
                </a:solidFill>
              </a:rPr>
              <a:t>Kowal</a:t>
            </a:r>
            <a:r>
              <a:rPr lang="en-US" sz="7200" dirty="0">
                <a:solidFill>
                  <a:srgbClr val="010701"/>
                </a:solidFill>
              </a:rPr>
              <a:t>, P. (2016). </a:t>
            </a:r>
            <a:r>
              <a:rPr lang="en-US" sz="7200" i="1" dirty="0">
                <a:solidFill>
                  <a:srgbClr val="010701"/>
                </a:solidFill>
              </a:rPr>
              <a:t>An Aging World 2015: International Population Reports. </a:t>
            </a:r>
            <a:r>
              <a:rPr lang="en-US" sz="7200" dirty="0">
                <a:solidFill>
                  <a:srgbClr val="010701"/>
                </a:solidFill>
              </a:rPr>
              <a:t>US Department of Commerce</a:t>
            </a:r>
          </a:p>
          <a:p>
            <a:pPr marL="48770" algn="l"/>
            <a:endParaRPr lang="en-US" sz="1387" b="1" dirty="0">
              <a:solidFill>
                <a:srgbClr val="010701"/>
              </a:solidFill>
            </a:endParaRPr>
          </a:p>
          <a:p>
            <a:pPr marL="48770" algn="l"/>
            <a:endParaRPr lang="en-US" sz="1387" b="1" dirty="0">
              <a:solidFill>
                <a:srgbClr val="010701"/>
              </a:solidFill>
            </a:endParaRPr>
          </a:p>
          <a:p>
            <a:pPr marL="48770" algn="l"/>
            <a:endParaRPr lang="en-US" sz="1387" b="1" dirty="0">
              <a:solidFill>
                <a:srgbClr val="010701"/>
              </a:solidFill>
            </a:endParaRPr>
          </a:p>
          <a:p>
            <a:pPr marL="48770" algn="l"/>
            <a:endParaRPr lang="en-US" sz="2560" b="1" dirty="0">
              <a:solidFill>
                <a:srgbClr val="01070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3352800"/>
            <a:ext cx="3886199" cy="5181600"/>
          </a:xfrm>
        </p:spPr>
      </p:pic>
    </p:spTree>
    <p:extLst>
      <p:ext uri="{BB962C8B-B14F-4D97-AF65-F5344CB8AC3E}">
        <p14:creationId xmlns:p14="http://schemas.microsoft.com/office/powerpoint/2010/main" val="11216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Aging World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3004800" cy="9067800"/>
          </a:xfrm>
        </p:spPr>
      </p:pic>
    </p:spTree>
    <p:extLst>
      <p:ext uri="{BB962C8B-B14F-4D97-AF65-F5344CB8AC3E}">
        <p14:creationId xmlns:p14="http://schemas.microsoft.com/office/powerpoint/2010/main" val="36973195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and Content">
  <a:themeElements>
    <a:clrScheme name="">
      <a:dk1>
        <a:srgbClr val="4D4D4D"/>
      </a:dk1>
      <a:lt1>
        <a:srgbClr val="FFFFFF"/>
      </a:lt1>
      <a:dk2>
        <a:srgbClr val="000000"/>
      </a:dk2>
      <a:lt2>
        <a:srgbClr val="808080"/>
      </a:lt2>
      <a:accent1>
        <a:srgbClr val="98B7FE"/>
      </a:accent1>
      <a:accent2>
        <a:srgbClr val="333399"/>
      </a:accent2>
      <a:accent3>
        <a:srgbClr val="FFFFFF"/>
      </a:accent3>
      <a:accent4>
        <a:srgbClr val="404040"/>
      </a:accent4>
      <a:accent5>
        <a:srgbClr val="CAD8F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Gill Sans Light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- Title and Content">
  <a:themeElements>
    <a:clrScheme name="">
      <a:dk1>
        <a:srgbClr val="4D4D4D"/>
      </a:dk1>
      <a:lt1>
        <a:srgbClr val="FFFFFF"/>
      </a:lt1>
      <a:dk2>
        <a:srgbClr val="000000"/>
      </a:dk2>
      <a:lt2>
        <a:srgbClr val="808080"/>
      </a:lt2>
      <a:accent1>
        <a:srgbClr val="6293FE"/>
      </a:accent1>
      <a:accent2>
        <a:srgbClr val="333399"/>
      </a:accent2>
      <a:accent3>
        <a:srgbClr val="FFFFFF"/>
      </a:accent3>
      <a:accent4>
        <a:srgbClr val="404040"/>
      </a:accent4>
      <a:accent5>
        <a:srgbClr val="B7C8F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Gill Sans Light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">
      <a:dk1>
        <a:srgbClr val="FFFFFF"/>
      </a:dk1>
      <a:lt1>
        <a:srgbClr val="FFFFFF"/>
      </a:lt1>
      <a:dk2>
        <a:srgbClr val="D4D6D9"/>
      </a:dk2>
      <a:lt2>
        <a:srgbClr val="42464D"/>
      </a:lt2>
      <a:accent1>
        <a:srgbClr val="095CC4"/>
      </a:accent1>
      <a:accent2>
        <a:srgbClr val="1B8518"/>
      </a:accent2>
      <a:accent3>
        <a:srgbClr val="FFFFFF"/>
      </a:accent3>
      <a:accent4>
        <a:srgbClr val="DADADA"/>
      </a:accent4>
      <a:accent5>
        <a:srgbClr val="AAB5DE"/>
      </a:accent5>
      <a:accent6>
        <a:srgbClr val="177815"/>
      </a:accent6>
      <a:hlink>
        <a:srgbClr val="0000FF"/>
      </a:hlink>
      <a:folHlink>
        <a:srgbClr val="FF00FF"/>
      </a:folHlink>
    </a:clrScheme>
    <a:fontScheme name="Office Theme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481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ts val="3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4E4E4E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481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ts val="3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4E4E4E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">
      <a:dk1>
        <a:srgbClr val="FFFFFF"/>
      </a:dk1>
      <a:lt1>
        <a:srgbClr val="FFFFFF"/>
      </a:lt1>
      <a:dk2>
        <a:srgbClr val="D4D6D9"/>
      </a:dk2>
      <a:lt2>
        <a:srgbClr val="42464D"/>
      </a:lt2>
      <a:accent1>
        <a:srgbClr val="095CC4"/>
      </a:accent1>
      <a:accent2>
        <a:srgbClr val="1B8518"/>
      </a:accent2>
      <a:accent3>
        <a:srgbClr val="FFFFFF"/>
      </a:accent3>
      <a:accent4>
        <a:srgbClr val="DADADA"/>
      </a:accent4>
      <a:accent5>
        <a:srgbClr val="AAB5DE"/>
      </a:accent5>
      <a:accent6>
        <a:srgbClr val="177815"/>
      </a:accent6>
      <a:hlink>
        <a:srgbClr val="0000FF"/>
      </a:hlink>
      <a:folHlink>
        <a:srgbClr val="FF00FF"/>
      </a:folHlink>
    </a:clrScheme>
    <a:fontScheme name="Office Theme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481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ts val="3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4E4E4E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481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ts val="3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4E4E4E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67701</TotalTime>
  <Pages>0</Pages>
  <Words>1857</Words>
  <Characters>0</Characters>
  <Application>Microsoft Office PowerPoint</Application>
  <PresentationFormat>Custom</PresentationFormat>
  <Lines>0</Lines>
  <Paragraphs>341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Gill Sans</vt:lpstr>
      <vt:lpstr>Gill Sans Light</vt:lpstr>
      <vt:lpstr>Wingdings</vt:lpstr>
      <vt:lpstr>ヒラギノ角ゴ ProN W3</vt:lpstr>
      <vt:lpstr>Default - Title and Content</vt:lpstr>
      <vt:lpstr>2_Default - Title and Content</vt:lpstr>
      <vt:lpstr>5_Office Theme</vt:lpstr>
      <vt:lpstr>4_Office Theme</vt:lpstr>
      <vt:lpstr>PowerPoint Presentation</vt:lpstr>
      <vt:lpstr> PRESENTERS:</vt:lpstr>
      <vt:lpstr>PRESENTERS</vt:lpstr>
      <vt:lpstr>OBJECTIVES</vt:lpstr>
      <vt:lpstr>OBJECTIVES</vt:lpstr>
      <vt:lpstr>AGING DEMOGRAPHICS</vt:lpstr>
      <vt:lpstr> AGING WORLD, 2016 </vt:lpstr>
      <vt:lpstr>Aging World 2015 International Population Reports</vt:lpstr>
      <vt:lpstr>Aging World</vt:lpstr>
      <vt:lpstr>Medicare Demographics</vt:lpstr>
      <vt:lpstr>POPULATION CHANGES</vt:lpstr>
      <vt:lpstr>MEDICARE BENEFICARIES</vt:lpstr>
      <vt:lpstr>MEDICARE BENEFICIARIES</vt:lpstr>
      <vt:lpstr>MEDICARE BENEFICARIES</vt:lpstr>
      <vt:lpstr>PowerPoint Presentation</vt:lpstr>
      <vt:lpstr>PowerPoint Presentation</vt:lpstr>
      <vt:lpstr>MACRA LEGISLATION VALUE BASED</vt:lpstr>
      <vt:lpstr>MACRA LEGISLATION VALUE BASED</vt:lpstr>
      <vt:lpstr>MACRA LEGISLATION MIPPS</vt:lpstr>
      <vt:lpstr>MACRA LEGISLATION MIPPS</vt:lpstr>
      <vt:lpstr>MACRA LEGISLATION MIPPS</vt:lpstr>
      <vt:lpstr>MACRA LEGISLATION MIPPS</vt:lpstr>
      <vt:lpstr>MACRA LEGISLATION MIPPS</vt:lpstr>
      <vt:lpstr>MEDICARE AND CMS: CHRONIC CARE MANAGEMENT (CCM)</vt:lpstr>
      <vt:lpstr>MEDICARE NON-FACE-TO-FACE ENCOUNTER</vt:lpstr>
      <vt:lpstr>CCM - CPT 99490 REQUIREMENTS</vt:lpstr>
      <vt:lpstr>CCM REIMBURSEMENT REQUIREMENTS</vt:lpstr>
      <vt:lpstr>CCM REIMBURSEMENT REQUIREMENTS</vt:lpstr>
      <vt:lpstr>CCM -MEDICARE BENEFICIARY AGREEMENT </vt:lpstr>
      <vt:lpstr>MONTHLY CALL</vt:lpstr>
      <vt:lpstr>PRACTICE PROCESS</vt:lpstr>
      <vt:lpstr>CCM BENEFITS: THE PATIENT</vt:lpstr>
      <vt:lpstr>CCM BENEFITS: THE PROVIDER</vt:lpstr>
      <vt:lpstr>POLL QUESTIONARE</vt:lpstr>
      <vt:lpstr>OUTSOURCING CCM</vt:lpstr>
      <vt:lpstr>OUTSOURCING CCM</vt:lpstr>
      <vt:lpstr>CCM INCENTIVE REIMBURSEMENT REVENUE</vt:lpstr>
      <vt:lpstr>INCENTIVE EXAMPLE</vt:lpstr>
      <vt:lpstr>2016 CMS CURRENT RULES FOR CCM </vt:lpstr>
      <vt:lpstr>2017 CMS PROPOSED RULES FOR CCM</vt:lpstr>
      <vt:lpstr>POLL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Bowling</dc:creator>
  <cp:lastModifiedBy>kkkuebler</cp:lastModifiedBy>
  <cp:revision>504</cp:revision>
  <cp:lastPrinted>2016-11-10T14:33:46Z</cp:lastPrinted>
  <dcterms:modified xsi:type="dcterms:W3CDTF">2016-11-13T14:10:57Z</dcterms:modified>
</cp:coreProperties>
</file>