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4"/>
  </p:notesMasterIdLst>
  <p:sldIdLst>
    <p:sldId id="257" r:id="rId2"/>
    <p:sldId id="262" r:id="rId3"/>
    <p:sldId id="264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96" r:id="rId15"/>
    <p:sldId id="287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9" r:id="rId29"/>
    <p:sldId id="290" r:id="rId30"/>
    <p:sldId id="291" r:id="rId31"/>
    <p:sldId id="292" r:id="rId32"/>
    <p:sldId id="293" r:id="rId33"/>
    <p:sldId id="297" r:id="rId34"/>
    <p:sldId id="298" r:id="rId35"/>
    <p:sldId id="294" r:id="rId36"/>
    <p:sldId id="295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14" r:id="rId47"/>
    <p:sldId id="308" r:id="rId48"/>
    <p:sldId id="309" r:id="rId49"/>
    <p:sldId id="310" r:id="rId50"/>
    <p:sldId id="311" r:id="rId51"/>
    <p:sldId id="312" r:id="rId52"/>
    <p:sldId id="313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34392-6C46-4799-AADB-BA4B612E9AE4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13F8B-CD6E-4304-A5F1-C495DF2397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7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Figure 1.2.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Data highlights: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Seven percent of beneficiaries with hypertension had no other condition present, while 21% had 5 or more additional conditions.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Stroke and heart failure were highly co-morbid conditions with about 50% of beneficiaries with these conditions having 5 or more additional chronic health conditions.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This pattern of co-morbidity held for men and women, with beneficiaries 65 years and older and dual-eligible having greater co-morbidity.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53632-4A3C-4B17-84DE-5B6995C4D3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3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B5A5-A7EC-4DC8-92FA-E93475EB499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8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097211" y="8764043"/>
            <a:ext cx="379617" cy="303146"/>
          </a:xfrm>
          <a:ln/>
        </p:spPr>
        <p:txBody>
          <a:bodyPr/>
          <a:lstStyle/>
          <a:p>
            <a:r>
              <a:rPr lang="en-US" dirty="0"/>
              <a:t>Page </a:t>
            </a:r>
            <a:fld id="{1D7EAC49-1FF7-44E1-82DE-B11B53FEC8EB}" type="slidenum">
              <a:rPr lang="en-US"/>
              <a:pPr/>
              <a:t>18</a:t>
            </a:fld>
            <a:endParaRPr lang="en-US" sz="800" dirty="0">
              <a:cs typeface="Times New Roman" pitchFamily="18" charset="0"/>
            </a:endParaRPr>
          </a:p>
        </p:txBody>
      </p:sp>
      <p:sp>
        <p:nvSpPr>
          <p:cNvPr id="263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31825" y="382588"/>
            <a:ext cx="8123238" cy="4570412"/>
          </a:xfrm>
          <a:ln/>
        </p:spPr>
      </p:sp>
      <p:sp>
        <p:nvSpPr>
          <p:cNvPr id="263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5405"/>
          </a:xfrm>
          <a:ln/>
        </p:spPr>
        <p:txBody>
          <a:bodyPr/>
          <a:lstStyle/>
          <a:p>
            <a:pPr marL="108105" indent="-10810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5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0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3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8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69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7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4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7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4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3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8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1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8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4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2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195-C89C-4871-8AE9-903FDB8B6D9D}" type="datetimeFigureOut">
              <a:rPr lang="en-US" smtClean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6987-FB6D-4DB8-81B8-AD0F35E3BB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5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65E195-C89C-4871-8AE9-903FDB8B6D9D}" type="datetimeFigureOut">
              <a:rPr lang="en-US" smtClean="0"/>
              <a:pPr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D6987-FB6D-4DB8-81B8-AD0F35E3B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22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blingtraveler.com/2009/04/friday-photo-post-united-states-capitol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hyperlink" Target="https://commons.wikimedia.org/wiki/File:NIH_logo.svg" TargetMode="External"/><Relationship Id="rId18" Type="http://schemas.openxmlformats.org/officeDocument/2006/relationships/image" Target="../media/image28.png"/><Relationship Id="rId3" Type="http://schemas.openxmlformats.org/officeDocument/2006/relationships/hyperlink" Target="http://autisminnb.blogspot.co.uk/2010/04/new-autism-spectrum-disorder-nasd-in.html" TargetMode="External"/><Relationship Id="rId21" Type="http://schemas.openxmlformats.org/officeDocument/2006/relationships/hyperlink" Target="http://lawyersandsettlements.com/blog/tag/fda" TargetMode="External"/><Relationship Id="rId7" Type="http://schemas.openxmlformats.org/officeDocument/2006/relationships/hyperlink" Target="https://en.wikipedia.org/wiki/National_Guideline_Clearinghouse" TargetMode="External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image" Target="../media/image18.jpg"/><Relationship Id="rId16" Type="http://schemas.openxmlformats.org/officeDocument/2006/relationships/hyperlink" Target="https://en.wikipedia.org/wiki/United_States_Health_Resources_and_Services_Administration" TargetMode="External"/><Relationship Id="rId20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en.wikipedia.org/wiki/Patient-Centered_Outcomes_Research_Institute" TargetMode="External"/><Relationship Id="rId24" Type="http://schemas.openxmlformats.org/officeDocument/2006/relationships/hyperlink" Target="http://dadomingues.blogspot.com/2006/03/diferenas-entre-o-cmm-e-cmmi.html" TargetMode="External"/><Relationship Id="rId5" Type="http://schemas.openxmlformats.org/officeDocument/2006/relationships/hyperlink" Target="https://www.propublica.org/article/grading-the-public-options-that-already-exist-1028" TargetMode="External"/><Relationship Id="rId15" Type="http://schemas.openxmlformats.org/officeDocument/2006/relationships/image" Target="../media/image26.gif"/><Relationship Id="rId23" Type="http://schemas.openxmlformats.org/officeDocument/2006/relationships/image" Target="../media/image31.jpg"/><Relationship Id="rId10" Type="http://schemas.openxmlformats.org/officeDocument/2006/relationships/image" Target="../media/image23.png"/><Relationship Id="rId19" Type="http://schemas.openxmlformats.org/officeDocument/2006/relationships/image" Target="../media/image29.gif"/><Relationship Id="rId4" Type="http://schemas.openxmlformats.org/officeDocument/2006/relationships/image" Target="../media/image19.jpg"/><Relationship Id="rId9" Type="http://schemas.openxmlformats.org/officeDocument/2006/relationships/image" Target="../media/image22.png"/><Relationship Id="rId14" Type="http://schemas.openxmlformats.org/officeDocument/2006/relationships/image" Target="../media/image25.png"/><Relationship Id="rId22" Type="http://schemas.openxmlformats.org/officeDocument/2006/relationships/hyperlink" Target="https://creativecommons.org/licenses/by-nd/3.0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informatics.wikispaces.com/Concierge+Medicin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atisfyingretirement.blogspot.com/2013/02/health-care-costs-revisted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041400"/>
            <a:ext cx="9978887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Policy and Practice Trends for Multiple Chronic Conditions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554817" cy="1655762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</a:rPr>
              <a:t>Dr. Kim Kuebler DNP, APRN, ANP-BC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Founder/Director Multiple Chronic Conditions Resource Center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CEO Advanced Disease Concepts LLC</a:t>
            </a:r>
          </a:p>
          <a:p>
            <a:pPr algn="ctr"/>
            <a:endParaRPr lang="en-US" b="1" i="1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69843" y="0"/>
            <a:ext cx="12867860" cy="6858000"/>
          </a:xfrm>
        </p:spPr>
      </p:pic>
    </p:spTree>
    <p:extLst>
      <p:ext uri="{BB962C8B-B14F-4D97-AF65-F5344CB8AC3E}">
        <p14:creationId xmlns:p14="http://schemas.microsoft.com/office/powerpoint/2010/main" val="760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Escalating Medicare Beneficiaries</a:t>
            </a:r>
          </a:p>
        </p:txBody>
      </p:sp>
      <p:pic>
        <p:nvPicPr>
          <p:cNvPr id="4" name="Content Placeholder 3" descr="ff_medicare_growing_number_of_beneficiari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980661" y="-185530"/>
            <a:ext cx="13172661" cy="7043530"/>
          </a:xfrm>
        </p:spPr>
      </p:pic>
    </p:spTree>
    <p:extLst>
      <p:ext uri="{BB962C8B-B14F-4D97-AF65-F5344CB8AC3E}">
        <p14:creationId xmlns:p14="http://schemas.microsoft.com/office/powerpoint/2010/main" val="2012118629"/>
      </p:ext>
    </p:extLst>
  </p:cSld>
  <p:clrMapOvr>
    <a:masterClrMapping/>
  </p:clrMapOvr>
  <p:transition advTm="7067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0667-7379-48EE-B71F-81C261DA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6348D-C0B2-41FB-A295-B5A76285C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634" y="-92764"/>
            <a:ext cx="13556974" cy="6950764"/>
          </a:xfrm>
        </p:spPr>
      </p:pic>
    </p:spTree>
    <p:extLst>
      <p:ext uri="{BB962C8B-B14F-4D97-AF65-F5344CB8AC3E}">
        <p14:creationId xmlns:p14="http://schemas.microsoft.com/office/powerpoint/2010/main" val="17463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EXCESSIVE HEALTHCARE RESOURCE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algn="ctr">
              <a:buNone/>
            </a:pPr>
            <a:r>
              <a:rPr lang="en-US" sz="3000" b="1" dirty="0"/>
              <a:t>CHRONIC EXACERBATIONS</a:t>
            </a:r>
          </a:p>
          <a:p>
            <a:pPr algn="ctr">
              <a:buNone/>
            </a:pPr>
            <a:endParaRPr lang="en-US" sz="3000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000" b="1" dirty="0">
                <a:solidFill>
                  <a:srgbClr val="FFC000"/>
                </a:solidFill>
              </a:rPr>
              <a:t>Heart failure</a:t>
            </a:r>
          </a:p>
          <a:p>
            <a:pPr algn="ctr">
              <a:buNone/>
            </a:pPr>
            <a:r>
              <a:rPr lang="en-US" sz="3000" b="1" dirty="0">
                <a:solidFill>
                  <a:srgbClr val="FFC000"/>
                </a:solidFill>
              </a:rPr>
              <a:t>Chronic Obstructive Pulmonary Disease</a:t>
            </a:r>
          </a:p>
          <a:p>
            <a:pPr algn="ctr">
              <a:buNone/>
            </a:pPr>
            <a:endParaRPr lang="en-US" sz="3000" b="1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000" b="1" i="1" dirty="0"/>
              <a:t>POORLY  MANAGED DISEASE and SYMPTOMS</a:t>
            </a:r>
          </a:p>
          <a:p>
            <a:pPr algn="ctr">
              <a:buNone/>
            </a:pPr>
            <a:endParaRPr lang="en-US" sz="1200" dirty="0"/>
          </a:p>
          <a:p>
            <a:pPr>
              <a:buNone/>
            </a:pPr>
            <a:r>
              <a:rPr lang="en-US" sz="1200" b="1" dirty="0"/>
              <a:t>Centers for Medicare and Medicaid, 2017; Centers for Disease Control and Prevention, 2016</a:t>
            </a:r>
          </a:p>
        </p:txBody>
      </p:sp>
    </p:spTree>
    <p:extLst>
      <p:ext uri="{BB962C8B-B14F-4D97-AF65-F5344CB8AC3E}">
        <p14:creationId xmlns:p14="http://schemas.microsoft.com/office/powerpoint/2010/main" val="41892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F2FF-F870-44B1-ACB7-BE554E91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igure 4 is a bar graph showing age-adjusted death rates for the 10 leading causes of death in 2016 in the United States in 2015 and 2016.">
            <a:extLst>
              <a:ext uri="{FF2B5EF4-FFF2-40B4-BE49-F238E27FC236}">
                <a16:creationId xmlns:a16="http://schemas.microsoft.com/office/drawing/2014/main" id="{40564E29-5397-400C-AAA4-8CFFA2C99B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2"/>
            <a:ext cx="12191999" cy="67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F108-D85E-4D21-BA7B-C6475A4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CDC 2017 CHRONIC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4003F-98B7-4259-8A60-8E5DAC797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The CDC for 2017, identified 2,626,418 deaths in the U.S.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/>
              <a:t>Adults die from a cardiac related death, such as myocardial infarction every 4 seconds;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Cardiovascular disease accounted for $317 billion in costs.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 </a:t>
            </a:r>
          </a:p>
          <a:p>
            <a:r>
              <a:rPr lang="en-US" sz="2400" b="1" dirty="0"/>
              <a:t>Smoking related deaths costs the U.S. $300 billion per year. </a:t>
            </a:r>
          </a:p>
        </p:txBody>
      </p:sp>
    </p:spTree>
    <p:extLst>
      <p:ext uri="{BB962C8B-B14F-4D97-AF65-F5344CB8AC3E}">
        <p14:creationId xmlns:p14="http://schemas.microsoft.com/office/powerpoint/2010/main" val="189068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CONCOMMITANT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Prolonged course of illness and disability from MCCs are concomitant to symptoms such as pain, depression, dyspnea and fatigue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Kuebler, 2015</a:t>
            </a:r>
          </a:p>
        </p:txBody>
      </p:sp>
      <p:pic>
        <p:nvPicPr>
          <p:cNvPr id="5" name="Content Placeholder 4" descr="Elderly Man Coughing Stock Photos, Images, &amp; Pictures – (18 Images)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74" y="2060574"/>
            <a:ext cx="5314121" cy="4022173"/>
          </a:xfrm>
        </p:spPr>
      </p:pic>
    </p:spTree>
    <p:extLst>
      <p:ext uri="{BB962C8B-B14F-4D97-AF65-F5344CB8AC3E}">
        <p14:creationId xmlns:p14="http://schemas.microsoft.com/office/powerpoint/2010/main" val="11704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CONCOMMITANT SYMPTOMS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If symptoms are under-treated, they can lead to a decrease in quality of life, increase in disease exacerbations, frequent hospitalizations and costly care for millions of Americans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1200" b="1" dirty="0"/>
              <a:t>Kuebler, 2015</a:t>
            </a:r>
          </a:p>
        </p:txBody>
      </p:sp>
      <p:pic>
        <p:nvPicPr>
          <p:cNvPr id="5" name="Content Placeholder 4" descr="elderly-man-lying-in-hospital-bed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297493"/>
            <a:ext cx="4572000" cy="3332988"/>
          </a:xfrm>
        </p:spPr>
      </p:pic>
    </p:spTree>
    <p:extLst>
      <p:ext uri="{BB962C8B-B14F-4D97-AF65-F5344CB8AC3E}">
        <p14:creationId xmlns:p14="http://schemas.microsoft.com/office/powerpoint/2010/main" val="33151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305" y="304800"/>
            <a:ext cx="11860696" cy="96916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CONSEQUENCES of HF/COPD EXACERBATIONS</a:t>
            </a:r>
          </a:p>
        </p:txBody>
      </p:sp>
      <p:sp>
        <p:nvSpPr>
          <p:cNvPr id="2633731" name="Oval 3"/>
          <p:cNvSpPr>
            <a:spLocks noChangeArrowheads="1"/>
          </p:cNvSpPr>
          <p:nvPr/>
        </p:nvSpPr>
        <p:spPr bwMode="auto">
          <a:xfrm>
            <a:off x="4670082" y="3063875"/>
            <a:ext cx="3267417" cy="15240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Exacerbations</a:t>
            </a:r>
          </a:p>
        </p:txBody>
      </p:sp>
      <p:sp>
        <p:nvSpPr>
          <p:cNvPr id="2633732" name="Oval 4"/>
          <p:cNvSpPr>
            <a:spLocks noChangeArrowheads="1"/>
          </p:cNvSpPr>
          <p:nvPr/>
        </p:nvSpPr>
        <p:spPr bwMode="auto">
          <a:xfrm>
            <a:off x="8175280" y="1600199"/>
            <a:ext cx="2810771" cy="1768475"/>
          </a:xfrm>
          <a:prstGeom prst="ellipse">
            <a:avLst/>
          </a:prstGeom>
          <a:gradFill rotWithShape="1">
            <a:gsLst>
              <a:gs pos="0">
                <a:srgbClr val="EBEE74"/>
              </a:gs>
              <a:gs pos="100000">
                <a:srgbClr val="EBEE74">
                  <a:gamma/>
                  <a:shade val="6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</a:rPr>
              <a:t>Increased mortality </a:t>
            </a:r>
          </a:p>
          <a:p>
            <a:r>
              <a:rPr lang="en-US" b="1" dirty="0">
                <a:solidFill>
                  <a:schemeClr val="bg1"/>
                </a:solidFill>
              </a:rPr>
              <a:t>with exacerbation</a:t>
            </a:r>
          </a:p>
          <a:p>
            <a:r>
              <a:rPr lang="en-US" b="1" dirty="0">
                <a:solidFill>
                  <a:schemeClr val="bg1"/>
                </a:solidFill>
              </a:rPr>
              <a:t>hospitalizations</a:t>
            </a:r>
          </a:p>
        </p:txBody>
      </p:sp>
      <p:sp>
        <p:nvSpPr>
          <p:cNvPr id="2633733" name="Oval 5"/>
          <p:cNvSpPr>
            <a:spLocks noChangeArrowheads="1"/>
          </p:cNvSpPr>
          <p:nvPr/>
        </p:nvSpPr>
        <p:spPr bwMode="auto">
          <a:xfrm>
            <a:off x="7937499" y="4495800"/>
            <a:ext cx="2895599" cy="1621631"/>
          </a:xfrm>
          <a:prstGeom prst="ellipse">
            <a:avLst/>
          </a:prstGeom>
          <a:gradFill rotWithShape="1">
            <a:gsLst>
              <a:gs pos="0">
                <a:srgbClr val="EBEE74"/>
              </a:gs>
              <a:gs pos="100000">
                <a:srgbClr val="EBEE74">
                  <a:gamma/>
                  <a:shade val="6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</a:rPr>
              <a:t>Increased health </a:t>
            </a:r>
          </a:p>
          <a:p>
            <a:r>
              <a:rPr lang="en-US" b="1" dirty="0">
                <a:solidFill>
                  <a:schemeClr val="bg1"/>
                </a:solidFill>
              </a:rPr>
              <a:t>resource </a:t>
            </a:r>
          </a:p>
          <a:p>
            <a:r>
              <a:rPr lang="en-US" b="1" dirty="0">
                <a:solidFill>
                  <a:schemeClr val="bg1"/>
                </a:solidFill>
              </a:rPr>
              <a:t>utilization and </a:t>
            </a:r>
          </a:p>
          <a:p>
            <a:r>
              <a:rPr lang="en-US" b="1" dirty="0">
                <a:solidFill>
                  <a:schemeClr val="bg1"/>
                </a:solidFill>
              </a:rPr>
              <a:t>direct costs</a:t>
            </a:r>
          </a:p>
        </p:txBody>
      </p:sp>
      <p:sp>
        <p:nvSpPr>
          <p:cNvPr id="2633734" name="Oval 6"/>
          <p:cNvSpPr>
            <a:spLocks noChangeArrowheads="1"/>
          </p:cNvSpPr>
          <p:nvPr/>
        </p:nvSpPr>
        <p:spPr bwMode="auto">
          <a:xfrm>
            <a:off x="1981200" y="1600200"/>
            <a:ext cx="2451100" cy="1447800"/>
          </a:xfrm>
          <a:prstGeom prst="ellipse">
            <a:avLst/>
          </a:prstGeom>
          <a:gradFill rotWithShape="1">
            <a:gsLst>
              <a:gs pos="0">
                <a:srgbClr val="EBEE74"/>
              </a:gs>
              <a:gs pos="100000">
                <a:srgbClr val="EBEE74">
                  <a:gamma/>
                  <a:shade val="6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</a:rPr>
              <a:t>Reduced  </a:t>
            </a:r>
          </a:p>
          <a:p>
            <a:r>
              <a:rPr lang="en-US" b="1" dirty="0">
                <a:solidFill>
                  <a:schemeClr val="bg1"/>
                </a:solidFill>
              </a:rPr>
              <a:t>health-related</a:t>
            </a:r>
          </a:p>
          <a:p>
            <a:r>
              <a:rPr lang="en-US" b="1" dirty="0">
                <a:solidFill>
                  <a:schemeClr val="bg1"/>
                </a:solidFill>
              </a:rPr>
              <a:t>quality of life</a:t>
            </a:r>
          </a:p>
        </p:txBody>
      </p:sp>
      <p:sp>
        <p:nvSpPr>
          <p:cNvPr id="2633735" name="Oval 7"/>
          <p:cNvSpPr>
            <a:spLocks noChangeArrowheads="1"/>
          </p:cNvSpPr>
          <p:nvPr/>
        </p:nvSpPr>
        <p:spPr bwMode="auto">
          <a:xfrm>
            <a:off x="1981199" y="4495800"/>
            <a:ext cx="2460281" cy="144780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</a:rPr>
              <a:t>Accelerated</a:t>
            </a:r>
          </a:p>
          <a:p>
            <a:r>
              <a:rPr lang="en-US" b="1" dirty="0">
                <a:solidFill>
                  <a:schemeClr val="bg1"/>
                </a:solidFill>
              </a:rPr>
              <a:t>decline</a:t>
            </a:r>
          </a:p>
          <a:p>
            <a:r>
              <a:rPr lang="en-US" b="1" dirty="0">
                <a:solidFill>
                  <a:schemeClr val="bg1"/>
                </a:solidFill>
              </a:rPr>
              <a:t>in  EF/FEV</a:t>
            </a:r>
            <a:r>
              <a:rPr lang="en-US" b="1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33736" name="Line 8"/>
          <p:cNvSpPr>
            <a:spLocks noChangeShapeType="1"/>
          </p:cNvSpPr>
          <p:nvPr/>
        </p:nvSpPr>
        <p:spPr bwMode="auto">
          <a:xfrm flipH="1">
            <a:off x="4279900" y="42672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33737" name="Line 9"/>
          <p:cNvSpPr>
            <a:spLocks noChangeShapeType="1"/>
          </p:cNvSpPr>
          <p:nvPr/>
        </p:nvSpPr>
        <p:spPr bwMode="auto">
          <a:xfrm flipV="1">
            <a:off x="7480299" y="2774950"/>
            <a:ext cx="847381" cy="59372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33738" name="Line 10"/>
          <p:cNvSpPr>
            <a:spLocks noChangeShapeType="1"/>
          </p:cNvSpPr>
          <p:nvPr/>
        </p:nvSpPr>
        <p:spPr bwMode="auto">
          <a:xfrm>
            <a:off x="7327900" y="4343400"/>
            <a:ext cx="8382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33739" name="Line 11"/>
          <p:cNvSpPr>
            <a:spLocks noChangeShapeType="1"/>
          </p:cNvSpPr>
          <p:nvPr/>
        </p:nvSpPr>
        <p:spPr bwMode="auto">
          <a:xfrm flipH="1" flipV="1">
            <a:off x="4101476" y="2774950"/>
            <a:ext cx="881687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2192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C000"/>
                </a:solidFill>
              </a:rPr>
            </a:br>
            <a:r>
              <a:rPr lang="en-US" sz="4400" b="1" dirty="0">
                <a:solidFill>
                  <a:srgbClr val="FFC000"/>
                </a:solidFill>
              </a:rPr>
              <a:t>AFFORDABLE CARE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3600" b="1" dirty="0"/>
          </a:p>
          <a:p>
            <a:pPr algn="ctr">
              <a:buNone/>
            </a:pPr>
            <a:r>
              <a:rPr lang="en-US" sz="3800" b="1" dirty="0"/>
              <a:t>The Patient Protection and Affordable Care Act</a:t>
            </a:r>
          </a:p>
          <a:p>
            <a:pPr algn="ctr">
              <a:buNone/>
            </a:pPr>
            <a:r>
              <a:rPr lang="en-US" sz="3800" b="1" dirty="0"/>
              <a:t>May, 2010</a:t>
            </a:r>
          </a:p>
          <a:p>
            <a:pPr algn="ctr">
              <a:buNone/>
            </a:pPr>
            <a:r>
              <a:rPr lang="en-US" sz="3600" b="1" dirty="0"/>
              <a:t>  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83026"/>
            <a:ext cx="3810000" cy="510512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200" b="1" dirty="0"/>
              <a:t>111TH CONGRESS</a:t>
            </a:r>
          </a:p>
          <a:p>
            <a:pPr algn="ctr">
              <a:buNone/>
            </a:pPr>
            <a:r>
              <a:rPr lang="en-US" sz="2200" b="1" i="1" dirty="0"/>
              <a:t>2d Session </a:t>
            </a:r>
          </a:p>
          <a:p>
            <a:pPr algn="ctr">
              <a:buNone/>
            </a:pPr>
            <a:r>
              <a:rPr lang="en-US" sz="2200" b="1" dirty="0"/>
              <a:t>COMPILATION OF PATIENT</a:t>
            </a:r>
          </a:p>
          <a:p>
            <a:pPr algn="ctr">
              <a:buNone/>
            </a:pPr>
            <a:r>
              <a:rPr lang="en-US" sz="2200" b="1" dirty="0"/>
              <a:t>PROTECTION AND AFFORDABLE</a:t>
            </a:r>
          </a:p>
          <a:p>
            <a:pPr algn="ctr">
              <a:buNone/>
            </a:pPr>
            <a:r>
              <a:rPr lang="en-US" sz="2200" b="1" dirty="0"/>
              <a:t>CARE ACT HEALTH-RELATED</a:t>
            </a:r>
          </a:p>
          <a:p>
            <a:pPr algn="ctr">
              <a:buNone/>
            </a:pPr>
            <a:r>
              <a:rPr lang="en-US" sz="2200" b="1" dirty="0"/>
              <a:t>PORTIONS OF THE HEALTH CARE</a:t>
            </a:r>
          </a:p>
          <a:p>
            <a:pPr algn="ctr">
              <a:buNone/>
            </a:pPr>
            <a:r>
              <a:rPr lang="en-US" sz="2200" b="1" dirty="0"/>
              <a:t>AND EDUCATION</a:t>
            </a:r>
          </a:p>
          <a:p>
            <a:pPr algn="ctr">
              <a:buNone/>
            </a:pPr>
            <a:r>
              <a:rPr lang="en-US" sz="2200" b="1" dirty="0"/>
              <a:t>RECONCILIATION ACT OF 2010</a:t>
            </a:r>
          </a:p>
          <a:p>
            <a:pPr algn="ctr">
              <a:buNone/>
            </a:pPr>
            <a:r>
              <a:rPr lang="en-US" sz="2200" b="1" dirty="0"/>
              <a:t>PREPARED BY THE</a:t>
            </a:r>
          </a:p>
          <a:p>
            <a:pPr algn="ctr">
              <a:buNone/>
            </a:pPr>
            <a:r>
              <a:rPr lang="en-US" sz="2200" b="1" dirty="0"/>
              <a:t>Office of the Legislative</a:t>
            </a:r>
          </a:p>
          <a:p>
            <a:pPr algn="ctr">
              <a:buNone/>
            </a:pPr>
            <a:r>
              <a:rPr lang="en-US" sz="2200" b="1" dirty="0"/>
              <a:t>Counsel</a:t>
            </a:r>
          </a:p>
          <a:p>
            <a:pPr algn="ctr">
              <a:buNone/>
            </a:pPr>
            <a:r>
              <a:rPr lang="en-US" sz="2200" b="1" dirty="0"/>
              <a:t>FOR THE USE OF THE U.S. HOUSE OF</a:t>
            </a:r>
          </a:p>
          <a:p>
            <a:pPr algn="ctr">
              <a:buNone/>
            </a:pPr>
            <a:r>
              <a:rPr lang="en-US" sz="2200" b="1" dirty="0"/>
              <a:t>       REPRESENTATIVES</a:t>
            </a:r>
          </a:p>
          <a:p>
            <a:pPr>
              <a:buNone/>
            </a:pPr>
            <a:endParaRPr lang="en-US" sz="14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734" y="4971089"/>
            <a:ext cx="1625494" cy="13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F389-651E-4CA5-B557-6E34C1A7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1"/>
                </a:solidFill>
              </a:rPr>
              <a:t>OBJECTIVES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02472-4B2F-4F17-A016-C60E8C5C5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43270"/>
            <a:ext cx="8946541" cy="46051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b="1" dirty="0"/>
              <a:t>Describe the national demographics of the largest, costliest and fastest growing patient population – those living with multiple chronic conditions;</a:t>
            </a:r>
          </a:p>
          <a:p>
            <a:pPr marL="0" lvl="0" indent="0">
              <a:buNone/>
            </a:pPr>
            <a:endParaRPr lang="en-US" sz="2400" b="1" dirty="0"/>
          </a:p>
          <a:p>
            <a:pPr lvl="0"/>
            <a:r>
              <a:rPr lang="en-US" sz="2400" b="1" dirty="0"/>
              <a:t>Discuss the massive Federal initiatives to address clinical practice implications on reducing costs associated with patients living with more than two chronic conditions;</a:t>
            </a:r>
          </a:p>
          <a:p>
            <a:pPr marL="0" lvl="0" indent="0">
              <a:buNone/>
            </a:pPr>
            <a:endParaRPr lang="en-US" sz="2400" b="1" dirty="0"/>
          </a:p>
          <a:p>
            <a:pPr lvl="0"/>
            <a:r>
              <a:rPr lang="en-US" sz="2400" b="1" dirty="0"/>
              <a:t>Examine changes in health policy and practice since the establishment of the Strategic Framework in Multiple Chronic Conditions through the U.S. Department of Health and Human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4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ACA TITLE IV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US" sz="3600" b="1" dirty="0"/>
          </a:p>
          <a:p>
            <a:pPr algn="ctr">
              <a:buNone/>
            </a:pPr>
            <a:r>
              <a:rPr lang="en-US" sz="3500" b="1" dirty="0">
                <a:solidFill>
                  <a:srgbClr val="FFC000"/>
                </a:solidFill>
              </a:rPr>
              <a:t>TITLE IV—PREVENTION OF CHRONIC DISEASE AND IMPROVING PUBLIC HEALTH</a:t>
            </a:r>
          </a:p>
          <a:p>
            <a:pPr algn="ctr">
              <a:buNone/>
            </a:pPr>
            <a:endParaRPr lang="en-US" sz="3800" b="1" dirty="0"/>
          </a:p>
          <a:p>
            <a:pPr>
              <a:buNone/>
            </a:pPr>
            <a:endParaRPr lang="en-US" sz="3800" dirty="0"/>
          </a:p>
          <a:p>
            <a:pPr>
              <a:buNone/>
            </a:pPr>
            <a:endParaRPr lang="en-US" sz="3800" dirty="0"/>
          </a:p>
          <a:p>
            <a:pPr>
              <a:buNone/>
            </a:pPr>
            <a:r>
              <a:rPr lang="en-US" sz="1200" dirty="0"/>
              <a:t>Affordable Care Act. 2010</a:t>
            </a:r>
          </a:p>
          <a:p>
            <a:pPr algn="ctr">
              <a:buNone/>
            </a:pPr>
            <a:endParaRPr lang="en-US" sz="3600" b="1" dirty="0"/>
          </a:p>
          <a:p>
            <a:pPr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18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0982F-1EF1-4183-BF89-4F375EE8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FEDERAL HEALTH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0CE80-1E01-4CD7-BB30-AB8C86564B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Health Policy Directs:</a:t>
            </a:r>
          </a:p>
          <a:p>
            <a:r>
              <a:rPr lang="en-US" sz="2600" b="1" i="1" dirty="0">
                <a:solidFill>
                  <a:srgbClr val="FFC000"/>
                </a:solidFill>
              </a:rPr>
              <a:t>Clinical Practice Trends</a:t>
            </a:r>
          </a:p>
          <a:p>
            <a:r>
              <a:rPr lang="en-US" sz="2600" b="1" i="1" dirty="0">
                <a:solidFill>
                  <a:srgbClr val="FFC000"/>
                </a:solidFill>
              </a:rPr>
              <a:t>Establishes Evidence-Based Practice</a:t>
            </a:r>
          </a:p>
          <a:p>
            <a:r>
              <a:rPr lang="en-US" sz="2600" b="1" i="1" dirty="0">
                <a:solidFill>
                  <a:srgbClr val="FFC000"/>
                </a:solidFill>
              </a:rPr>
              <a:t>Guideline Endorsement</a:t>
            </a:r>
          </a:p>
          <a:p>
            <a:r>
              <a:rPr lang="en-US" sz="2600" b="1" i="1" dirty="0">
                <a:solidFill>
                  <a:srgbClr val="FFC000"/>
                </a:solidFill>
              </a:rPr>
              <a:t>Reimbursement Criteria</a:t>
            </a:r>
          </a:p>
          <a:p>
            <a:r>
              <a:rPr lang="en-US" sz="2600" b="1" i="1" dirty="0">
                <a:solidFill>
                  <a:srgbClr val="FFC000"/>
                </a:solidFill>
              </a:rPr>
              <a:t>Research Focus and Funding</a:t>
            </a:r>
          </a:p>
          <a:p>
            <a:r>
              <a:rPr lang="en-US" sz="2600" b="1" i="1" dirty="0">
                <a:solidFill>
                  <a:srgbClr val="FFC000"/>
                </a:solidFill>
              </a:rPr>
              <a:t>Outcome Measures</a:t>
            </a:r>
          </a:p>
          <a:p>
            <a:r>
              <a:rPr lang="en-US" sz="2600" b="1" i="1" dirty="0">
                <a:solidFill>
                  <a:srgbClr val="FFC000"/>
                </a:solidFill>
              </a:rPr>
              <a:t>Standard of Care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06231D-6117-46A7-9F63-04E1D45AF9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7569" y="1853248"/>
            <a:ext cx="4932466" cy="419576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FC6EB-81FB-4567-BA2F-BE55C4CA0F10}"/>
              </a:ext>
            </a:extLst>
          </p:cNvPr>
          <p:cNvSpPr txBox="1"/>
          <p:nvPr/>
        </p:nvSpPr>
        <p:spPr>
          <a:xfrm>
            <a:off x="6453809" y="5420519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ramblingtraveler.com/2009/04/friday-photo-post-united-states-capitol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71860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F7ABCE-08E3-49EB-8303-4C9A554D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FEDERAL AGENGIES – BEST PRACTICES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DD4536-D8C7-4FE0-A733-8EAB94523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6454" y="3761479"/>
            <a:ext cx="2644841" cy="159750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30FEEE-2F38-4F28-A6D1-AA5ED3366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10485" y="1434927"/>
            <a:ext cx="2090530" cy="1418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6D9983-448C-4DE5-A156-B8D954684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33898" y="3347106"/>
            <a:ext cx="3332091" cy="9098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201AF3-D3D8-4572-AC63-E4B708810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4" y="3355885"/>
            <a:ext cx="3332092" cy="18844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8B1CBC-5FA3-4D0D-BD09-034A3719D7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1546155"/>
            <a:ext cx="2279373" cy="20805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A93206-5FE3-4586-B823-18C0F00416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587300" y="4041948"/>
            <a:ext cx="1771650" cy="13811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4A419D-B1F1-435C-9D4C-423DCB55E9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932191" y="1255114"/>
            <a:ext cx="2181741" cy="20017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E53629F-9956-43AA-875B-37995F12C4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0" y="5557074"/>
            <a:ext cx="6010275" cy="1228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2D6CD7-BF08-4097-9F99-51AC66C0A4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329531" y="1302621"/>
            <a:ext cx="2716695" cy="108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D0FDF6-4F03-46F9-960A-3A0B0FA3D5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33" y="5509379"/>
            <a:ext cx="3508102" cy="1086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6064827-5778-4492-B748-2984DC09CF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95" y="1333434"/>
            <a:ext cx="1905000" cy="1905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48C71FD-74C5-4553-A1D1-C035085128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26" y="3802029"/>
            <a:ext cx="2143125" cy="14382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9C1C765-CBF3-4C70-A471-70024C2BB5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6316423" y="5357755"/>
            <a:ext cx="2076751" cy="146466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1CFB38-8077-4839-84B7-4BA5BBE1C101}"/>
              </a:ext>
            </a:extLst>
          </p:cNvPr>
          <p:cNvSpPr txBox="1"/>
          <p:nvPr/>
        </p:nvSpPr>
        <p:spPr>
          <a:xfrm>
            <a:off x="10945734" y="7459943"/>
            <a:ext cx="207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1" tooltip="http://lawyersandsettlements.com/blog/tag/fda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22" tooltip="https://creativecommons.org/licenses/by-nd/3.0/"/>
              </a:rPr>
              <a:t>CC BY-ND</a:t>
            </a:r>
            <a:endParaRPr lang="en-US" sz="9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BBB0496-18BB-46D0-9623-05352EF88D7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9994527" y="2510319"/>
            <a:ext cx="2051700" cy="11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8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E633-9A52-4F68-862B-9A606515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U.S. DEPARTMENT OF HEALTH &amp; HUMAN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0570-5BF0-4FD0-980F-BDB9D204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HHS Commissioned a Task Force in 2010, to establish a strategic framework to direct the health care of Americans living with MCCs;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2400" b="1" i="1" dirty="0"/>
              <a:t>OPTIMUM HEALTH and QUALITY OF LIFE for INDIVIDUALS WITH MULTIPLE CHRONIC CONDITONS</a:t>
            </a:r>
          </a:p>
          <a:p>
            <a:endParaRPr lang="en-US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U.S. Department of Health &amp; Human Services, 2010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4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4CD8-0DA2-40D4-B4A8-35514D1D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OPTIMUM HEALTH &amp; QUALITY OF LIFE: MCC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4DCAA-74FE-4362-9509-D40156B6A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2400" b="1" dirty="0">
                <a:solidFill>
                  <a:srgbClr val="FFC000"/>
                </a:solidFill>
              </a:rPr>
              <a:t>Foster healthcare and public health system changes;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Maximize use of proven self-management practices;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Provide better tools and information to healthcare professionals who deliver care;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Facilitate research  to fill the knowledge gaps.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U.S. Department of Health and Human Services, 2010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0459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FDE24-A019-430D-86D3-B20F2F60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000" b="1" i="1" dirty="0"/>
            </a:br>
            <a:r>
              <a:rPr lang="en-US" sz="4000" b="1" i="1" dirty="0"/>
              <a:t>MICHIGAN PREVALENCE, UTILIZATION 2015 DATA, MCC’s</a:t>
            </a:r>
            <a:br>
              <a:rPr lang="en-US" sz="4000" b="1" i="1" dirty="0"/>
            </a:b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532C1-7C21-4951-BE58-D48CA0F81E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Non-Dual Beneficiaries 65&gt;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0-1		1,678.9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2-3		4,952.0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4-5		10,099.6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6+			29,776.3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CMS Chronic Condition Warehouse, 2015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4B7FE9-BEE0-4DEB-AA74-198602FCC1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Dual Eligible 65&gt;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0-1		1,857.3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2-3		5,944.0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4-5		11,473.3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6+			34,307.3		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42186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08D5D0-BF60-4095-9A81-90A74F96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RAND CORPORATION REPORT 2017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90899-CF16-4DE6-9025-4212E585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69774"/>
            <a:ext cx="8946541" cy="457862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The prevalence of multiple chronic conditions is higher among older adults;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/>
              <a:t>Women ages 18 through 64 have a higher prevalence of MCCs than men;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rgbClr val="FFC000"/>
                </a:solidFill>
              </a:rPr>
              <a:t>Non-Hispanic whites have a higher reported prevalence of chronic conditions than other racial or ethnic groups;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/>
              <a:t>Hypertension and high cholesterol were the most common chronic conditions in 2014.</a:t>
            </a:r>
          </a:p>
        </p:txBody>
      </p:sp>
    </p:spTree>
    <p:extLst>
      <p:ext uri="{BB962C8B-B14F-4D97-AF65-F5344CB8AC3E}">
        <p14:creationId xmlns:p14="http://schemas.microsoft.com/office/powerpoint/2010/main" val="2141194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E21F-A64F-4A46-BB04-02153251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RAND CORPORATION REPORT 2017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F25A4-636A-4CC2-B9DD-888CC8D2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3758"/>
            <a:ext cx="8946541" cy="468464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For women, the prevalence of anxiety disorders increased the most between 2008 and 2014, while hypertension increased the most for men;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/>
              <a:t>Americans with five or more chronic conditions make up 12 percent of the population but account for 41 percent of total health care spending;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rgbClr val="FFC000"/>
                </a:solidFill>
              </a:rPr>
              <a:t>Individuals with more chronic conditions have greater difficulties with activities of daily living (ADL) and other social and cognitive functions that are important to patients’ independence. </a:t>
            </a:r>
          </a:p>
        </p:txBody>
      </p:sp>
    </p:spTree>
    <p:extLst>
      <p:ext uri="{BB962C8B-B14F-4D97-AF65-F5344CB8AC3E}">
        <p14:creationId xmlns:p14="http://schemas.microsoft.com/office/powerpoint/2010/main" val="3781510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2F24-FC98-4B3F-8071-F5704A32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AGENCY HEALTH RESEARCH &amp;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8EEE-8CCE-4927-AD69-FFFCB8BCC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As part of its ongoing effort to improve care for patients with MCCs through evidence-based research, AHRQ has funded the AHRQ MCC Research Network; 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2400" b="1" i="1" dirty="0"/>
              <a:t>The Network aligns with a Department of Health and Human Services' effort to address MCC issues.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sz="1100" b="1" dirty="0"/>
              <a:t>Agency for Health, Research and Policy, 2017</a:t>
            </a:r>
          </a:p>
        </p:txBody>
      </p:sp>
    </p:spTree>
    <p:extLst>
      <p:ext uri="{BB962C8B-B14F-4D97-AF65-F5344CB8AC3E}">
        <p14:creationId xmlns:p14="http://schemas.microsoft.com/office/powerpoint/2010/main" val="3846591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7FEC-19BD-4C13-8E9D-472E3F01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AGENCY HEALTH RESEARCH &amp; QUALITY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0BD1C-9FDD-4EE8-B981-DED8EA4D5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The AHRQ MCC Research Network works to: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Advance the field of MCC research, provide needed guidance for clinicians and patients, and advise policymakers about improved methods to measure and promote quality care for complex, patients.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18 grants, 2008; 27 in 2010; 14 in 2014, results released 2016.</a:t>
            </a: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Agency for Health, Research and Quality, 2017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4FEC86-83F9-49E6-B7A3-0D263440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LARGEST, FASTEST GROWING &amp; COSTLIEST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812735-7741-4F7B-BA76-B83B69286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55517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en-US" sz="2600" i="1" dirty="0"/>
          </a:p>
          <a:p>
            <a:pPr marL="45720" indent="0">
              <a:buNone/>
            </a:pPr>
            <a:r>
              <a:rPr lang="en-US" sz="3100" b="1" i="1" dirty="0"/>
              <a:t>Currently, Medicare patients living with chronic conditions:</a:t>
            </a:r>
          </a:p>
          <a:p>
            <a:pPr marL="45720" indent="0">
              <a:buNone/>
            </a:pPr>
            <a:endParaRPr lang="en-US" sz="3100" i="1" dirty="0"/>
          </a:p>
          <a:p>
            <a:r>
              <a:rPr lang="en-US" sz="3100" b="1" dirty="0">
                <a:solidFill>
                  <a:srgbClr val="FFC000"/>
                </a:solidFill>
              </a:rPr>
              <a:t>81% of hospital admissions;</a:t>
            </a:r>
          </a:p>
          <a:p>
            <a:r>
              <a:rPr lang="en-US" sz="3100" b="1" dirty="0">
                <a:solidFill>
                  <a:srgbClr val="FFC000"/>
                </a:solidFill>
              </a:rPr>
              <a:t>91% of prescriptions filled; </a:t>
            </a:r>
          </a:p>
          <a:p>
            <a:r>
              <a:rPr lang="en-US" sz="3100" b="1" dirty="0">
                <a:solidFill>
                  <a:srgbClr val="FFC000"/>
                </a:solidFill>
              </a:rPr>
              <a:t>76% of health-provider visits;</a:t>
            </a:r>
          </a:p>
          <a:p>
            <a:r>
              <a:rPr lang="en-US" sz="3100" b="1" dirty="0">
                <a:solidFill>
                  <a:srgbClr val="FFC000"/>
                </a:solidFill>
              </a:rPr>
              <a:t>75% of home healthcare visits</a:t>
            </a:r>
          </a:p>
          <a:p>
            <a:pPr marL="45720" indent="0">
              <a:buNone/>
            </a:pPr>
            <a:endParaRPr lang="en-US" sz="3100" dirty="0">
              <a:solidFill>
                <a:srgbClr val="FFC000"/>
              </a:solidFill>
            </a:endParaRPr>
          </a:p>
          <a:p>
            <a:pPr marL="45720" indent="0">
              <a:buNone/>
            </a:pPr>
            <a:endParaRPr lang="en-US" sz="1300" dirty="0"/>
          </a:p>
          <a:p>
            <a:pPr marL="45720" indent="0">
              <a:buNone/>
            </a:pPr>
            <a:r>
              <a:rPr lang="en-US" sz="1300" b="1" dirty="0"/>
              <a:t>Centers for Medicare &amp; Medicaid, 2017</a:t>
            </a:r>
          </a:p>
          <a:p>
            <a:pPr marL="45720" indent="0" algn="ctr">
              <a:buNone/>
            </a:pPr>
            <a:r>
              <a:rPr lang="en-US" sz="2400" i="1" dirty="0"/>
              <a:t> 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62CE26-1495-4FF0-8DD5-8ACA71F46D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9501" y="1913206"/>
            <a:ext cx="5486400" cy="4103546"/>
          </a:xfrm>
        </p:spPr>
      </p:pic>
    </p:spTree>
    <p:extLst>
      <p:ext uri="{BB962C8B-B14F-4D97-AF65-F5344CB8AC3E}">
        <p14:creationId xmlns:p14="http://schemas.microsoft.com/office/powerpoint/2010/main" val="31656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EB978-AC2F-48FD-8758-81AAEE47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AGENCY HEALTH RESEARCH &amp; QUALITY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B680F-5BF6-4714-B2BF-D8AFFF5D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339" y="1986657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AHRQ Chronic Care Model Curriculum: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rgbClr val="FFC000"/>
                </a:solidFill>
              </a:rPr>
              <a:t>Shared Decision Making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Patient Safety – Team-Based Care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Literacy in Diabetes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Agency for Health, Research and Quality, 2017</a:t>
            </a:r>
          </a:p>
        </p:txBody>
      </p:sp>
    </p:spTree>
    <p:extLst>
      <p:ext uri="{BB962C8B-B14F-4D97-AF65-F5344CB8AC3E}">
        <p14:creationId xmlns:p14="http://schemas.microsoft.com/office/powerpoint/2010/main" val="2734464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4B22-E1D5-471F-A514-C480EED2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AGENCY HEALTH RESEARCH &amp; QUALITY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74024-E9F0-43A3-85F0-78D8BC384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b="1" i="1" dirty="0">
                <a:solidFill>
                  <a:srgbClr val="FFC000"/>
                </a:solidFill>
              </a:rPr>
              <a:t>NATIONAL CENTER FOR EXCELLENCE IN PRIMARY CARE RESEARCH</a:t>
            </a:r>
          </a:p>
          <a:p>
            <a:endParaRPr lang="en-US" sz="2400" b="1" i="1" dirty="0">
              <a:solidFill>
                <a:srgbClr val="FFC000"/>
              </a:solidFill>
            </a:endParaRPr>
          </a:p>
          <a:p>
            <a:r>
              <a:rPr lang="en-US" sz="2400" b="1" i="1" dirty="0">
                <a:solidFill>
                  <a:srgbClr val="FFC000"/>
                </a:solidFill>
              </a:rPr>
              <a:t>NATIONAL GUIDELINE CLEARINGHOUSE</a:t>
            </a:r>
          </a:p>
          <a:p>
            <a:endParaRPr lang="en-US" sz="2400" b="1" i="1" dirty="0">
              <a:solidFill>
                <a:srgbClr val="FFC000"/>
              </a:solidFill>
            </a:endParaRPr>
          </a:p>
          <a:p>
            <a:r>
              <a:rPr lang="en-US" sz="2400" b="1" i="1" dirty="0">
                <a:solidFill>
                  <a:srgbClr val="FFC000"/>
                </a:solidFill>
              </a:rPr>
              <a:t>PREVENTION AND CHRONIC CARE</a:t>
            </a:r>
          </a:p>
          <a:p>
            <a:endParaRPr lang="en-US" sz="2400" b="1" i="1" dirty="0">
              <a:solidFill>
                <a:srgbClr val="FFC000"/>
              </a:solidFill>
            </a:endParaRPr>
          </a:p>
          <a:p>
            <a:r>
              <a:rPr lang="en-US" sz="2400" b="1" i="1" dirty="0">
                <a:solidFill>
                  <a:srgbClr val="FFC000"/>
                </a:solidFill>
              </a:rPr>
              <a:t>EVIDENCE-BASED DECISION MAKING MMC</a:t>
            </a:r>
          </a:p>
          <a:p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35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4E83-8190-49E1-ACD3-659BE65F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CENTERS FOR DISEASE CONTROL &amp; PREVENTION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688FB-1F22-49C1-9748-2BE23EE36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b="1" i="1" dirty="0">
                <a:solidFill>
                  <a:srgbClr val="FFC000"/>
                </a:solidFill>
              </a:rPr>
              <a:t>Preventing Chronic Disease, Public Health, Research, Practice and Policy, monthly research up-dates online journal;</a:t>
            </a:r>
          </a:p>
          <a:p>
            <a:endParaRPr lang="en-US" sz="2400" b="1" i="1" dirty="0">
              <a:solidFill>
                <a:srgbClr val="FFC000"/>
              </a:solidFill>
            </a:endParaRPr>
          </a:p>
          <a:p>
            <a:r>
              <a:rPr lang="en-US" sz="2400" b="1" i="1" dirty="0">
                <a:solidFill>
                  <a:srgbClr val="FFC000"/>
                </a:solidFill>
              </a:rPr>
              <a:t>CDC’s National Center for Chronic Disease Prevention &amp; Health Promotion Center, is at the forefront of the nation’s efforts to prevent and control chronic diseases.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Centers for Disease Control and Prevention, 2017</a:t>
            </a:r>
          </a:p>
        </p:txBody>
      </p:sp>
    </p:spTree>
    <p:extLst>
      <p:ext uri="{BB962C8B-B14F-4D97-AF65-F5344CB8AC3E}">
        <p14:creationId xmlns:p14="http://schemas.microsoft.com/office/powerpoint/2010/main" val="2353355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EE9D-66D7-4AEC-BA3F-9BB9B310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CENTERS FOR DISEASE CONTROL &amp; PREVENTION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87B67-D900-4055-895E-2072323E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b="1" dirty="0"/>
              <a:t>NATIONAL DIABETES PREVENTION PROGRAM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r>
              <a:rPr lang="en-US" sz="2600" b="1" i="1" dirty="0">
                <a:solidFill>
                  <a:srgbClr val="FFC000"/>
                </a:solidFill>
              </a:rPr>
              <a:t>Partnership of public and private organizations working to prevent or delay type 2 diabetes;</a:t>
            </a:r>
          </a:p>
          <a:p>
            <a:pPr marL="0" indent="0">
              <a:buNone/>
            </a:pPr>
            <a:endParaRPr lang="en-US" sz="2600" b="1" i="1" dirty="0">
              <a:solidFill>
                <a:srgbClr val="FFC000"/>
              </a:solidFill>
            </a:endParaRPr>
          </a:p>
          <a:p>
            <a:r>
              <a:rPr lang="en-US" sz="2600" b="1" i="1" dirty="0">
                <a:solidFill>
                  <a:srgbClr val="FFC000"/>
                </a:solidFill>
              </a:rPr>
              <a:t>The partners work to make it easier for people with prediabetes to participate in evidence-based, affordable, and high-quality lifestyle change programs to reduce their risk of type 2 diabetes and improve overall health</a:t>
            </a:r>
            <a:r>
              <a:rPr lang="en-US" sz="2400" b="1" i="1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Centers for Disease Control and Prevention, 2018</a:t>
            </a:r>
          </a:p>
        </p:txBody>
      </p:sp>
    </p:spTree>
    <p:extLst>
      <p:ext uri="{BB962C8B-B14F-4D97-AF65-F5344CB8AC3E}">
        <p14:creationId xmlns:p14="http://schemas.microsoft.com/office/powerpoint/2010/main" val="2291096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2001-908E-4AAE-A971-983751BE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89367" cy="1400530"/>
          </a:xfrm>
        </p:spPr>
        <p:txBody>
          <a:bodyPr>
            <a:normAutofit/>
          </a:bodyPr>
          <a:lstStyle/>
          <a:p>
            <a:r>
              <a:rPr lang="en-US" sz="3600" b="1" dirty="0"/>
              <a:t>CENTERS FOR DISEASE CONTROL &amp; PREVENTION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3A8C-794D-4406-9E29-A3162B552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MILLION HEARTS CAMPAIGIN 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FFC000"/>
                </a:solidFill>
              </a:rPr>
              <a:t>Reduce Hypertension and Stroke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Tools, Protocols, Patient Action Guides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Community Partnerships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Patient Self Management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200" b="1" dirty="0"/>
              <a:t>Million Hearts, U.S. Department of Health and Human Services, 2016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306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A547-AF74-4CA4-9FC1-82BA68AA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CENTERS FOR MEDICARE &amp; MEDICAID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0646-A445-4737-8031-9F2B53ED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600" b="1" i="1" dirty="0">
                <a:solidFill>
                  <a:srgbClr val="FFC000"/>
                </a:solidFill>
              </a:rPr>
              <a:t>CMS initiated the strategic framework for MCCs;</a:t>
            </a:r>
          </a:p>
          <a:p>
            <a:pPr marL="0" indent="0">
              <a:buNone/>
            </a:pPr>
            <a:endParaRPr lang="en-US" sz="2600" b="1" i="1" dirty="0">
              <a:solidFill>
                <a:srgbClr val="FFC000"/>
              </a:solidFill>
            </a:endParaRPr>
          </a:p>
          <a:p>
            <a:r>
              <a:rPr lang="en-US" sz="2600" b="1" i="1" dirty="0">
                <a:solidFill>
                  <a:srgbClr val="FFC000"/>
                </a:solidFill>
              </a:rPr>
              <a:t>CMS Prevalence and Utilization Data- CMS Chronic Conditions Warehouse;</a:t>
            </a:r>
          </a:p>
          <a:p>
            <a:pPr marL="0" indent="0">
              <a:buNone/>
            </a:pPr>
            <a:endParaRPr lang="en-US" sz="2600" b="1" i="1" dirty="0">
              <a:solidFill>
                <a:srgbClr val="FFC000"/>
              </a:solidFill>
            </a:endParaRPr>
          </a:p>
          <a:p>
            <a:r>
              <a:rPr lang="en-US" sz="2600" b="1" i="1" dirty="0">
                <a:solidFill>
                  <a:srgbClr val="FFC000"/>
                </a:solidFill>
              </a:rPr>
              <a:t>CMS is working with state partners to develop new delivery system and payment models for dual eligible beneficiaries with a large number of people with MCCs </a:t>
            </a:r>
          </a:p>
          <a:p>
            <a:endParaRPr lang="en-US" sz="2400" b="1" i="1" dirty="0">
              <a:solidFill>
                <a:srgbClr val="0070C0"/>
              </a:solidFill>
            </a:endParaRPr>
          </a:p>
          <a:p>
            <a:r>
              <a:rPr lang="en-US" sz="1200" b="1" dirty="0"/>
              <a:t>Centers for Medicare and Medicaid Services, 2017</a:t>
            </a:r>
          </a:p>
        </p:txBody>
      </p:sp>
    </p:spTree>
    <p:extLst>
      <p:ext uri="{BB962C8B-B14F-4D97-AF65-F5344CB8AC3E}">
        <p14:creationId xmlns:p14="http://schemas.microsoft.com/office/powerpoint/2010/main" val="2897804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080B-13DE-411C-BAA0-A945701E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CENTERS FOR MEDICARE &amp; MEDICAID SERVICES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9763-9C9F-4759-A83C-49F8D87BA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b="1" dirty="0">
                <a:solidFill>
                  <a:srgbClr val="FFC000"/>
                </a:solidFill>
              </a:rPr>
              <a:t>The</a:t>
            </a:r>
            <a:r>
              <a:rPr lang="en-US" sz="2400" b="1" dirty="0">
                <a:solidFill>
                  <a:srgbClr val="0070C0"/>
                </a:solidFill>
              </a:rPr>
              <a:t> </a:t>
            </a:r>
            <a:r>
              <a:rPr lang="en-US" sz="2400" b="1" dirty="0"/>
              <a:t>Center for Medicare and Medicaid Innovation</a:t>
            </a:r>
            <a:r>
              <a:rPr lang="en-US" sz="2400" b="1" dirty="0">
                <a:solidFill>
                  <a:srgbClr val="0070C0"/>
                </a:solidFill>
              </a:rPr>
              <a:t> </a:t>
            </a:r>
            <a:r>
              <a:rPr lang="en-US" sz="2400" b="1" dirty="0">
                <a:solidFill>
                  <a:srgbClr val="FFC000"/>
                </a:solidFill>
              </a:rPr>
              <a:t>(CMMI), is an organization of the United States government under CMS;  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>
                <a:solidFill>
                  <a:srgbClr val="FFC000"/>
                </a:solidFill>
              </a:rPr>
              <a:t>Created by the Patient Protection and Affordable Care Act, the 2010 U.S. health care reform legislation.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Centers for Medicare and Medicaid Services, 2018</a:t>
            </a:r>
          </a:p>
        </p:txBody>
      </p:sp>
    </p:spTree>
    <p:extLst>
      <p:ext uri="{BB962C8B-B14F-4D97-AF65-F5344CB8AC3E}">
        <p14:creationId xmlns:p14="http://schemas.microsoft.com/office/powerpoint/2010/main" val="2426800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7112-3945-4318-B444-0F9FB5AF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CENTERS FOR MEDICARE &amp; MEDICAID SERVICES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2C059-0301-48DE-AAFE-183BE6D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</a:rPr>
              <a:t>The </a:t>
            </a:r>
            <a:r>
              <a:rPr lang="en-US" sz="2400" b="1" dirty="0"/>
              <a:t>Center for Medicare &amp; Medicaid Innovation</a:t>
            </a:r>
            <a:r>
              <a:rPr lang="en-US" sz="2400" b="1" dirty="0">
                <a:solidFill>
                  <a:srgbClr val="FFC000"/>
                </a:solidFill>
              </a:rPr>
              <a:t>, with CMS supports the development and testing of innovative health care payment and service delivery models;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Growing portfolio testing various payment and care delivery models that aim to achieve better health for our communities, and lower costs through improvement for nation’s health care system.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Centers for Medicare and Medicaid Innovation, 2018</a:t>
            </a:r>
          </a:p>
        </p:txBody>
      </p:sp>
    </p:spTree>
    <p:extLst>
      <p:ext uri="{BB962C8B-B14F-4D97-AF65-F5344CB8AC3E}">
        <p14:creationId xmlns:p14="http://schemas.microsoft.com/office/powerpoint/2010/main" val="2200801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8F71-B4DC-432D-AE76-70B631B8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CENTERS FOR MEDICARE &amp; MEDICAID SERVICES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D8FF-CF1A-4159-961D-2DED5DB4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83026"/>
            <a:ext cx="8946541" cy="4565373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sz="4400" b="1" dirty="0"/>
              <a:t>2018: Medicare Diabetes Prevention Program </a:t>
            </a:r>
          </a:p>
          <a:p>
            <a:pPr marL="0" indent="0" algn="ctr" fontAlgn="base">
              <a:buNone/>
            </a:pPr>
            <a:endParaRPr lang="en-US" sz="4400" b="1" dirty="0">
              <a:solidFill>
                <a:srgbClr val="FFC000"/>
              </a:solidFill>
            </a:endParaRPr>
          </a:p>
          <a:p>
            <a:pPr fontAlgn="base"/>
            <a:r>
              <a:rPr lang="en-US" sz="4400" b="1" dirty="0">
                <a:solidFill>
                  <a:srgbClr val="FFC000"/>
                </a:solidFill>
              </a:rPr>
              <a:t>The </a:t>
            </a:r>
            <a:r>
              <a:rPr lang="en-US" sz="4400" b="1" dirty="0"/>
              <a:t>Medicare Diabetes Prevention Program </a:t>
            </a:r>
            <a:r>
              <a:rPr lang="en-US" sz="4400" b="1" dirty="0">
                <a:solidFill>
                  <a:srgbClr val="FFC000"/>
                </a:solidFill>
              </a:rPr>
              <a:t>expanded model is a structured intervention with the goal of preventing type 2 diabetes in individuals with an indication of prediabetes;</a:t>
            </a:r>
          </a:p>
          <a:p>
            <a:pPr marL="0" indent="0" fontAlgn="base">
              <a:buNone/>
            </a:pPr>
            <a:endParaRPr lang="en-US" sz="4400" b="1" dirty="0">
              <a:solidFill>
                <a:srgbClr val="FFC000"/>
              </a:solidFill>
            </a:endParaRPr>
          </a:p>
          <a:p>
            <a:pPr fontAlgn="base"/>
            <a:r>
              <a:rPr lang="en-US" sz="4400" b="1" dirty="0">
                <a:solidFill>
                  <a:srgbClr val="FFC000"/>
                </a:solidFill>
              </a:rPr>
              <a:t>Using the CDC’s National Diabetes Prevention Program, curriculum and materials.</a:t>
            </a:r>
          </a:p>
          <a:p>
            <a:pPr fontAlgn="base"/>
            <a:endParaRPr lang="en-US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br>
              <a:rPr lang="en-US" dirty="0"/>
            </a:br>
            <a:r>
              <a:rPr lang="en-US" sz="1200" b="1" dirty="0"/>
              <a:t>Centers for Medicare and Medicaid Innovation,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45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902F-4D7F-4394-AA2C-E05D86D6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SENATE FINANCE COMMITTEE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F1B3D-48B9-4D69-8F64-86935666D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Unanimous Senate passage of S. 870, the</a:t>
            </a:r>
            <a:r>
              <a:rPr lang="en-US" sz="2400" b="1" dirty="0">
                <a:solidFill>
                  <a:srgbClr val="0070C0"/>
                </a:solidFill>
              </a:rPr>
              <a:t> </a:t>
            </a:r>
            <a:r>
              <a:rPr lang="en-US" sz="2400" b="1" i="1" dirty="0"/>
              <a:t>Creating High-Quality Results and Outcomes Necessary to Improve Chronic (CHRONIC) Care Act of 2017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The bipartisan bill will improve health outcomes for Medicare beneficiaries living with MCCs. </a:t>
            </a:r>
          </a:p>
        </p:txBody>
      </p:sp>
    </p:spTree>
    <p:extLst>
      <p:ext uri="{BB962C8B-B14F-4D97-AF65-F5344CB8AC3E}">
        <p14:creationId xmlns:p14="http://schemas.microsoft.com/office/powerpoint/2010/main" val="87555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84EA-0C21-4543-9A46-CB831FCA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LARGEST, FASTEST GROWING &amp; COSTLIEST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4D8EC-17AA-4629-8C05-8A2442C3D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91885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>
                <a:solidFill>
                  <a:srgbClr val="FFC000"/>
                </a:solidFill>
              </a:rPr>
              <a:t>85% have at least one chronic condition and;</a:t>
            </a:r>
          </a:p>
          <a:p>
            <a:pPr marL="0" indent="0">
              <a:buNone/>
            </a:pPr>
            <a:endParaRPr lang="en-US" sz="2600" b="1" dirty="0">
              <a:solidFill>
                <a:srgbClr val="FFC000"/>
              </a:solidFill>
            </a:endParaRPr>
          </a:p>
          <a:p>
            <a:r>
              <a:rPr lang="en-US" sz="2600" b="1" dirty="0">
                <a:solidFill>
                  <a:srgbClr val="FFC000"/>
                </a:solidFill>
              </a:rPr>
              <a:t> 23% have five or more – accounting for two-thirds of all Medicare Spending; </a:t>
            </a:r>
          </a:p>
          <a:p>
            <a:pPr marL="0" indent="0">
              <a:buNone/>
            </a:pPr>
            <a:endParaRPr lang="en-US" sz="2600" b="1" dirty="0">
              <a:solidFill>
                <a:srgbClr val="FFC000"/>
              </a:solidFill>
            </a:endParaRPr>
          </a:p>
          <a:p>
            <a:r>
              <a:rPr lang="en-US" sz="2600" b="1" dirty="0">
                <a:solidFill>
                  <a:srgbClr val="FFC000"/>
                </a:solidFill>
              </a:rPr>
              <a:t>Baby Boomers will comprise 73% of the U.S. population by 2030, and escalating </a:t>
            </a:r>
          </a:p>
          <a:p>
            <a:endParaRPr lang="en-US" sz="2400" b="1" dirty="0"/>
          </a:p>
          <a:p>
            <a:pPr marL="45720" indent="0">
              <a:buNone/>
            </a:pPr>
            <a:r>
              <a:rPr lang="en-US" sz="1300" b="1" dirty="0"/>
              <a:t>Centers for Medicare &amp; Medicaid, 2017</a:t>
            </a:r>
          </a:p>
          <a:p>
            <a:pPr marL="45720" indent="0" algn="ctr">
              <a:buNone/>
            </a:pPr>
            <a:r>
              <a:rPr lang="en-US" sz="1300" i="1" dirty="0"/>
              <a:t> 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698E38-F79E-4595-A3B3-943C8CC788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8563" y="2328097"/>
            <a:ext cx="4572000" cy="303365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14597F-54B5-49AC-B0A3-19A765E33B49}"/>
              </a:ext>
            </a:extLst>
          </p:cNvPr>
          <p:cNvSpPr txBox="1"/>
          <p:nvPr/>
        </p:nvSpPr>
        <p:spPr>
          <a:xfrm>
            <a:off x="6278563" y="5361753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satisfyingretirement.blogspot.com/2013/02/health-care-costs-revisted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690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1C49-6B9E-429B-96ED-2BDCF292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SENATE FINANCE COMMITTEE 2017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83801-0201-453E-9755-CD04E64F6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643"/>
            <a:ext cx="10767391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i="1" dirty="0">
                <a:solidFill>
                  <a:srgbClr val="FFC000"/>
                </a:solidFill>
              </a:rPr>
              <a:t>Senate Finance Committee established the </a:t>
            </a:r>
            <a:r>
              <a:rPr lang="en-US" sz="2400" b="1" i="1" dirty="0"/>
              <a:t>Chronic Care Working Group</a:t>
            </a:r>
            <a:r>
              <a:rPr lang="en-US" sz="2400" b="1" i="1" dirty="0">
                <a:solidFill>
                  <a:srgbClr val="FFC000"/>
                </a:solidFill>
              </a:rPr>
              <a:t> – to unanimously pass this legislation:</a:t>
            </a:r>
          </a:p>
          <a:p>
            <a:pPr marL="0" indent="0">
              <a:buNone/>
            </a:pPr>
            <a:endParaRPr lang="en-US" sz="2400" b="1" i="1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b="1" dirty="0"/>
              <a:t>Independence at Home</a:t>
            </a:r>
            <a:r>
              <a:rPr lang="en-US" sz="2400" dirty="0">
                <a:solidFill>
                  <a:srgbClr val="FFC000"/>
                </a:solidFill>
              </a:rPr>
              <a:t>: </a:t>
            </a:r>
            <a:r>
              <a:rPr lang="en-US" sz="2400" b="1" dirty="0">
                <a:solidFill>
                  <a:srgbClr val="FFC000"/>
                </a:solidFill>
              </a:rPr>
              <a:t>Expands and extends the successful IAH program, which allows seniors with MCC to receive specialized care at home from a team of health care providers.</a:t>
            </a:r>
          </a:p>
        </p:txBody>
      </p:sp>
    </p:spTree>
    <p:extLst>
      <p:ext uri="{BB962C8B-B14F-4D97-AF65-F5344CB8AC3E}">
        <p14:creationId xmlns:p14="http://schemas.microsoft.com/office/powerpoint/2010/main" val="1486329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E717-6852-4DDA-B74A-EC2735CB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SENATE FINANCE COMMITTEE 2017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536F4-E846-4E39-86CB-352ADE50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96278"/>
            <a:ext cx="8946541" cy="45521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Medicare Advantage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C000"/>
                </a:solidFill>
              </a:rPr>
              <a:t>Improves flexibility and predictability to better serve chronically ill beneficiaries;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/>
              <a:t>Accountable Care Organizations</a:t>
            </a:r>
            <a:r>
              <a:rPr lang="en-US" sz="2400" b="1" dirty="0">
                <a:solidFill>
                  <a:srgbClr val="FFC000"/>
                </a:solidFill>
              </a:rPr>
              <a:t>: Increased financial predictability and certainty along with the flexibility to target needed services to patients living with MCC;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/>
              <a:t>Telehealth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C000"/>
                </a:solidFill>
              </a:rPr>
              <a:t>MA, ACO, Home Dialysis, patients having stroke</a:t>
            </a:r>
          </a:p>
        </p:txBody>
      </p:sp>
    </p:spTree>
    <p:extLst>
      <p:ext uri="{BB962C8B-B14F-4D97-AF65-F5344CB8AC3E}">
        <p14:creationId xmlns:p14="http://schemas.microsoft.com/office/powerpoint/2010/main" val="25086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6032-3950-426B-AA81-5DE6C7B9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SENATE FINANCE COMMITTEE 2017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5AA1C-9AB5-4BAB-BF31-EC4C18E88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Prior to the passing of the 2017 legislation the </a:t>
            </a:r>
            <a:r>
              <a:rPr lang="en-US" sz="2800" b="1" dirty="0"/>
              <a:t>Chronic Care Working Group </a:t>
            </a:r>
            <a:r>
              <a:rPr lang="en-US" sz="2800" b="1" dirty="0">
                <a:solidFill>
                  <a:srgbClr val="FFC000"/>
                </a:solidFill>
              </a:rPr>
              <a:t>presented CMS with four policies to directly improve the care for Medicare beneficiaries with MCC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83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47F1-6771-43E4-8164-0417C76F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CENTERS FOR MEDICARE &amp; MEDICAID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B6BF-C2EC-4E98-A593-31DA4FBAC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Chronic Care Management</a:t>
            </a:r>
            <a:r>
              <a:rPr lang="en-US" sz="2800" dirty="0"/>
              <a:t>: </a:t>
            </a:r>
            <a:r>
              <a:rPr lang="en-US" sz="2800" b="1" dirty="0">
                <a:solidFill>
                  <a:srgbClr val="FFC000"/>
                </a:solidFill>
              </a:rPr>
              <a:t>Gives providers a higher payment if they spend more time actively coordinating care for patients with MCCs;</a:t>
            </a:r>
          </a:p>
          <a:p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800" b="1" dirty="0"/>
              <a:t>Integrated Behavioral Health Care</a:t>
            </a:r>
            <a:r>
              <a:rPr lang="en-US" sz="2800" b="1" dirty="0">
                <a:solidFill>
                  <a:srgbClr val="FFC000"/>
                </a:solidFill>
              </a:rPr>
              <a:t>: Provides new payments for those who integrate primary care and mental health/substance use disorder treatment</a:t>
            </a:r>
            <a:r>
              <a:rPr lang="en-US" sz="2800" dirty="0">
                <a:solidFill>
                  <a:srgbClr val="FFC000"/>
                </a:solidFill>
              </a:rPr>
              <a:t>.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95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1244-C22D-47DA-BF3C-C8F21EE8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CENTERS FOR MEDICARE &amp; MEDICAID SERVICES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942AF-6E95-4D73-A2EA-93D73F612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Better Care for Patients with Cognitive Impairment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C000"/>
                </a:solidFill>
              </a:rPr>
              <a:t>Creates a new opportunity for patients with Alzheimer’s disease and other cognitive impairments to receive an assessment and engage in care planning with their doctors to manage these conditions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/>
              <a:t>Diabetes Prevention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C000"/>
                </a:solidFill>
              </a:rPr>
              <a:t>Encourages providers to help people at risk of developing diabetes with education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460286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FDAC-1410-49B7-B0DB-7F2C5E86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21st CENTURY CURES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EAE7A-828F-4984-BADC-2F2E27503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Signed into law on December 13, 2016, included two important </a:t>
            </a:r>
            <a:r>
              <a:rPr lang="en-US" sz="2400" b="1" dirty="0"/>
              <a:t>CHRONIC Care Act </a:t>
            </a:r>
            <a:r>
              <a:rPr lang="en-US" sz="2400" b="1" dirty="0">
                <a:solidFill>
                  <a:srgbClr val="FFC000"/>
                </a:solidFill>
              </a:rPr>
              <a:t>provisions: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FFC000"/>
                </a:solidFill>
              </a:rPr>
              <a:t>Improving risk adjustment in the MA program and;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Ensuring access to MA plans for Medicare-eligible individuals with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1360305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9FEB-E206-410A-9D26-165E38C5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GENERATIONAL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2BF1A-E202-4A26-9CFF-33E91922A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b="1" dirty="0"/>
              <a:t>SILENT GENERATION BEFORE 1945</a:t>
            </a:r>
          </a:p>
          <a:p>
            <a:r>
              <a:rPr lang="en-US" sz="2800" b="1" dirty="0"/>
              <a:t>BABY BOOMERS 1946-1964</a:t>
            </a:r>
          </a:p>
          <a:p>
            <a:r>
              <a:rPr lang="en-US" sz="2800" b="1" dirty="0"/>
              <a:t>GENERATION X 1965-1976</a:t>
            </a:r>
          </a:p>
          <a:p>
            <a:r>
              <a:rPr lang="en-US" sz="2800" b="1" dirty="0"/>
              <a:t>MILLENNIALS 1977-1995</a:t>
            </a:r>
          </a:p>
        </p:txBody>
      </p:sp>
    </p:spTree>
    <p:extLst>
      <p:ext uri="{BB962C8B-B14F-4D97-AF65-F5344CB8AC3E}">
        <p14:creationId xmlns:p14="http://schemas.microsoft.com/office/powerpoint/2010/main" val="806817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EB82-F31E-4F5F-B6D6-21152E38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686" y="509544"/>
            <a:ext cx="5539411" cy="25908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http://assets.pewresearch.org/wp-content/uploads/sites/12/2018/03/01091019/FT_18.02.15_GenerationsBirths_projected.png">
            <a:extLst>
              <a:ext uri="{FF2B5EF4-FFF2-40B4-BE49-F238E27FC236}">
                <a16:creationId xmlns:a16="http://schemas.microsoft.com/office/drawing/2014/main" id="{76312F5F-3F02-4A51-8CB4-50DF81D10A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6" y="92765"/>
            <a:ext cx="7659755" cy="67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71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A972-64D7-4C8D-BE1E-49D5A8A3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953472" cy="1400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1101130520_600">
            <a:extLst>
              <a:ext uri="{FF2B5EF4-FFF2-40B4-BE49-F238E27FC236}">
                <a16:creationId xmlns:a16="http://schemas.microsoft.com/office/drawing/2014/main" id="{45212D10-A811-421A-8F84-53B292EDCE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4" y="0"/>
            <a:ext cx="6672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06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9F3C-11BB-46AD-92C0-07BFED3C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TIDAL SHIFT…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8E15-DC25-4BF5-B13F-7930FF6F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690688"/>
            <a:ext cx="1124778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C000"/>
                </a:solidFill>
              </a:rPr>
              <a:t>Baby boomers were the largest demographic segment in the U.S. </a:t>
            </a:r>
          </a:p>
          <a:p>
            <a:pPr marL="0" indent="0" algn="ctr">
              <a:buNone/>
            </a:pPr>
            <a:r>
              <a:rPr lang="en-US" sz="2400" b="1" i="1" dirty="0"/>
              <a:t>no longer the case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</a:rPr>
              <a:t>In 2015 Millennials officially took over </a:t>
            </a:r>
            <a:r>
              <a:rPr lang="en-US" sz="2400" b="1" dirty="0"/>
              <a:t>as the largest American generation</a:t>
            </a:r>
            <a:r>
              <a:rPr lang="en-US" sz="2400" dirty="0">
                <a:solidFill>
                  <a:srgbClr val="FFC000"/>
                </a:solidFill>
              </a:rPr>
              <a:t>. </a:t>
            </a:r>
            <a:r>
              <a:rPr lang="en-US" sz="2400" b="1" dirty="0">
                <a:solidFill>
                  <a:srgbClr val="FFC000"/>
                </a:solidFill>
              </a:rPr>
              <a:t>The group of people born between 1980 and 1997 (21- 38 years) numbers 75.4 million, passing the 74.9 million baby boomers.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b="1" dirty="0"/>
              <a:t>Pew Research Group, 2015</a:t>
            </a:r>
          </a:p>
        </p:txBody>
      </p:sp>
    </p:spTree>
    <p:extLst>
      <p:ext uri="{BB962C8B-B14F-4D97-AF65-F5344CB8AC3E}">
        <p14:creationId xmlns:p14="http://schemas.microsoft.com/office/powerpoint/2010/main" val="67584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507818-22BA-4A8F-AD9F-DE786C39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MULTIPLE CHRONIC CONDITIONS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2682D6-09F2-4B98-B9A3-BEBFB9B3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4244"/>
            <a:ext cx="8946541" cy="4764156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2400" b="1" dirty="0">
                <a:solidFill>
                  <a:srgbClr val="FFC000"/>
                </a:solidFill>
              </a:rPr>
              <a:t>1 in 4  Americans have Multiple Chronic Conditions (MCC), two or more conditions, last over a year and require ongoing medical attention and limitations on activities of daily living;  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/>
              <a:t>3 in 4 Medicare Beneficiaries aged 65 and older have MCC</a:t>
            </a:r>
            <a:r>
              <a:rPr lang="en-US" sz="2400" b="1" dirty="0">
                <a:solidFill>
                  <a:srgbClr val="FFC000"/>
                </a:solidFill>
              </a:rPr>
              <a:t>;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As the number of chronic conditions increase, risk for dying prematurely, being hospitalized, and receiving conflicting advice from health care providers increases;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/>
              <a:t>People with MCC have poor day-to-day functioning.</a:t>
            </a:r>
          </a:p>
          <a:p>
            <a:pPr marL="45720" indent="0">
              <a:buNone/>
            </a:pPr>
            <a:endParaRPr lang="en-US" sz="1500" dirty="0"/>
          </a:p>
          <a:p>
            <a:pPr marL="45720" indent="0">
              <a:buNone/>
            </a:pPr>
            <a:r>
              <a:rPr lang="en-US" sz="1500" b="1" dirty="0"/>
              <a:t>Agency for Health, Research and Quality, 2014; Centers for Medicare &amp; Medicaid Services, 2012</a:t>
            </a:r>
          </a:p>
        </p:txBody>
      </p:sp>
    </p:spTree>
    <p:extLst>
      <p:ext uri="{BB962C8B-B14F-4D97-AF65-F5344CB8AC3E}">
        <p14:creationId xmlns:p14="http://schemas.microsoft.com/office/powerpoint/2010/main" val="25889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7356-82D0-4BA2-A907-47556F17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3437" cy="1400530"/>
          </a:xfrm>
        </p:spPr>
        <p:txBody>
          <a:bodyPr>
            <a:normAutofit/>
          </a:bodyPr>
          <a:lstStyle/>
          <a:p>
            <a:r>
              <a:rPr lang="en-US" sz="4000" b="1" dirty="0"/>
              <a:t>New England Journal of Medicine,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5B4D-0244-45ED-8763-015A1EA1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en-US" b="1" dirty="0"/>
          </a:p>
          <a:p>
            <a:pPr marL="0" indent="0" fontAlgn="base">
              <a:buNone/>
            </a:pPr>
            <a:endParaRPr lang="en-US" b="1" dirty="0"/>
          </a:p>
          <a:p>
            <a:pPr marL="0" indent="0" algn="ctr" fontAlgn="base">
              <a:buNone/>
            </a:pPr>
            <a:endParaRPr lang="en-US" b="1" dirty="0"/>
          </a:p>
          <a:p>
            <a:pPr marL="0" indent="0" algn="ctr" fontAlgn="base">
              <a:buNone/>
            </a:pPr>
            <a:r>
              <a:rPr lang="en-US" sz="2800" b="1" dirty="0"/>
              <a:t>Obese Millennials Jeopardize America's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95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C4B6-42FB-456B-AC47-BAFAF773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New England Journal of Medicine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37E42-F9B6-41FE-8D2D-5A781CF33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C000"/>
                </a:solidFill>
              </a:rPr>
              <a:t>Childhood obesity and overweight will continue to be a major health problem in the United States – leading to adult obesity and the concomitant conditions contributing to MCCs and costly U.S. healthcare….</a:t>
            </a:r>
          </a:p>
        </p:txBody>
      </p:sp>
    </p:spTree>
    <p:extLst>
      <p:ext uri="{BB962C8B-B14F-4D97-AF65-F5344CB8AC3E}">
        <p14:creationId xmlns:p14="http://schemas.microsoft.com/office/powerpoint/2010/main" val="80485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86CFF-5F44-46B2-B122-9BB8BC4E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12961"/>
            <a:ext cx="9404723" cy="1400530"/>
          </a:xfrm>
        </p:spPr>
        <p:txBody>
          <a:bodyPr>
            <a:normAutofit/>
          </a:bodyPr>
          <a:lstStyle/>
          <a:p>
            <a:r>
              <a:rPr lang="en-US" sz="4000" b="1" dirty="0"/>
              <a:t>PRIMARY CARE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140C4-249B-4F22-BAA2-6F32420C6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C000"/>
                </a:solidFill>
              </a:rPr>
              <a:t>WE ARE </a:t>
            </a:r>
            <a:r>
              <a:rPr lang="en-US" sz="2800" b="1" dirty="0"/>
              <a:t>ALL</a:t>
            </a:r>
            <a:r>
              <a:rPr lang="en-US" sz="2800" b="1" dirty="0">
                <a:solidFill>
                  <a:srgbClr val="FFC000"/>
                </a:solidFill>
              </a:rPr>
              <a:t> ACCOUNTABLE STEWARTS IN THE MANAGEMENT, COST, EFFICIANCY AND DELIVERY OF U.S. HEALTHCARE…</a:t>
            </a:r>
          </a:p>
        </p:txBody>
      </p:sp>
    </p:spTree>
    <p:extLst>
      <p:ext uri="{BB962C8B-B14F-4D97-AF65-F5344CB8AC3E}">
        <p14:creationId xmlns:p14="http://schemas.microsoft.com/office/powerpoint/2010/main" val="384981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F1C5-2FD3-40D9-A50D-8CCCB311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MULTIPLE CHRONIC CONDIITONS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38F0C-BF5F-4864-BB37-66926C8D7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r>
              <a:rPr lang="en-US" sz="2400" b="1" dirty="0">
                <a:solidFill>
                  <a:srgbClr val="FFC000"/>
                </a:solidFill>
              </a:rPr>
              <a:t>Currently, 71% of the total health care spending in the United States is associated with care for Americans with more than one chronic condition.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Among Medicare fee-for-service beneficiaries, people with MCCs account for 93% of total Medicare spending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1200" b="1" dirty="0"/>
              <a:t>Agency for Health, Research and Quality, 2014; Centers for Medicare &amp; Medicaid Services, 2012</a:t>
            </a:r>
          </a:p>
          <a:p>
            <a:pPr marL="4572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6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Footer Placeholder 3"/>
          <p:cNvSpPr txBox="1">
            <a:spLocks/>
          </p:cNvSpPr>
          <p:nvPr/>
        </p:nvSpPr>
        <p:spPr bwMode="auto">
          <a:xfrm>
            <a:off x="1524000" y="6492876"/>
            <a:ext cx="8839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b="1" dirty="0">
                <a:latin typeface="Calibri" pitchFamily="34" charset="0"/>
              </a:rPr>
              <a:t>Source: Centers for Medicare and Medicaid Services. Chronic Conditions among Medicare Beneficiaries, Chart book. Baltimore, MD. 2011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97825"/>
              </p:ext>
            </p:extLst>
          </p:nvPr>
        </p:nvGraphicFramePr>
        <p:xfrm>
          <a:off x="-781878" y="-182880"/>
          <a:ext cx="12973878" cy="667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4" imgW="11098413" imgH="8063492" progId="">
                  <p:embed/>
                </p:oleObj>
              </mc:Choice>
              <mc:Fallback>
                <p:oleObj name="Image" r:id="rId4" imgW="11098413" imgH="8063492" progId="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81878" y="-182880"/>
                        <a:ext cx="12973878" cy="667575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4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Aging World 2015</a:t>
            </a:r>
            <a:br>
              <a:rPr lang="en-US" b="1" dirty="0"/>
            </a:br>
            <a:r>
              <a:rPr lang="en-US" b="1" dirty="0"/>
              <a:t>International Population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America is identified in this report as the </a:t>
            </a:r>
            <a:r>
              <a:rPr lang="en-US" sz="2400" b="1" i="1" dirty="0"/>
              <a:t>American Wealthhealth Paradox</a:t>
            </a:r>
            <a:r>
              <a:rPr lang="en-US" sz="2400" b="1" i="1" dirty="0">
                <a:solidFill>
                  <a:srgbClr val="FFC000"/>
                </a:solidFill>
              </a:rPr>
              <a:t>, </a:t>
            </a:r>
            <a:r>
              <a:rPr lang="en-US" sz="2400" b="1" dirty="0">
                <a:solidFill>
                  <a:srgbClr val="FFC000"/>
                </a:solidFill>
              </a:rPr>
              <a:t>one of the wealthiest larger countries but not the healthiest.</a:t>
            </a: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baseline="300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Smoking, obesity and hypertension contribute to the increase in female mortality over men. </a:t>
            </a:r>
          </a:p>
          <a:p>
            <a:pPr marL="0" indent="0">
              <a:buNone/>
            </a:pP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American men and women living in the poorer southern states have lower health, life expectancy than elsewhere in the US.</a:t>
            </a:r>
          </a:p>
          <a:p>
            <a:pPr marL="45720" lv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45720" lvl="0" indent="0">
              <a:buNone/>
            </a:pPr>
            <a:r>
              <a:rPr lang="en-US" sz="1200" b="1" dirty="0">
                <a:solidFill>
                  <a:schemeClr val="tx2"/>
                </a:solidFill>
              </a:rPr>
              <a:t>He, W., Goodkind, D., &amp; Kowal, P. (2016). </a:t>
            </a:r>
            <a:r>
              <a:rPr lang="en-US" sz="1200" b="1" i="1" dirty="0">
                <a:solidFill>
                  <a:schemeClr val="tx2"/>
                </a:solidFill>
              </a:rPr>
              <a:t>An Aging World 2015: International Population Reports. </a:t>
            </a:r>
            <a:r>
              <a:rPr lang="en-US" sz="1200" b="1" dirty="0">
                <a:solidFill>
                  <a:schemeClr val="tx2"/>
                </a:solidFill>
              </a:rPr>
              <a:t>US Department of Commerce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31304"/>
            <a:ext cx="9509760" cy="372081"/>
          </a:xfrm>
        </p:spPr>
        <p:txBody>
          <a:bodyPr>
            <a:normAutofit fontScale="90000"/>
          </a:bodyPr>
          <a:lstStyle/>
          <a:p>
            <a:pPr algn="ctr"/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3583" y="35029"/>
            <a:ext cx="12695583" cy="6787942"/>
          </a:xfrm>
        </p:spPr>
      </p:pic>
    </p:spTree>
    <p:extLst>
      <p:ext uri="{BB962C8B-B14F-4D97-AF65-F5344CB8AC3E}">
        <p14:creationId xmlns:p14="http://schemas.microsoft.com/office/powerpoint/2010/main" val="17057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559</TotalTime>
  <Words>2026</Words>
  <Application>Microsoft Office PowerPoint</Application>
  <PresentationFormat>Widescreen</PresentationFormat>
  <Paragraphs>354</Paragraphs>
  <Slides>52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Century Gothic</vt:lpstr>
      <vt:lpstr>Times New Roman</vt:lpstr>
      <vt:lpstr>Wingdings 3</vt:lpstr>
      <vt:lpstr>Ion</vt:lpstr>
      <vt:lpstr>Image</vt:lpstr>
      <vt:lpstr>Policy and Practice Trends for Multiple Chronic Conditions</vt:lpstr>
      <vt:lpstr>OBJECTIVES</vt:lpstr>
      <vt:lpstr>LARGEST, FASTEST GROWING &amp; COSTLIEST</vt:lpstr>
      <vt:lpstr>LARGEST, FASTEST GROWING &amp; COSTLIEST</vt:lpstr>
      <vt:lpstr>MULTIPLE CHRONIC CONDITIONS</vt:lpstr>
      <vt:lpstr>MULTIPLE CHRONIC CONDIITONS</vt:lpstr>
      <vt:lpstr>PowerPoint Presentation</vt:lpstr>
      <vt:lpstr>Aging World 2015 International Population Reports</vt:lpstr>
      <vt:lpstr>PowerPoint Presentation</vt:lpstr>
      <vt:lpstr> </vt:lpstr>
      <vt:lpstr>Escalating Medicare Beneficiaries</vt:lpstr>
      <vt:lpstr>PowerPoint Presentation</vt:lpstr>
      <vt:lpstr>EXCESSIVE HEALTHCARE RESOURCE USE</vt:lpstr>
      <vt:lpstr>PowerPoint Presentation</vt:lpstr>
      <vt:lpstr>CDC 2017 CHRONIC CONDITIONS</vt:lpstr>
      <vt:lpstr>CONCOMMITANT SYMPTOMS</vt:lpstr>
      <vt:lpstr>CONCOMMITANT SYMPTOMS</vt:lpstr>
      <vt:lpstr>CONSEQUENCES of HF/COPD EXACERBATIONS</vt:lpstr>
      <vt:lpstr> AFFORDABLE CARE ACT</vt:lpstr>
      <vt:lpstr>ACA TITLE IV</vt:lpstr>
      <vt:lpstr>FEDERAL HEALTH POLICY</vt:lpstr>
      <vt:lpstr>FEDERAL AGENGIES – BEST PRACTICES</vt:lpstr>
      <vt:lpstr>U.S. DEPARTMENT OF HEALTH &amp; HUMAN SERVICES</vt:lpstr>
      <vt:lpstr>OPTIMUM HEALTH &amp; QUALITY OF LIFE: MCC</vt:lpstr>
      <vt:lpstr> MICHIGAN PREVALENCE, UTILIZATION 2015 DATA, MCC’s </vt:lpstr>
      <vt:lpstr>RAND CORPORATION REPORT 2017</vt:lpstr>
      <vt:lpstr>RAND CORPORATION REPORT 2017</vt:lpstr>
      <vt:lpstr>AGENCY HEALTH RESEARCH &amp; QUALITY</vt:lpstr>
      <vt:lpstr>AGENCY HEALTH RESEARCH &amp; QUALITY</vt:lpstr>
      <vt:lpstr>AGENCY HEALTH RESEARCH &amp; QUALITY</vt:lpstr>
      <vt:lpstr>AGENCY HEALTH RESEARCH &amp; QUALITY</vt:lpstr>
      <vt:lpstr>CENTERS FOR DISEASE CONTROL &amp; PREVENTION </vt:lpstr>
      <vt:lpstr>CENTERS FOR DISEASE CONTROL &amp; PREVENTION </vt:lpstr>
      <vt:lpstr>CENTERS FOR DISEASE CONTROL &amp; PREVENTION </vt:lpstr>
      <vt:lpstr>CENTERS FOR MEDICARE &amp; MEDICAID SERVICES</vt:lpstr>
      <vt:lpstr>CENTERS FOR MEDICARE &amp; MEDICAID SERVICES</vt:lpstr>
      <vt:lpstr>CENTERS FOR MEDICARE &amp; MEDICAID SERVICES</vt:lpstr>
      <vt:lpstr>CENTERS FOR MEDICARE &amp; MEDICAID SERVICES</vt:lpstr>
      <vt:lpstr>SENATE FINANCE COMMITTEE 2017</vt:lpstr>
      <vt:lpstr>SENATE FINANCE COMMITTEE 2017</vt:lpstr>
      <vt:lpstr>SENATE FINANCE COMMITTEE 2017</vt:lpstr>
      <vt:lpstr>SENATE FINANCE COMMITTEE 2017</vt:lpstr>
      <vt:lpstr>CENTERS FOR MEDICARE &amp; MEDICAID SERVICES</vt:lpstr>
      <vt:lpstr>CENTERS FOR MEDICARE &amp; MEDICAID SERVICES</vt:lpstr>
      <vt:lpstr>THE 21st CENTURY CURES ACT</vt:lpstr>
      <vt:lpstr>GENERATIONAL POPULATIONS</vt:lpstr>
      <vt:lpstr>PowerPoint Presentation</vt:lpstr>
      <vt:lpstr>PowerPoint Presentation</vt:lpstr>
      <vt:lpstr>TIDAL SHIFT…</vt:lpstr>
      <vt:lpstr>New England Journal of Medicine, 2017</vt:lpstr>
      <vt:lpstr>New England Journal of Medicine</vt:lpstr>
      <vt:lpstr>PRIMARY CARE RESPONSIBILITY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drkimkuebler@multiplechronicconditions.org</dc:creator>
  <cp:lastModifiedBy>drkimkuebler@multiplechronicconditions.org</cp:lastModifiedBy>
  <cp:revision>57</cp:revision>
  <dcterms:created xsi:type="dcterms:W3CDTF">2018-03-11T16:47:15Z</dcterms:created>
  <dcterms:modified xsi:type="dcterms:W3CDTF">2018-04-12T18:48:45Z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