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drawings/drawing1.xml" ContentType="application/vnd.openxmlformats-officedocument.drawingml.chartshapes+xml"/>
  <Override PartName="/ppt/charts/chart7.xml" ContentType="application/vnd.openxmlformats-officedocument.drawingml.chart+xml"/>
  <Override PartName="/ppt/theme/themeOverride7.xml" ContentType="application/vnd.openxmlformats-officedocument.themeOverride+xml"/>
  <Override PartName="/ppt/drawings/drawing2.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notesSlides/notesSlide65.xml" ContentType="application/vnd.openxmlformats-officedocument.presentationml.notesSlide+xml"/>
  <Override PartName="/ppt/charts/chart27.xml" ContentType="application/vnd.openxmlformats-officedocument.drawingml.chart+xml"/>
  <Override PartName="/ppt/theme/themeOverride27.xml" ContentType="application/vnd.openxmlformats-officedocument.themeOverride+xml"/>
  <Override PartName="/ppt/notesSlides/notesSlide66.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35.xml" ContentType="application/vnd.openxmlformats-officedocument.drawingml.chart+xml"/>
  <Override PartName="/ppt/theme/themeOverride35.xml" ContentType="application/vnd.openxmlformats-officedocument.themeOverride+xml"/>
  <Override PartName="/ppt/charts/chart36.xml" ContentType="application/vnd.openxmlformats-officedocument.drawingml.chart+xml"/>
  <Override PartName="/ppt/theme/themeOverride36.xml" ContentType="application/vnd.openxmlformats-officedocument.themeOverride+xml"/>
  <Override PartName="/ppt/notesSlides/notesSlide77.xml" ContentType="application/vnd.openxmlformats-officedocument.presentationml.notesSlide+xml"/>
  <Override PartName="/ppt/charts/chart37.xml" ContentType="application/vnd.openxmlformats-officedocument.drawingml.chart+xml"/>
  <Override PartName="/ppt/theme/themeOverride37.xml" ContentType="application/vnd.openxmlformats-officedocument.themeOverride+xml"/>
  <Override PartName="/ppt/charts/chart38.xml" ContentType="application/vnd.openxmlformats-officedocument.drawingml.chart+xml"/>
  <Override PartName="/ppt/theme/themeOverride38.xml" ContentType="application/vnd.openxmlformats-officedocument.themeOverride+xml"/>
  <Override PartName="/ppt/drawings/drawing3.xml" ContentType="application/vnd.openxmlformats-officedocument.drawingml.chartshapes+xml"/>
  <Override PartName="/ppt/notesSlides/notesSlide78.xml" ContentType="application/vnd.openxmlformats-officedocument.presentationml.notesSlide+xml"/>
  <Override PartName="/ppt/charts/chart39.xml" ContentType="application/vnd.openxmlformats-officedocument.drawingml.chart+xml"/>
  <Override PartName="/ppt/theme/themeOverride39.xml" ContentType="application/vnd.openxmlformats-officedocument.themeOverride+xml"/>
  <Override PartName="/ppt/charts/chart40.xml" ContentType="application/vnd.openxmlformats-officedocument.drawingml.chart+xml"/>
  <Override PartName="/ppt/theme/themeOverride40.xml" ContentType="application/vnd.openxmlformats-officedocument.themeOverr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rts/chart41.xml" ContentType="application/vnd.openxmlformats-officedocument.drawingml.chart+xml"/>
  <Override PartName="/ppt/theme/themeOverride41.xml" ContentType="application/vnd.openxmlformats-officedocument.themeOverride+xml"/>
  <Override PartName="/ppt/charts/chart42.xml" ContentType="application/vnd.openxmlformats-officedocument.drawingml.chart+xml"/>
  <Override PartName="/ppt/theme/themeOverride42.xml" ContentType="application/vnd.openxmlformats-officedocument.themeOverride+xml"/>
  <Override PartName="/ppt/notesSlides/notesSlide81.xml" ContentType="application/vnd.openxmlformats-officedocument.presentationml.notesSlide+xml"/>
  <Override PartName="/ppt/charts/chart43.xml" ContentType="application/vnd.openxmlformats-officedocument.drawingml.chart+xml"/>
  <Override PartName="/ppt/theme/themeOverride43.xml" ContentType="application/vnd.openxmlformats-officedocument.themeOverride+xml"/>
  <Override PartName="/ppt/drawings/drawing4.xml" ContentType="application/vnd.openxmlformats-officedocument.drawingml.chartshapes+xml"/>
  <Override PartName="/ppt/notesSlides/notesSlide82.xml" ContentType="application/vnd.openxmlformats-officedocument.presentationml.notesSlide+xml"/>
  <Override PartName="/ppt/charts/chart44.xml" ContentType="application/vnd.openxmlformats-officedocument.drawingml.chart+xml"/>
  <Override PartName="/ppt/theme/themeOverride44.xml" ContentType="application/vnd.openxmlformats-officedocument.themeOverride+xml"/>
  <Override PartName="/ppt/drawings/drawing5.xml" ContentType="application/vnd.openxmlformats-officedocument.drawingml.chartshapes+xml"/>
  <Override PartName="/ppt/notesSlides/notesSlide83.xml" ContentType="application/vnd.openxmlformats-officedocument.presentationml.notesSlide+xml"/>
  <Override PartName="/ppt/charts/chart45.xml" ContentType="application/vnd.openxmlformats-officedocument.drawingml.chart+xml"/>
  <Override PartName="/ppt/theme/themeOverride45.xml" ContentType="application/vnd.openxmlformats-officedocument.themeOverride+xml"/>
  <Override PartName="/ppt/drawings/drawing6.xml" ContentType="application/vnd.openxmlformats-officedocument.drawingml.chartshapes+xml"/>
  <Override PartName="/ppt/notesSlides/notesSlide84.xml" ContentType="application/vnd.openxmlformats-officedocument.presentationml.notesSlide+xml"/>
  <Override PartName="/ppt/charts/chart46.xml" ContentType="application/vnd.openxmlformats-officedocument.drawingml.chart+xml"/>
  <Override PartName="/ppt/theme/themeOverride46.xml" ContentType="application/vnd.openxmlformats-officedocument.themeOverride+xml"/>
  <Override PartName="/ppt/drawings/drawing7.xml" ContentType="application/vnd.openxmlformats-officedocument.drawingml.chartshapes+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charts/chart47.xml" ContentType="application/vnd.openxmlformats-officedocument.drawingml.chart+xml"/>
  <Override PartName="/ppt/theme/themeOverride47.xml" ContentType="application/vnd.openxmlformats-officedocument.themeOverride+xml"/>
  <Override PartName="/ppt/charts/chart48.xml" ContentType="application/vnd.openxmlformats-officedocument.drawingml.chart+xml"/>
  <Override PartName="/ppt/theme/themeOverride48.xml" ContentType="application/vnd.openxmlformats-officedocument.themeOverr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harts/chart49.xml" ContentType="application/vnd.openxmlformats-officedocument.drawingml.chart+xml"/>
  <Override PartName="/ppt/theme/themeOverride49.xml" ContentType="application/vnd.openxmlformats-officedocument.themeOverride+xml"/>
  <Override PartName="/ppt/drawings/drawing8.xml" ContentType="application/vnd.openxmlformats-officedocument.drawingml.chartshapes+xml"/>
  <Override PartName="/ppt/charts/chart50.xml" ContentType="application/vnd.openxmlformats-officedocument.drawingml.chart+xml"/>
  <Override PartName="/ppt/theme/themeOverride50.xml" ContentType="application/vnd.openxmlformats-officedocument.themeOverride+xml"/>
  <Override PartName="/ppt/drawings/drawing9.xml" ContentType="application/vnd.openxmlformats-officedocument.drawingml.chartshapes+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charts/chart51.xml" ContentType="application/vnd.openxmlformats-officedocument.drawingml.chart+xml"/>
  <Override PartName="/ppt/theme/themeOverride51.xml" ContentType="application/vnd.openxmlformats-officedocument.themeOverride+xml"/>
  <Override PartName="/ppt/charts/chart52.xml" ContentType="application/vnd.openxmlformats-officedocument.drawingml.chart+xml"/>
  <Override PartName="/ppt/theme/themeOverride52.xml" ContentType="application/vnd.openxmlformats-officedocument.themeOverride+xml"/>
  <Override PartName="/ppt/drawings/drawing10.xml" ContentType="application/vnd.openxmlformats-officedocument.drawingml.chartshapes+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charts/chart53.xml" ContentType="application/vnd.openxmlformats-officedocument.drawingml.chart+xml"/>
  <Override PartName="/ppt/theme/themeOverride53.xml" ContentType="application/vnd.openxmlformats-officedocument.themeOverride+xml"/>
  <Override PartName="/ppt/drawings/drawing11.xml" ContentType="application/vnd.openxmlformats-officedocument.drawingml.chartshapes+xml"/>
  <Override PartName="/ppt/charts/chart54.xml" ContentType="application/vnd.openxmlformats-officedocument.drawingml.chart+xml"/>
  <Override PartName="/ppt/theme/themeOverride54.xml" ContentType="application/vnd.openxmlformats-officedocument.themeOverride+xml"/>
  <Override PartName="/ppt/drawings/drawing12.xml" ContentType="application/vnd.openxmlformats-officedocument.drawingml.chartshapes+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charts/chart55.xml" ContentType="application/vnd.openxmlformats-officedocument.drawingml.chart+xml"/>
  <Override PartName="/ppt/theme/themeOverride55.xml" ContentType="application/vnd.openxmlformats-officedocument.themeOverride+xml"/>
  <Override PartName="/ppt/drawings/drawing13.xml" ContentType="application/vnd.openxmlformats-officedocument.drawingml.chartshapes+xml"/>
  <Override PartName="/ppt/charts/chart56.xml" ContentType="application/vnd.openxmlformats-officedocument.drawingml.chart+xml"/>
  <Override PartName="/ppt/theme/themeOverride56.xml" ContentType="application/vnd.openxmlformats-officedocument.themeOverride+xml"/>
  <Override PartName="/ppt/drawings/drawing14.xml" ContentType="application/vnd.openxmlformats-officedocument.drawingml.chartshapes+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3" r:id="rId2"/>
    <p:sldMasterId id="2147483695" r:id="rId3"/>
    <p:sldMasterId id="2147483661" r:id="rId4"/>
  </p:sldMasterIdLst>
  <p:notesMasterIdLst>
    <p:notesMasterId r:id="rId108"/>
  </p:notesMasterIdLst>
  <p:sldIdLst>
    <p:sldId id="433" r:id="rId5"/>
    <p:sldId id="434" r:id="rId6"/>
    <p:sldId id="435" r:id="rId7"/>
    <p:sldId id="436" r:id="rId8"/>
    <p:sldId id="440" r:id="rId9"/>
    <p:sldId id="441" r:id="rId10"/>
    <p:sldId id="442" r:id="rId11"/>
    <p:sldId id="426" r:id="rId12"/>
    <p:sldId id="429" r:id="rId13"/>
    <p:sldId id="446" r:id="rId14"/>
    <p:sldId id="430" r:id="rId15"/>
    <p:sldId id="576" r:id="rId16"/>
    <p:sldId id="432" r:id="rId17"/>
    <p:sldId id="443" r:id="rId18"/>
    <p:sldId id="444" r:id="rId19"/>
    <p:sldId id="445" r:id="rId20"/>
    <p:sldId id="447" r:id="rId21"/>
    <p:sldId id="448" r:id="rId22"/>
    <p:sldId id="449" r:id="rId23"/>
    <p:sldId id="450" r:id="rId24"/>
    <p:sldId id="451" r:id="rId25"/>
    <p:sldId id="452" r:id="rId26"/>
    <p:sldId id="453" r:id="rId27"/>
    <p:sldId id="554" r:id="rId28"/>
    <p:sldId id="577" r:id="rId29"/>
    <p:sldId id="456" r:id="rId30"/>
    <p:sldId id="457" r:id="rId31"/>
    <p:sldId id="458" r:id="rId32"/>
    <p:sldId id="459" r:id="rId33"/>
    <p:sldId id="460" r:id="rId34"/>
    <p:sldId id="461" r:id="rId35"/>
    <p:sldId id="462" r:id="rId36"/>
    <p:sldId id="463" r:id="rId37"/>
    <p:sldId id="464" r:id="rId38"/>
    <p:sldId id="578" r:id="rId39"/>
    <p:sldId id="466" r:id="rId40"/>
    <p:sldId id="467" r:id="rId41"/>
    <p:sldId id="468" r:id="rId42"/>
    <p:sldId id="469" r:id="rId43"/>
    <p:sldId id="470" r:id="rId44"/>
    <p:sldId id="471" r:id="rId45"/>
    <p:sldId id="472" r:id="rId46"/>
    <p:sldId id="473" r:id="rId47"/>
    <p:sldId id="474" r:id="rId48"/>
    <p:sldId id="475" r:id="rId49"/>
    <p:sldId id="476" r:id="rId50"/>
    <p:sldId id="579" r:id="rId51"/>
    <p:sldId id="477" r:id="rId52"/>
    <p:sldId id="478" r:id="rId53"/>
    <p:sldId id="479" r:id="rId54"/>
    <p:sldId id="480" r:id="rId55"/>
    <p:sldId id="481" r:id="rId56"/>
    <p:sldId id="482" r:id="rId57"/>
    <p:sldId id="483" r:id="rId58"/>
    <p:sldId id="580" r:id="rId59"/>
    <p:sldId id="581" r:id="rId60"/>
    <p:sldId id="582" r:id="rId61"/>
    <p:sldId id="583" r:id="rId62"/>
    <p:sldId id="584" r:id="rId63"/>
    <p:sldId id="585" r:id="rId64"/>
    <p:sldId id="586" r:id="rId65"/>
    <p:sldId id="587" r:id="rId66"/>
    <p:sldId id="588" r:id="rId67"/>
    <p:sldId id="589" r:id="rId68"/>
    <p:sldId id="590" r:id="rId69"/>
    <p:sldId id="591" r:id="rId70"/>
    <p:sldId id="592" r:id="rId71"/>
    <p:sldId id="593" r:id="rId72"/>
    <p:sldId id="594" r:id="rId73"/>
    <p:sldId id="595" r:id="rId74"/>
    <p:sldId id="596" r:id="rId75"/>
    <p:sldId id="597" r:id="rId76"/>
    <p:sldId id="598" r:id="rId77"/>
    <p:sldId id="503" r:id="rId78"/>
    <p:sldId id="504" r:id="rId79"/>
    <p:sldId id="505" r:id="rId80"/>
    <p:sldId id="506" r:id="rId81"/>
    <p:sldId id="507" r:id="rId82"/>
    <p:sldId id="508" r:id="rId83"/>
    <p:sldId id="509" r:id="rId84"/>
    <p:sldId id="510" r:id="rId85"/>
    <p:sldId id="511" r:id="rId86"/>
    <p:sldId id="512" r:id="rId87"/>
    <p:sldId id="513" r:id="rId88"/>
    <p:sldId id="514" r:id="rId89"/>
    <p:sldId id="515" r:id="rId90"/>
    <p:sldId id="516" r:id="rId91"/>
    <p:sldId id="517" r:id="rId92"/>
    <p:sldId id="518" r:id="rId93"/>
    <p:sldId id="519" r:id="rId94"/>
    <p:sldId id="520" r:id="rId95"/>
    <p:sldId id="521" r:id="rId96"/>
    <p:sldId id="522" r:id="rId97"/>
    <p:sldId id="523" r:id="rId98"/>
    <p:sldId id="524" r:id="rId99"/>
    <p:sldId id="525" r:id="rId100"/>
    <p:sldId id="527" r:id="rId101"/>
    <p:sldId id="528" r:id="rId102"/>
    <p:sldId id="529" r:id="rId103"/>
    <p:sldId id="530" r:id="rId104"/>
    <p:sldId id="531" r:id="rId105"/>
    <p:sldId id="532" r:id="rId106"/>
    <p:sldId id="533" r:id="rId10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guide id="3" orient="horz"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070570" initials="u" lastIdx="34" clrIdx="0"/>
  <p:cmAuthor id="1" name="KMW" initials="KMW" lastIdx="48" clrIdx="1"/>
  <p:cmAuthor id="2" name="Whitley, Kathleen" initials="WK" lastIdx="307" clrIdx="2">
    <p:extLst/>
  </p:cmAuthor>
  <p:cmAuthor id="3" name="Raetzman, Susan" initials="RS" lastIdx="39" clrIdx="3">
    <p:extLst/>
  </p:cmAuthor>
  <p:cmAuthor id="4" name="Walsh, Christine" initials="WC" lastIdx="38" clrIdx="4">
    <p:extLst/>
  </p:cmAuthor>
  <p:cmAuthor id="5" name="Talan, Sharl" initials="TS" lastIdx="39" clrIdx="5">
    <p:extLst/>
  </p:cmAuthor>
  <p:cmAuthor id="6" name="Paige Jackson" initials="PJ" lastIdx="9" clrIdx="6">
    <p:extLst/>
  </p:cmAuthor>
  <p:cmAuthor id="7" name="Walsh, Christine" initials="WC [2]" lastIdx="4" clrIdx="7">
    <p:extLst/>
  </p:cmAuthor>
  <p:cmAuthor id="8" name="Raetzman, Susan (Truven Health)" initials="RS(H" lastIdx="26" clrIdx="8">
    <p:extLst/>
  </p:cmAuthor>
  <p:cmAuthor id="9" name="Owner" initials="O" lastIdx="25" clrIdx="9"/>
  <p:cmAuthor id="10" name="Windows User" initials="WU" lastIdx="19" clrIdx="10"/>
  <p:cmAuthor id="11" name="Doreen Bonnett" initials="DMB" lastIdx="37" clrIdx="11"/>
  <p:cmAuthor id="12" name="Michelle Roberts" initials="MR" lastIdx="9"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4F81BD"/>
    <a:srgbClr val="D7D0AA"/>
    <a:srgbClr val="D0C6A0"/>
    <a:srgbClr val="0000FF"/>
    <a:srgbClr val="EEECE1"/>
    <a:srgbClr val="AABA0A"/>
    <a:srgbClr val="ECEEE1"/>
    <a:srgbClr val="7F7F7F"/>
    <a:srgbClr val="7BA8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7033" autoAdjust="0"/>
    <p:restoredTop sz="75550" autoAdjust="0"/>
  </p:normalViewPr>
  <p:slideViewPr>
    <p:cSldViewPr snapToGrid="0">
      <p:cViewPr varScale="1">
        <p:scale>
          <a:sx n="54" d="100"/>
          <a:sy n="54" d="100"/>
        </p:scale>
        <p:origin x="224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32"/>
    </p:cViewPr>
  </p:sorterViewPr>
  <p:notesViewPr>
    <p:cSldViewPr snapToGrid="0">
      <p:cViewPr>
        <p:scale>
          <a:sx n="100" d="100"/>
          <a:sy n="100" d="100"/>
        </p:scale>
        <p:origin x="-3420" y="438"/>
      </p:cViewPr>
      <p:guideLst>
        <p:guide orient="horz" pos="2909"/>
        <p:guide pos="2208"/>
        <p:guide orient="horz" pos="292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commentAuthors" Target="commentAuthor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7.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42.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43.xlsx"/><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44.xlsx"/><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45.xlsx"/><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8.xml"/></Relationships>
</file>

<file path=ppt/charts/_rels/chart49.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48.xlsx"/><Relationship Id="rId1" Type="http://schemas.openxmlformats.org/officeDocument/2006/relationships/themeOverride" Target="../theme/themeOverride49.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49.xlsx"/><Relationship Id="rId1" Type="http://schemas.openxmlformats.org/officeDocument/2006/relationships/themeOverride" Target="../theme/themeOverride5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51.xml"/></Relationships>
</file>

<file path=ppt/charts/_rels/chart52.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51.xlsx"/><Relationship Id="rId1" Type="http://schemas.openxmlformats.org/officeDocument/2006/relationships/themeOverride" Target="../theme/themeOverride52.xml"/></Relationships>
</file>

<file path=ppt/charts/_rels/chart53.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52.xlsx"/><Relationship Id="rId1" Type="http://schemas.openxmlformats.org/officeDocument/2006/relationships/themeOverride" Target="../theme/themeOverride53.xml"/></Relationships>
</file>

<file path=ppt/charts/_rels/chart54.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53.xlsx"/><Relationship Id="rId1" Type="http://schemas.openxmlformats.org/officeDocument/2006/relationships/themeOverride" Target="../theme/themeOverride54.xml"/></Relationships>
</file>

<file path=ppt/charts/_rels/chart55.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54.xlsx"/><Relationship Id="rId1" Type="http://schemas.openxmlformats.org/officeDocument/2006/relationships/themeOverride" Target="../theme/themeOverride55.xml"/></Relationships>
</file>

<file path=ppt/charts/_rels/chart56.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Excel_Worksheet55.xlsx"/><Relationship Id="rId1" Type="http://schemas.openxmlformats.org/officeDocument/2006/relationships/themeOverride" Target="../theme/themeOverride56.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803048657379367E-2"/>
          <c:y val="0.10232852184308722"/>
          <c:w val="0.92132815128878121"/>
          <c:h val="0.64364758860761817"/>
        </c:manualLayout>
      </c:layout>
      <c:barChart>
        <c:barDir val="col"/>
        <c:grouping val="percentStacked"/>
        <c:varyColors val="0"/>
        <c:ser>
          <c:idx val="2"/>
          <c:order val="0"/>
          <c:tx>
            <c:strRef>
              <c:f>Sheet1!$B$1</c:f>
              <c:strCache>
                <c:ptCount val="1"/>
                <c:pt idx="0">
                  <c:v>Improving</c:v>
                </c:pt>
              </c:strCache>
            </c:strRef>
          </c:tx>
          <c:spPr>
            <a:solidFill>
              <a:sysClr val="windowText" lastClr="000000"/>
            </a:solidFill>
          </c:spPr>
          <c:invertIfNegative val="0"/>
          <c:dLbls>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Total (n=191)</c:v>
                </c:pt>
                <c:pt idx="1">
                  <c:v>Person-Centered Care (n=20)</c:v>
                </c:pt>
                <c:pt idx="2">
                  <c:v>Patient Safety (n=31)</c:v>
                </c:pt>
                <c:pt idx="3">
                  <c:v>Healthy Living (n=58)</c:v>
                </c:pt>
                <c:pt idx="4">
                  <c:v>Effective Treatment (n=37)</c:v>
                </c:pt>
                <c:pt idx="5">
                  <c:v>Care Coordination (n=37)</c:v>
                </c:pt>
              </c:strCache>
            </c:strRef>
          </c:cat>
          <c:val>
            <c:numRef>
              <c:f>Sheet1!$B$2:$B$7</c:f>
              <c:numCache>
                <c:formatCode>General</c:formatCode>
                <c:ptCount val="6"/>
                <c:pt idx="0">
                  <c:v>110</c:v>
                </c:pt>
                <c:pt idx="1">
                  <c:v>16</c:v>
                </c:pt>
                <c:pt idx="2">
                  <c:v>19</c:v>
                </c:pt>
                <c:pt idx="3">
                  <c:v>35</c:v>
                </c:pt>
                <c:pt idx="4">
                  <c:v>21</c:v>
                </c:pt>
                <c:pt idx="5">
                  <c:v>18</c:v>
                </c:pt>
              </c:numCache>
            </c:numRef>
          </c:val>
          <c:extLst>
            <c:ext xmlns:c16="http://schemas.microsoft.com/office/drawing/2014/chart" uri="{C3380CC4-5D6E-409C-BE32-E72D297353CC}">
              <c16:uniqueId val="{00000000-0101-4607-9F96-452811CF076B}"/>
            </c:ext>
          </c:extLst>
        </c:ser>
        <c:ser>
          <c:idx val="1"/>
          <c:order val="1"/>
          <c:tx>
            <c:strRef>
              <c:f>Sheet1!$C$1</c:f>
              <c:strCache>
                <c:ptCount val="1"/>
                <c:pt idx="0">
                  <c:v>No Change</c:v>
                </c:pt>
              </c:strCache>
            </c:strRef>
          </c:tx>
          <c:spPr>
            <a:solidFill>
              <a:srgbClr val="0072C6"/>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01-4607-9F96-452811CF076B}"/>
                </c:ext>
              </c:extLst>
            </c:dLbl>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Total (n=191)</c:v>
                </c:pt>
                <c:pt idx="1">
                  <c:v>Person-Centered Care (n=20)</c:v>
                </c:pt>
                <c:pt idx="2">
                  <c:v>Patient Safety (n=31)</c:v>
                </c:pt>
                <c:pt idx="3">
                  <c:v>Healthy Living (n=58)</c:v>
                </c:pt>
                <c:pt idx="4">
                  <c:v>Effective Treatment (n=37)</c:v>
                </c:pt>
                <c:pt idx="5">
                  <c:v>Care Coordination (n=37)</c:v>
                </c:pt>
              </c:strCache>
            </c:strRef>
          </c:cat>
          <c:val>
            <c:numRef>
              <c:f>Sheet1!$C$2:$C$7</c:f>
              <c:numCache>
                <c:formatCode>General</c:formatCode>
                <c:ptCount val="6"/>
                <c:pt idx="0">
                  <c:v>62</c:v>
                </c:pt>
                <c:pt idx="1">
                  <c:v>3</c:v>
                </c:pt>
                <c:pt idx="2">
                  <c:v>10</c:v>
                </c:pt>
                <c:pt idx="3">
                  <c:v>18</c:v>
                </c:pt>
                <c:pt idx="4">
                  <c:v>13</c:v>
                </c:pt>
                <c:pt idx="5">
                  <c:v>13</c:v>
                </c:pt>
              </c:numCache>
            </c:numRef>
          </c:val>
          <c:extLst>
            <c:ext xmlns:c16="http://schemas.microsoft.com/office/drawing/2014/chart" uri="{C3380CC4-5D6E-409C-BE32-E72D297353CC}">
              <c16:uniqueId val="{00000002-0101-4607-9F96-452811CF076B}"/>
            </c:ext>
          </c:extLst>
        </c:ser>
        <c:ser>
          <c:idx val="0"/>
          <c:order val="2"/>
          <c:tx>
            <c:strRef>
              <c:f>Sheet1!$D$1</c:f>
              <c:strCache>
                <c:ptCount val="1"/>
                <c:pt idx="0">
                  <c:v>Worsening</c:v>
                </c:pt>
              </c:strCache>
            </c:strRef>
          </c:tx>
          <c:spPr>
            <a:solidFill>
              <a:srgbClr val="AABA0A"/>
            </a:solidFill>
          </c:spPr>
          <c:invertIfNegative val="0"/>
          <c:dLbls>
            <c:spPr>
              <a:noFill/>
              <a:ln>
                <a:noFill/>
              </a:ln>
              <a:effectLst/>
            </c:spPr>
            <c:txPr>
              <a:bodyPr/>
              <a:lstStyle/>
              <a:p>
                <a:pPr>
                  <a:defRPr sz="16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Total (n=191)</c:v>
                </c:pt>
                <c:pt idx="1">
                  <c:v>Person-Centered Care (n=20)</c:v>
                </c:pt>
                <c:pt idx="2">
                  <c:v>Patient Safety (n=31)</c:v>
                </c:pt>
                <c:pt idx="3">
                  <c:v>Healthy Living (n=58)</c:v>
                </c:pt>
                <c:pt idx="4">
                  <c:v>Effective Treatment (n=37)</c:v>
                </c:pt>
                <c:pt idx="5">
                  <c:v>Care Coordination (n=37)</c:v>
                </c:pt>
              </c:strCache>
            </c:strRef>
          </c:cat>
          <c:val>
            <c:numRef>
              <c:f>Sheet1!$D$2:$D$7</c:f>
              <c:numCache>
                <c:formatCode>General</c:formatCode>
                <c:ptCount val="6"/>
                <c:pt idx="0">
                  <c:v>19</c:v>
                </c:pt>
                <c:pt idx="1">
                  <c:v>1</c:v>
                </c:pt>
                <c:pt idx="2">
                  <c:v>2</c:v>
                </c:pt>
                <c:pt idx="3">
                  <c:v>5</c:v>
                </c:pt>
                <c:pt idx="4">
                  <c:v>3</c:v>
                </c:pt>
                <c:pt idx="5">
                  <c:v>6</c:v>
                </c:pt>
              </c:numCache>
            </c:numRef>
          </c:val>
          <c:extLst>
            <c:ext xmlns:c16="http://schemas.microsoft.com/office/drawing/2014/chart" uri="{C3380CC4-5D6E-409C-BE32-E72D297353CC}">
              <c16:uniqueId val="{00000003-0101-4607-9F96-452811CF076B}"/>
            </c:ext>
          </c:extLst>
        </c:ser>
        <c:dLbls>
          <c:showLegendKey val="0"/>
          <c:showVal val="1"/>
          <c:showCatName val="0"/>
          <c:showSerName val="0"/>
          <c:showPercent val="0"/>
          <c:showBubbleSize val="0"/>
        </c:dLbls>
        <c:gapWidth val="150"/>
        <c:overlap val="100"/>
        <c:axId val="131251200"/>
        <c:axId val="131261184"/>
      </c:barChart>
      <c:catAx>
        <c:axId val="131251200"/>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131261184"/>
        <c:crosses val="autoZero"/>
        <c:auto val="1"/>
        <c:lblAlgn val="ctr"/>
        <c:lblOffset val="100"/>
        <c:tickLblSkip val="1"/>
        <c:tickMarkSkip val="1"/>
        <c:noMultiLvlLbl val="0"/>
      </c:catAx>
      <c:valAx>
        <c:axId val="131261184"/>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131251200"/>
        <c:crosses val="autoZero"/>
        <c:crossBetween val="between"/>
        <c:majorUnit val="0.2"/>
      </c:valAx>
    </c:plotArea>
    <c:legend>
      <c:legendPos val="t"/>
      <c:layout>
        <c:manualLayout>
          <c:xMode val="edge"/>
          <c:yMode val="edge"/>
          <c:x val="0.27622071546612231"/>
          <c:y val="1.6624420269059732E-3"/>
          <c:w val="0.44518506367259647"/>
          <c:h val="7.853599733258119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055701370662"/>
          <c:y val="0.13187592622350777"/>
          <c:w val="0.8225038884028385"/>
          <c:h val="0.69849639330797941"/>
        </c:manualLayout>
      </c:layout>
      <c:lineChart>
        <c:grouping val="standard"/>
        <c:varyColors val="0"/>
        <c:ser>
          <c:idx val="3"/>
          <c:order val="0"/>
          <c:tx>
            <c:strRef>
              <c:f>Sheet1!$B$1</c:f>
              <c:strCache>
                <c:ptCount val="1"/>
                <c:pt idx="0">
                  <c:v>  Poor</c:v>
                </c:pt>
              </c:strCache>
            </c:strRef>
          </c:tx>
          <c:spPr>
            <a:ln w="25400">
              <a:solidFill>
                <a:sysClr val="windowText" lastClr="000000"/>
              </a:solidFill>
            </a:ln>
          </c:spPr>
          <c:marker>
            <c:symbol val="circle"/>
            <c:size val="7"/>
            <c:spPr>
              <a:solidFill>
                <a:sysClr val="windowText" lastClr="000000"/>
              </a:solidFill>
              <a:ln>
                <a:noFill/>
              </a:ln>
            </c:spPr>
          </c:marker>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Sheet1!$B$2:$B$16</c:f>
              <c:numCache>
                <c:formatCode>0.0</c:formatCode>
                <c:ptCount val="15"/>
                <c:pt idx="0">
                  <c:v>67.666640000000001</c:v>
                </c:pt>
                <c:pt idx="1">
                  <c:v>66.6233</c:v>
                </c:pt>
                <c:pt idx="2">
                  <c:v>69.146799999999999</c:v>
                </c:pt>
                <c:pt idx="3">
                  <c:v>65.669370000000001</c:v>
                </c:pt>
                <c:pt idx="4">
                  <c:v>68.08587</c:v>
                </c:pt>
                <c:pt idx="5">
                  <c:v>69.54813</c:v>
                </c:pt>
                <c:pt idx="6">
                  <c:v>68.966030000000003</c:v>
                </c:pt>
                <c:pt idx="7">
                  <c:v>70.47842</c:v>
                </c:pt>
                <c:pt idx="8">
                  <c:v>75.066449999999989</c:v>
                </c:pt>
                <c:pt idx="9">
                  <c:v>75.813000000000002</c:v>
                </c:pt>
                <c:pt idx="10">
                  <c:v>77.905820000000006</c:v>
                </c:pt>
                <c:pt idx="11">
                  <c:v>78.167749999999998</c:v>
                </c:pt>
                <c:pt idx="12">
                  <c:v>78.914770000000004</c:v>
                </c:pt>
                <c:pt idx="13">
                  <c:v>80.80941</c:v>
                </c:pt>
                <c:pt idx="14" formatCode="General">
                  <c:v>81</c:v>
                </c:pt>
              </c:numCache>
            </c:numRef>
          </c:val>
          <c:smooth val="0"/>
          <c:extLst>
            <c:ext xmlns:c16="http://schemas.microsoft.com/office/drawing/2014/chart" uri="{C3380CC4-5D6E-409C-BE32-E72D297353CC}">
              <c16:uniqueId val="{00000000-8970-442A-83B3-228050F72B9F}"/>
            </c:ext>
          </c:extLst>
        </c:ser>
        <c:ser>
          <c:idx val="0"/>
          <c:order val="1"/>
          <c:tx>
            <c:strRef>
              <c:f>Sheet1!$C$1</c:f>
              <c:strCache>
                <c:ptCount val="1"/>
                <c:pt idx="0">
                  <c:v>  Low Income</c:v>
                </c:pt>
              </c:strCache>
            </c:strRef>
          </c:tx>
          <c:spPr>
            <a:ln w="25400">
              <a:solidFill>
                <a:srgbClr val="0072C6"/>
              </a:solidFill>
            </a:ln>
          </c:spPr>
          <c:marker>
            <c:symbol val="square"/>
            <c:size val="7"/>
            <c:spPr>
              <a:solidFill>
                <a:srgbClr val="0072C6"/>
              </a:solidFill>
              <a:ln>
                <a:noFill/>
              </a:ln>
            </c:spPr>
          </c:marker>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Sheet1!$C$2:$C$16</c:f>
              <c:numCache>
                <c:formatCode>0.0</c:formatCode>
                <c:ptCount val="15"/>
                <c:pt idx="0">
                  <c:v>65.819879999999998</c:v>
                </c:pt>
                <c:pt idx="1">
                  <c:v>67.526589999999999</c:v>
                </c:pt>
                <c:pt idx="2">
                  <c:v>68.088120000000004</c:v>
                </c:pt>
                <c:pt idx="3">
                  <c:v>67.526060000000001</c:v>
                </c:pt>
                <c:pt idx="4">
                  <c:v>68.532200000000003</c:v>
                </c:pt>
                <c:pt idx="5">
                  <c:v>67.260940000000005</c:v>
                </c:pt>
                <c:pt idx="6">
                  <c:v>68.325469999999996</c:v>
                </c:pt>
                <c:pt idx="7">
                  <c:v>68.493839999999992</c:v>
                </c:pt>
                <c:pt idx="8">
                  <c:v>68.769210000000001</c:v>
                </c:pt>
                <c:pt idx="9">
                  <c:v>73.535300000000007</c:v>
                </c:pt>
                <c:pt idx="10">
                  <c:v>75.437129999999996</c:v>
                </c:pt>
                <c:pt idx="11">
                  <c:v>76.470610000000008</c:v>
                </c:pt>
                <c:pt idx="12">
                  <c:v>77.855559999999997</c:v>
                </c:pt>
                <c:pt idx="13">
                  <c:v>79.488709999999998</c:v>
                </c:pt>
                <c:pt idx="14" formatCode="General">
                  <c:v>80.5</c:v>
                </c:pt>
              </c:numCache>
            </c:numRef>
          </c:val>
          <c:smooth val="0"/>
          <c:extLst>
            <c:ext xmlns:c16="http://schemas.microsoft.com/office/drawing/2014/chart" uri="{C3380CC4-5D6E-409C-BE32-E72D297353CC}">
              <c16:uniqueId val="{00000001-8970-442A-83B3-228050F72B9F}"/>
            </c:ext>
          </c:extLst>
        </c:ser>
        <c:ser>
          <c:idx val="2"/>
          <c:order val="2"/>
          <c:tx>
            <c:strRef>
              <c:f>Sheet1!$D$1</c:f>
              <c:strCache>
                <c:ptCount val="1"/>
                <c:pt idx="0">
                  <c:v>  Middle Income</c:v>
                </c:pt>
              </c:strCache>
            </c:strRef>
          </c:tx>
          <c:spPr>
            <a:ln w="25400">
              <a:solidFill>
                <a:srgbClr val="AABA0A"/>
              </a:solidFill>
            </a:ln>
          </c:spPr>
          <c:marker>
            <c:symbol val="triangle"/>
            <c:size val="9"/>
            <c:spPr>
              <a:solidFill>
                <a:srgbClr val="AABA0A"/>
              </a:solidFill>
              <a:ln>
                <a:noFill/>
              </a:ln>
            </c:spPr>
          </c:marker>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Sheet1!$D$2:$D$16</c:f>
              <c:numCache>
                <c:formatCode>0.0</c:formatCode>
                <c:ptCount val="15"/>
                <c:pt idx="0">
                  <c:v>71.341759999999994</c:v>
                </c:pt>
                <c:pt idx="1">
                  <c:v>70.899330000000006</c:v>
                </c:pt>
                <c:pt idx="2">
                  <c:v>71.274420000000006</c:v>
                </c:pt>
                <c:pt idx="3">
                  <c:v>72.572400000000002</c:v>
                </c:pt>
                <c:pt idx="4">
                  <c:v>73.522469999999998</c:v>
                </c:pt>
                <c:pt idx="5">
                  <c:v>73.144759999999991</c:v>
                </c:pt>
                <c:pt idx="6">
                  <c:v>72.435310000000001</c:v>
                </c:pt>
                <c:pt idx="7">
                  <c:v>72.246639999999999</c:v>
                </c:pt>
                <c:pt idx="8">
                  <c:v>75.117049999999992</c:v>
                </c:pt>
                <c:pt idx="9">
                  <c:v>77.114750000000001</c:v>
                </c:pt>
                <c:pt idx="10">
                  <c:v>79.431989999999999</c:v>
                </c:pt>
                <c:pt idx="11">
                  <c:v>80.324930000000009</c:v>
                </c:pt>
                <c:pt idx="12">
                  <c:v>77.565419999999989</c:v>
                </c:pt>
                <c:pt idx="13">
                  <c:v>82.467259999999996</c:v>
                </c:pt>
                <c:pt idx="14" formatCode="General">
                  <c:v>83.2</c:v>
                </c:pt>
              </c:numCache>
            </c:numRef>
          </c:val>
          <c:smooth val="0"/>
          <c:extLst>
            <c:ext xmlns:c16="http://schemas.microsoft.com/office/drawing/2014/chart" uri="{C3380CC4-5D6E-409C-BE32-E72D297353CC}">
              <c16:uniqueId val="{00000002-8970-442A-83B3-228050F72B9F}"/>
            </c:ext>
          </c:extLst>
        </c:ser>
        <c:ser>
          <c:idx val="1"/>
          <c:order val="3"/>
          <c:tx>
            <c:strRef>
              <c:f>Sheet1!$E$1</c:f>
              <c:strCache>
                <c:ptCount val="1"/>
                <c:pt idx="0">
                  <c:v>High Income</c:v>
                </c:pt>
              </c:strCache>
            </c:strRef>
          </c:tx>
          <c:spPr>
            <a:ln w="34925">
              <a:solidFill>
                <a:srgbClr val="7BA8DF"/>
              </a:solidFill>
            </a:ln>
          </c:spPr>
          <c:marker>
            <c:symbol val="diamond"/>
            <c:size val="9"/>
            <c:spPr>
              <a:solidFill>
                <a:srgbClr val="7BA8DF"/>
              </a:solidFill>
              <a:ln>
                <a:noFill/>
              </a:ln>
            </c:spPr>
          </c:marker>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Sheet1!$E$2:$E$16</c:f>
              <c:numCache>
                <c:formatCode>0.0</c:formatCode>
                <c:ptCount val="15"/>
                <c:pt idx="0">
                  <c:v>76.815799999999996</c:v>
                </c:pt>
                <c:pt idx="1">
                  <c:v>76.090139999999991</c:v>
                </c:pt>
                <c:pt idx="2">
                  <c:v>78.040080000000003</c:v>
                </c:pt>
                <c:pt idx="3">
                  <c:v>78.217579999999998</c:v>
                </c:pt>
                <c:pt idx="4">
                  <c:v>79.129570000000001</c:v>
                </c:pt>
                <c:pt idx="5">
                  <c:v>78.835930000000005</c:v>
                </c:pt>
                <c:pt idx="6">
                  <c:v>79.063370000000006</c:v>
                </c:pt>
                <c:pt idx="7">
                  <c:v>82.412269999999992</c:v>
                </c:pt>
                <c:pt idx="8">
                  <c:v>82.849850000000004</c:v>
                </c:pt>
                <c:pt idx="9">
                  <c:v>84.495440000000002</c:v>
                </c:pt>
                <c:pt idx="10">
                  <c:v>85.846500000000006</c:v>
                </c:pt>
                <c:pt idx="11">
                  <c:v>85.465139999999991</c:v>
                </c:pt>
                <c:pt idx="12">
                  <c:v>86.345689999999991</c:v>
                </c:pt>
                <c:pt idx="13">
                  <c:v>88.601920000000007</c:v>
                </c:pt>
                <c:pt idx="14" formatCode="General">
                  <c:v>89.5</c:v>
                </c:pt>
              </c:numCache>
            </c:numRef>
          </c:val>
          <c:smooth val="0"/>
          <c:extLst>
            <c:ext xmlns:c16="http://schemas.microsoft.com/office/drawing/2014/chart" uri="{C3380CC4-5D6E-409C-BE32-E72D297353CC}">
              <c16:uniqueId val="{00000003-8970-442A-83B3-228050F72B9F}"/>
            </c:ext>
          </c:extLst>
        </c:ser>
        <c:dLbls>
          <c:showLegendKey val="0"/>
          <c:showVal val="0"/>
          <c:showCatName val="0"/>
          <c:showSerName val="0"/>
          <c:showPercent val="0"/>
          <c:showBubbleSize val="0"/>
        </c:dLbls>
        <c:marker val="1"/>
        <c:smooth val="0"/>
        <c:axId val="150819584"/>
        <c:axId val="150821504"/>
      </c:lineChart>
      <c:catAx>
        <c:axId val="150819584"/>
        <c:scaling>
          <c:orientation val="minMax"/>
        </c:scaling>
        <c:delete val="0"/>
        <c:axPos val="b"/>
        <c:numFmt formatCode="General" sourceLinked="1"/>
        <c:majorTickMark val="out"/>
        <c:minorTickMark val="none"/>
        <c:tickLblPos val="nextTo"/>
        <c:txPr>
          <a:bodyPr rot="-3240000"/>
          <a:lstStyle/>
          <a:p>
            <a:pPr>
              <a:defRPr sz="1200" b="0" baseline="0">
                <a:latin typeface="Calibri" panose="020F0502020204030204" pitchFamily="34" charset="0"/>
              </a:defRPr>
            </a:pPr>
            <a:endParaRPr lang="en-US"/>
          </a:p>
        </c:txPr>
        <c:crossAx val="150821504"/>
        <c:crosses val="autoZero"/>
        <c:auto val="1"/>
        <c:lblAlgn val="ctr"/>
        <c:lblOffset val="100"/>
        <c:noMultiLvlLbl val="0"/>
      </c:catAx>
      <c:valAx>
        <c:axId val="150821504"/>
        <c:scaling>
          <c:orientation val="minMax"/>
          <c:max val="100"/>
          <c:min val="50"/>
        </c:scaling>
        <c:delete val="0"/>
        <c:axPos val="l"/>
        <c:majorGridlines/>
        <c:title>
          <c:tx>
            <c:rich>
              <a:bodyPr rot="-5400000" vert="horz"/>
              <a:lstStyle/>
              <a:p>
                <a:pPr>
                  <a:defRPr sz="1400" baseline="0">
                    <a:latin typeface="Calibri" panose="020F0502020204030204" pitchFamily="34" charset="0"/>
                  </a:defRPr>
                </a:pPr>
                <a:r>
                  <a:rPr lang="en-US" sz="1400" dirty="0"/>
                  <a:t>Percent</a:t>
                </a:r>
              </a:p>
            </c:rich>
          </c:tx>
          <c:layout>
            <c:manualLayout>
              <c:xMode val="edge"/>
              <c:yMode val="edge"/>
              <c:x val="9.2592592592592587E-3"/>
              <c:y val="0.3949789758423054"/>
            </c:manualLayout>
          </c:layout>
          <c:overlay val="0"/>
        </c:title>
        <c:numFmt formatCode="0" sourceLinked="0"/>
        <c:majorTickMark val="out"/>
        <c:minorTickMark val="none"/>
        <c:tickLblPos val="nextTo"/>
        <c:txPr>
          <a:bodyPr/>
          <a:lstStyle/>
          <a:p>
            <a:pPr>
              <a:defRPr sz="1400" b="0" baseline="0">
                <a:latin typeface="Calibri" panose="020F0502020204030204" pitchFamily="34" charset="0"/>
              </a:defRPr>
            </a:pPr>
            <a:endParaRPr lang="en-US"/>
          </a:p>
        </c:txPr>
        <c:crossAx val="150819584"/>
        <c:crosses val="autoZero"/>
        <c:crossBetween val="between"/>
        <c:majorUnit val="10"/>
      </c:valAx>
    </c:plotArea>
    <c:legend>
      <c:legendPos val="t"/>
      <c:layout>
        <c:manualLayout>
          <c:xMode val="edge"/>
          <c:yMode val="edge"/>
          <c:x val="5.4495864903679483E-2"/>
          <c:y val="1.1675185338674747E-3"/>
          <c:w val="0.92337740801267776"/>
          <c:h val="0.10151630410605456"/>
        </c:manualLayout>
      </c:layout>
      <c:overlay val="0"/>
      <c:txPr>
        <a:bodyPr/>
        <a:lstStyle/>
        <a:p>
          <a:pPr>
            <a:defRPr sz="14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269563526781378"/>
          <c:y val="0.18251846991348303"/>
          <c:w val="0.781063964226694"/>
          <c:h val="0.68753645377661121"/>
        </c:manualLayout>
      </c:layout>
      <c:lineChart>
        <c:grouping val="standard"/>
        <c:varyColors val="0"/>
        <c:ser>
          <c:idx val="3"/>
          <c:order val="0"/>
          <c:tx>
            <c:strRef>
              <c:f>Sheet1!$A$2</c:f>
              <c:strCache>
                <c:ptCount val="1"/>
                <c:pt idx="0">
                  <c:v>Poor</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2008</c:v>
                </c:pt>
                <c:pt idx="1">
                  <c:v>2009</c:v>
                </c:pt>
                <c:pt idx="2">
                  <c:v>2010</c:v>
                </c:pt>
                <c:pt idx="3">
                  <c:v>2011</c:v>
                </c:pt>
                <c:pt idx="4">
                  <c:v>2012</c:v>
                </c:pt>
                <c:pt idx="5">
                  <c:v>2013</c:v>
                </c:pt>
              </c:strCache>
            </c:strRef>
          </c:cat>
          <c:val>
            <c:numRef>
              <c:f>Sheet1!$B$2:$G$2</c:f>
              <c:numCache>
                <c:formatCode>0.0</c:formatCode>
                <c:ptCount val="6"/>
                <c:pt idx="0">
                  <c:v>44.7</c:v>
                </c:pt>
                <c:pt idx="1">
                  <c:v>52.6</c:v>
                </c:pt>
                <c:pt idx="2">
                  <c:v>62.6</c:v>
                </c:pt>
                <c:pt idx="3">
                  <c:v>68.5</c:v>
                </c:pt>
                <c:pt idx="4">
                  <c:v>74</c:v>
                </c:pt>
                <c:pt idx="5">
                  <c:v>79.5</c:v>
                </c:pt>
              </c:numCache>
            </c:numRef>
          </c:val>
          <c:smooth val="0"/>
          <c:extLst>
            <c:ext xmlns:c16="http://schemas.microsoft.com/office/drawing/2014/chart" uri="{C3380CC4-5D6E-409C-BE32-E72D297353CC}">
              <c16:uniqueId val="{00000000-9F07-438F-8B72-411E7D40AE6E}"/>
            </c:ext>
          </c:extLst>
        </c:ser>
        <c:ser>
          <c:idx val="0"/>
          <c:order val="1"/>
          <c:tx>
            <c:strRef>
              <c:f>Sheet1!$A$3</c:f>
              <c:strCache>
                <c:ptCount val="1"/>
                <c:pt idx="0">
                  <c:v>Low Income</c:v>
                </c:pt>
              </c:strCache>
            </c:strRef>
          </c:tx>
          <c:spPr>
            <a:ln w="25400">
              <a:solidFill>
                <a:srgbClr val="0072C6"/>
              </a:solidFill>
            </a:ln>
          </c:spPr>
          <c:marker>
            <c:symbol val="square"/>
            <c:size val="7"/>
            <c:spPr>
              <a:solidFill>
                <a:srgbClr val="0072C6"/>
              </a:solidFill>
              <a:ln>
                <a:noFill/>
              </a:ln>
            </c:spPr>
          </c:marker>
          <c:cat>
            <c:strRef>
              <c:f>Sheet1!$B$1:$G$1</c:f>
              <c:strCache>
                <c:ptCount val="6"/>
                <c:pt idx="0">
                  <c:v>2008</c:v>
                </c:pt>
                <c:pt idx="1">
                  <c:v>2009</c:v>
                </c:pt>
                <c:pt idx="2">
                  <c:v>2010</c:v>
                </c:pt>
                <c:pt idx="3">
                  <c:v>2011</c:v>
                </c:pt>
                <c:pt idx="4">
                  <c:v>2012</c:v>
                </c:pt>
                <c:pt idx="5">
                  <c:v>2013</c:v>
                </c:pt>
              </c:strCache>
            </c:strRef>
          </c:cat>
          <c:val>
            <c:numRef>
              <c:f>Sheet1!$B$3:$G$3</c:f>
              <c:numCache>
                <c:formatCode>0.0</c:formatCode>
                <c:ptCount val="6"/>
                <c:pt idx="0">
                  <c:v>35.6</c:v>
                </c:pt>
                <c:pt idx="1">
                  <c:v>51.7</c:v>
                </c:pt>
                <c:pt idx="2">
                  <c:v>60.1</c:v>
                </c:pt>
                <c:pt idx="3">
                  <c:v>70.5</c:v>
                </c:pt>
                <c:pt idx="4">
                  <c:v>71.7</c:v>
                </c:pt>
                <c:pt idx="5">
                  <c:v>73.7</c:v>
                </c:pt>
              </c:numCache>
            </c:numRef>
          </c:val>
          <c:smooth val="0"/>
          <c:extLst>
            <c:ext xmlns:c16="http://schemas.microsoft.com/office/drawing/2014/chart" uri="{C3380CC4-5D6E-409C-BE32-E72D297353CC}">
              <c16:uniqueId val="{00000001-9F07-438F-8B72-411E7D40AE6E}"/>
            </c:ext>
          </c:extLst>
        </c:ser>
        <c:ser>
          <c:idx val="2"/>
          <c:order val="2"/>
          <c:tx>
            <c:strRef>
              <c:f>Sheet1!$A$4</c:f>
              <c:strCache>
                <c:ptCount val="1"/>
                <c:pt idx="0">
                  <c:v>Middle Income</c:v>
                </c:pt>
              </c:strCache>
            </c:strRef>
          </c:tx>
          <c:spPr>
            <a:ln w="25400">
              <a:solidFill>
                <a:srgbClr val="AABA0A"/>
              </a:solidFill>
            </a:ln>
          </c:spPr>
          <c:marker>
            <c:symbol val="triangle"/>
            <c:size val="9"/>
            <c:spPr>
              <a:solidFill>
                <a:srgbClr val="AABA0A"/>
              </a:solidFill>
              <a:ln>
                <a:noFill/>
              </a:ln>
            </c:spPr>
          </c:marker>
          <c:cat>
            <c:strRef>
              <c:f>Sheet1!$B$1:$G$1</c:f>
              <c:strCache>
                <c:ptCount val="6"/>
                <c:pt idx="0">
                  <c:v>2008</c:v>
                </c:pt>
                <c:pt idx="1">
                  <c:v>2009</c:v>
                </c:pt>
                <c:pt idx="2">
                  <c:v>2010</c:v>
                </c:pt>
                <c:pt idx="3">
                  <c:v>2011</c:v>
                </c:pt>
                <c:pt idx="4">
                  <c:v>2012</c:v>
                </c:pt>
                <c:pt idx="5">
                  <c:v>2013</c:v>
                </c:pt>
              </c:strCache>
            </c:strRef>
          </c:cat>
          <c:val>
            <c:numRef>
              <c:f>Sheet1!$B$4:$G$4</c:f>
              <c:numCache>
                <c:formatCode>0.0</c:formatCode>
                <c:ptCount val="6"/>
                <c:pt idx="0">
                  <c:v>41.3</c:v>
                </c:pt>
                <c:pt idx="1">
                  <c:v>50.9</c:v>
                </c:pt>
                <c:pt idx="2">
                  <c:v>63.1</c:v>
                </c:pt>
                <c:pt idx="3">
                  <c:v>69.2</c:v>
                </c:pt>
                <c:pt idx="4">
                  <c:v>70.2</c:v>
                </c:pt>
                <c:pt idx="5">
                  <c:v>75.900000000000006</c:v>
                </c:pt>
              </c:numCache>
            </c:numRef>
          </c:val>
          <c:smooth val="0"/>
          <c:extLst>
            <c:ext xmlns:c16="http://schemas.microsoft.com/office/drawing/2014/chart" uri="{C3380CC4-5D6E-409C-BE32-E72D297353CC}">
              <c16:uniqueId val="{00000002-9F07-438F-8B72-411E7D40AE6E}"/>
            </c:ext>
          </c:extLst>
        </c:ser>
        <c:ser>
          <c:idx val="1"/>
          <c:order val="3"/>
          <c:tx>
            <c:strRef>
              <c:f>Sheet1!$A$5</c:f>
              <c:strCache>
                <c:ptCount val="1"/>
                <c:pt idx="0">
                  <c:v>High Income </c:v>
                </c:pt>
              </c:strCache>
            </c:strRef>
          </c:tx>
          <c:spPr>
            <a:ln w="34925">
              <a:solidFill>
                <a:srgbClr val="7BA8DF"/>
              </a:solidFill>
            </a:ln>
          </c:spPr>
          <c:marker>
            <c:symbol val="diamond"/>
            <c:size val="9"/>
            <c:spPr>
              <a:solidFill>
                <a:srgbClr val="7BA8DF"/>
              </a:solidFill>
              <a:ln>
                <a:noFill/>
              </a:ln>
            </c:spPr>
          </c:marker>
          <c:cat>
            <c:strRef>
              <c:f>Sheet1!$B$1:$G$1</c:f>
              <c:strCache>
                <c:ptCount val="6"/>
                <c:pt idx="0">
                  <c:v>2008</c:v>
                </c:pt>
                <c:pt idx="1">
                  <c:v>2009</c:v>
                </c:pt>
                <c:pt idx="2">
                  <c:v>2010</c:v>
                </c:pt>
                <c:pt idx="3">
                  <c:v>2011</c:v>
                </c:pt>
                <c:pt idx="4">
                  <c:v>2012</c:v>
                </c:pt>
                <c:pt idx="5">
                  <c:v>2013</c:v>
                </c:pt>
              </c:strCache>
            </c:strRef>
          </c:cat>
          <c:val>
            <c:numRef>
              <c:f>Sheet1!$B$5:$G$5</c:f>
              <c:numCache>
                <c:formatCode>0.0</c:formatCode>
                <c:ptCount val="6"/>
                <c:pt idx="0">
                  <c:v>51.3</c:v>
                </c:pt>
                <c:pt idx="1">
                  <c:v>61.8</c:v>
                </c:pt>
                <c:pt idx="2">
                  <c:v>71.2</c:v>
                </c:pt>
                <c:pt idx="3">
                  <c:v>76.3</c:v>
                </c:pt>
                <c:pt idx="4">
                  <c:v>78.599999999999994</c:v>
                </c:pt>
                <c:pt idx="5">
                  <c:v>82.2</c:v>
                </c:pt>
              </c:numCache>
            </c:numRef>
          </c:val>
          <c:smooth val="0"/>
          <c:extLst>
            <c:ext xmlns:c16="http://schemas.microsoft.com/office/drawing/2014/chart" uri="{C3380CC4-5D6E-409C-BE32-E72D297353CC}">
              <c16:uniqueId val="{00000003-9F07-438F-8B72-411E7D40AE6E}"/>
            </c:ext>
          </c:extLst>
        </c:ser>
        <c:dLbls>
          <c:showLegendKey val="0"/>
          <c:showVal val="0"/>
          <c:showCatName val="0"/>
          <c:showSerName val="0"/>
          <c:showPercent val="0"/>
          <c:showBubbleSize val="0"/>
        </c:dLbls>
        <c:marker val="1"/>
        <c:smooth val="0"/>
        <c:axId val="142898688"/>
        <c:axId val="142900608"/>
      </c:lineChart>
      <c:catAx>
        <c:axId val="14289868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42900608"/>
        <c:crosses val="autoZero"/>
        <c:auto val="1"/>
        <c:lblAlgn val="ctr"/>
        <c:lblOffset val="100"/>
        <c:noMultiLvlLbl val="0"/>
      </c:catAx>
      <c:valAx>
        <c:axId val="142900608"/>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24520511324973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2898688"/>
        <c:crosses val="autoZero"/>
        <c:crossBetween val="between"/>
        <c:majorUnit val="10"/>
      </c:valAx>
    </c:plotArea>
    <c:legend>
      <c:legendPos val="t"/>
      <c:layout>
        <c:manualLayout>
          <c:xMode val="edge"/>
          <c:yMode val="edge"/>
          <c:x val="5.4495864903679483E-2"/>
          <c:y val="1.1675185338674747E-3"/>
          <c:w val="0.92337740801267776"/>
          <c:h val="0.12620759210654225"/>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8158525323223487"/>
          <c:w val="0.78090138038300771"/>
          <c:h val="0.68373165159910565"/>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2008</c:v>
                </c:pt>
                <c:pt idx="1">
                  <c:v>2009</c:v>
                </c:pt>
                <c:pt idx="2">
                  <c:v>2010</c:v>
                </c:pt>
                <c:pt idx="3">
                  <c:v>2011</c:v>
                </c:pt>
                <c:pt idx="4">
                  <c:v>2012</c:v>
                </c:pt>
                <c:pt idx="5">
                  <c:v>2013</c:v>
                </c:pt>
              </c:strCache>
            </c:strRef>
          </c:cat>
          <c:val>
            <c:numRef>
              <c:f>Sheet1!$B$2:$G$2</c:f>
              <c:numCache>
                <c:formatCode>0.0</c:formatCode>
                <c:ptCount val="6"/>
                <c:pt idx="0">
                  <c:v>43.9</c:v>
                </c:pt>
                <c:pt idx="1">
                  <c:v>54.8</c:v>
                </c:pt>
                <c:pt idx="2">
                  <c:v>64.8</c:v>
                </c:pt>
                <c:pt idx="3">
                  <c:v>71.5</c:v>
                </c:pt>
                <c:pt idx="4">
                  <c:v>73.8</c:v>
                </c:pt>
                <c:pt idx="5">
                  <c:v>78.099999999999994</c:v>
                </c:pt>
              </c:numCache>
            </c:numRef>
          </c:val>
          <c:smooth val="0"/>
          <c:extLst>
            <c:ext xmlns:c16="http://schemas.microsoft.com/office/drawing/2014/chart" uri="{C3380CC4-5D6E-409C-BE32-E72D297353CC}">
              <c16:uniqueId val="{00000000-AC0F-4910-A1AB-A323A66760B0}"/>
            </c:ext>
          </c:extLst>
        </c:ser>
        <c:ser>
          <c:idx val="0"/>
          <c:order val="1"/>
          <c:tx>
            <c:strRef>
              <c:f>Sheet1!$A$5</c:f>
              <c:strCache>
                <c:ptCount val="1"/>
                <c:pt idx="0">
                  <c:v>White</c:v>
                </c:pt>
              </c:strCache>
            </c:strRef>
          </c:tx>
          <c:spPr>
            <a:ln w="25400">
              <a:solidFill>
                <a:srgbClr val="0072C6"/>
              </a:solidFill>
            </a:ln>
          </c:spPr>
          <c:marker>
            <c:symbol val="square"/>
            <c:size val="7"/>
            <c:spPr>
              <a:solidFill>
                <a:srgbClr val="0072C6"/>
              </a:solidFill>
              <a:ln>
                <a:noFill/>
              </a:ln>
            </c:spPr>
          </c:marker>
          <c:cat>
            <c:strRef>
              <c:f>Sheet1!$B$1:$G$1</c:f>
              <c:strCache>
                <c:ptCount val="6"/>
                <c:pt idx="0">
                  <c:v>2008</c:v>
                </c:pt>
                <c:pt idx="1">
                  <c:v>2009</c:v>
                </c:pt>
                <c:pt idx="2">
                  <c:v>2010</c:v>
                </c:pt>
                <c:pt idx="3">
                  <c:v>2011</c:v>
                </c:pt>
                <c:pt idx="4">
                  <c:v>2012</c:v>
                </c:pt>
                <c:pt idx="5">
                  <c:v>2013</c:v>
                </c:pt>
              </c:strCache>
            </c:strRef>
          </c:cat>
          <c:val>
            <c:numRef>
              <c:f>Sheet1!$B$5:$G$5</c:f>
              <c:numCache>
                <c:formatCode>0.0</c:formatCode>
                <c:ptCount val="6"/>
                <c:pt idx="0">
                  <c:v>40.700000000000003</c:v>
                </c:pt>
                <c:pt idx="1">
                  <c:v>53.4</c:v>
                </c:pt>
                <c:pt idx="2">
                  <c:v>63</c:v>
                </c:pt>
                <c:pt idx="3">
                  <c:v>69.900000000000006</c:v>
                </c:pt>
                <c:pt idx="4">
                  <c:v>70.099999999999994</c:v>
                </c:pt>
                <c:pt idx="5">
                  <c:v>75.3</c:v>
                </c:pt>
              </c:numCache>
            </c:numRef>
          </c:val>
          <c:smooth val="0"/>
          <c:extLst>
            <c:ext xmlns:c16="http://schemas.microsoft.com/office/drawing/2014/chart" uri="{C3380CC4-5D6E-409C-BE32-E72D297353CC}">
              <c16:uniqueId val="{00000001-AC0F-4910-A1AB-A323A66760B0}"/>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Sheet1!$B$1:$G$1</c:f>
              <c:strCache>
                <c:ptCount val="6"/>
                <c:pt idx="0">
                  <c:v>2008</c:v>
                </c:pt>
                <c:pt idx="1">
                  <c:v>2009</c:v>
                </c:pt>
                <c:pt idx="2">
                  <c:v>2010</c:v>
                </c:pt>
                <c:pt idx="3">
                  <c:v>2011</c:v>
                </c:pt>
                <c:pt idx="4">
                  <c:v>2012</c:v>
                </c:pt>
                <c:pt idx="5">
                  <c:v>2013</c:v>
                </c:pt>
              </c:strCache>
            </c:strRef>
          </c:cat>
          <c:val>
            <c:numRef>
              <c:f>Sheet1!$B$4:$G$4</c:f>
              <c:numCache>
                <c:formatCode>0.0</c:formatCode>
                <c:ptCount val="6"/>
                <c:pt idx="0">
                  <c:v>46.7</c:v>
                </c:pt>
                <c:pt idx="1">
                  <c:v>53.4</c:v>
                </c:pt>
                <c:pt idx="2">
                  <c:v>65.5</c:v>
                </c:pt>
                <c:pt idx="3">
                  <c:v>71</c:v>
                </c:pt>
                <c:pt idx="4">
                  <c:v>74.3</c:v>
                </c:pt>
                <c:pt idx="5">
                  <c:v>78.400000000000006</c:v>
                </c:pt>
              </c:numCache>
            </c:numRef>
          </c:val>
          <c:smooth val="0"/>
          <c:extLst>
            <c:ext xmlns:c16="http://schemas.microsoft.com/office/drawing/2014/chart" uri="{C3380CC4-5D6E-409C-BE32-E72D297353CC}">
              <c16:uniqueId val="{00000002-AC0F-4910-A1AB-A323A66760B0}"/>
            </c:ext>
          </c:extLst>
        </c:ser>
        <c:ser>
          <c:idx val="1"/>
          <c:order val="3"/>
          <c:tx>
            <c:strRef>
              <c:f>Sheet1!$A$3</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Sheet1!$B$1:$G$1</c:f>
              <c:strCache>
                <c:ptCount val="6"/>
                <c:pt idx="0">
                  <c:v>2008</c:v>
                </c:pt>
                <c:pt idx="1">
                  <c:v>2009</c:v>
                </c:pt>
                <c:pt idx="2">
                  <c:v>2010</c:v>
                </c:pt>
                <c:pt idx="3">
                  <c:v>2011</c:v>
                </c:pt>
                <c:pt idx="4">
                  <c:v>2012</c:v>
                </c:pt>
                <c:pt idx="5">
                  <c:v>2013</c:v>
                </c:pt>
              </c:strCache>
            </c:strRef>
          </c:cat>
          <c:val>
            <c:numRef>
              <c:f>Sheet1!$B$3:$G$3</c:f>
              <c:numCache>
                <c:formatCode>0.0</c:formatCode>
                <c:ptCount val="6"/>
                <c:pt idx="0">
                  <c:v>50.6</c:v>
                </c:pt>
                <c:pt idx="1">
                  <c:v>58.5</c:v>
                </c:pt>
                <c:pt idx="2">
                  <c:v>68.2</c:v>
                </c:pt>
                <c:pt idx="3">
                  <c:v>76.599999999999994</c:v>
                </c:pt>
                <c:pt idx="4">
                  <c:v>79</c:v>
                </c:pt>
                <c:pt idx="5">
                  <c:v>84</c:v>
                </c:pt>
              </c:numCache>
            </c:numRef>
          </c:val>
          <c:smooth val="0"/>
          <c:extLst>
            <c:ext xmlns:c16="http://schemas.microsoft.com/office/drawing/2014/chart" uri="{C3380CC4-5D6E-409C-BE32-E72D297353CC}">
              <c16:uniqueId val="{00000003-AC0F-4910-A1AB-A323A66760B0}"/>
            </c:ext>
          </c:extLst>
        </c:ser>
        <c:dLbls>
          <c:showLegendKey val="0"/>
          <c:showVal val="0"/>
          <c:showCatName val="0"/>
          <c:showSerName val="0"/>
          <c:showPercent val="0"/>
          <c:showBubbleSize val="0"/>
        </c:dLbls>
        <c:marker val="1"/>
        <c:smooth val="0"/>
        <c:axId val="145130624"/>
        <c:axId val="145146624"/>
      </c:lineChart>
      <c:catAx>
        <c:axId val="14513062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45146624"/>
        <c:crosses val="autoZero"/>
        <c:auto val="1"/>
        <c:lblAlgn val="ctr"/>
        <c:lblOffset val="100"/>
        <c:noMultiLvlLbl val="0"/>
      </c:catAx>
      <c:valAx>
        <c:axId val="145146624"/>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1.3888888888888888E-2"/>
              <c:y val="0.427591134441528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5130624"/>
        <c:crosses val="autoZero"/>
        <c:crossBetween val="between"/>
        <c:majorUnit val="10"/>
      </c:valAx>
    </c:plotArea>
    <c:legend>
      <c:legendPos val="t"/>
      <c:layout>
        <c:manualLayout>
          <c:xMode val="edge"/>
          <c:yMode val="edge"/>
          <c:x val="8.19954797317002E-3"/>
          <c:y val="1.1675185338674747E-3"/>
          <c:w val="0.99127867697093419"/>
          <c:h val="0.1613067463789248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826078343980587E-2"/>
          <c:y val="3.6470373050736284E-2"/>
          <c:w val="0.90617393311947114"/>
          <c:h val="0.79319548151669994"/>
        </c:manualLayout>
      </c:layout>
      <c:barChart>
        <c:barDir val="col"/>
        <c:grouping val="clustered"/>
        <c:varyColors val="0"/>
        <c:ser>
          <c:idx val="0"/>
          <c:order val="0"/>
          <c:tx>
            <c:strRef>
              <c:f>Sheet1!$B$1</c:f>
              <c:strCache>
                <c:ptCount val="1"/>
                <c:pt idx="0">
                  <c:v>Series 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86C0-40CE-874F-8D92F1999E3B}"/>
              </c:ext>
            </c:extLst>
          </c:dPt>
          <c:dPt>
            <c:idx val="1"/>
            <c:invertIfNegative val="0"/>
            <c:bubble3D val="0"/>
            <c:extLst>
              <c:ext xmlns:c16="http://schemas.microsoft.com/office/drawing/2014/chart" uri="{C3380CC4-5D6E-409C-BE32-E72D297353CC}">
                <c16:uniqueId val="{00000001-86C0-40CE-874F-8D92F1999E3B}"/>
              </c:ext>
            </c:extLst>
          </c:dPt>
          <c:dPt>
            <c:idx val="2"/>
            <c:invertIfNegative val="0"/>
            <c:bubble3D val="0"/>
            <c:extLst>
              <c:ext xmlns:c16="http://schemas.microsoft.com/office/drawing/2014/chart" uri="{C3380CC4-5D6E-409C-BE32-E72D297353CC}">
                <c16:uniqueId val="{00000002-86C0-40CE-874F-8D92F1999E3B}"/>
              </c:ext>
            </c:extLst>
          </c:dPt>
          <c:dPt>
            <c:idx val="3"/>
            <c:invertIfNegative val="0"/>
            <c:bubble3D val="0"/>
            <c:extLst>
              <c:ext xmlns:c16="http://schemas.microsoft.com/office/drawing/2014/chart" uri="{C3380CC4-5D6E-409C-BE32-E72D297353CC}">
                <c16:uniqueId val="{00000003-86C0-40CE-874F-8D92F1999E3B}"/>
              </c:ext>
            </c:extLst>
          </c:dPt>
          <c:cat>
            <c:strRef>
              <c:f>Sheet1!$A$2:$A$7</c:f>
              <c:strCache>
                <c:ptCount val="6"/>
                <c:pt idx="0">
                  <c:v>Total</c:v>
                </c:pt>
                <c:pt idx="1">
                  <c:v>White</c:v>
                </c:pt>
                <c:pt idx="2">
                  <c:v>Black</c:v>
                </c:pt>
                <c:pt idx="3">
                  <c:v>Asian</c:v>
                </c:pt>
                <c:pt idx="4">
                  <c:v>AI/AN</c:v>
                </c:pt>
                <c:pt idx="5">
                  <c:v>Hispanic</c:v>
                </c:pt>
              </c:strCache>
            </c:strRef>
          </c:cat>
          <c:val>
            <c:numRef>
              <c:f>Sheet1!$B$2:$B$7</c:f>
              <c:numCache>
                <c:formatCode>General</c:formatCode>
                <c:ptCount val="6"/>
                <c:pt idx="0" formatCode="0.0">
                  <c:v>79.3</c:v>
                </c:pt>
                <c:pt idx="1">
                  <c:v>78.2</c:v>
                </c:pt>
                <c:pt idx="2">
                  <c:v>80.3</c:v>
                </c:pt>
                <c:pt idx="3">
                  <c:v>82.5</c:v>
                </c:pt>
                <c:pt idx="4">
                  <c:v>73.5</c:v>
                </c:pt>
                <c:pt idx="5">
                  <c:v>82.1</c:v>
                </c:pt>
              </c:numCache>
            </c:numRef>
          </c:val>
          <c:extLst>
            <c:ext xmlns:c16="http://schemas.microsoft.com/office/drawing/2014/chart" uri="{C3380CC4-5D6E-409C-BE32-E72D297353CC}">
              <c16:uniqueId val="{00000004-86C0-40CE-874F-8D92F1999E3B}"/>
            </c:ext>
          </c:extLst>
        </c:ser>
        <c:dLbls>
          <c:showLegendKey val="0"/>
          <c:showVal val="0"/>
          <c:showCatName val="0"/>
          <c:showSerName val="0"/>
          <c:showPercent val="0"/>
          <c:showBubbleSize val="0"/>
        </c:dLbls>
        <c:gapWidth val="150"/>
        <c:axId val="150752256"/>
        <c:axId val="150852736"/>
      </c:barChart>
      <c:catAx>
        <c:axId val="150752256"/>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50852736"/>
        <c:crosses val="autoZero"/>
        <c:auto val="1"/>
        <c:lblAlgn val="ctr"/>
        <c:lblOffset val="100"/>
        <c:noMultiLvlLbl val="0"/>
      </c:catAx>
      <c:valAx>
        <c:axId val="150852736"/>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3047444512096597"/>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50752256"/>
        <c:crosses val="autoZero"/>
        <c:crossBetween val="between"/>
        <c:majorUnit val="10"/>
      </c:valAx>
    </c:plotArea>
    <c:plotVisOnly val="1"/>
    <c:dispBlanksAs val="gap"/>
    <c:showDLblsOverMax val="0"/>
  </c:chart>
  <c:spPr>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728063403839231E-2"/>
          <c:y val="0.11285941453264288"/>
          <c:w val="0.89168390715866397"/>
          <c:h val="0.75206289117706437"/>
        </c:manualLayout>
      </c:layout>
      <c:barChart>
        <c:barDir val="col"/>
        <c:grouping val="clustered"/>
        <c:varyColors val="0"/>
        <c:ser>
          <c:idx val="0"/>
          <c:order val="0"/>
          <c:tx>
            <c:strRef>
              <c:f>Sheet1!$B$1</c:f>
              <c:strCache>
                <c:ptCount val="1"/>
                <c:pt idx="0">
                  <c:v>Male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45D2-4AB9-9051-5BA1AB64D61C}"/>
              </c:ext>
            </c:extLst>
          </c:dPt>
          <c:dPt>
            <c:idx val="1"/>
            <c:invertIfNegative val="0"/>
            <c:bubble3D val="0"/>
            <c:extLst>
              <c:ext xmlns:c16="http://schemas.microsoft.com/office/drawing/2014/chart" uri="{C3380CC4-5D6E-409C-BE32-E72D297353CC}">
                <c16:uniqueId val="{00000001-45D2-4AB9-9051-5BA1AB64D61C}"/>
              </c:ext>
            </c:extLst>
          </c:dPt>
          <c:dPt>
            <c:idx val="2"/>
            <c:invertIfNegative val="0"/>
            <c:bubble3D val="0"/>
            <c:extLst>
              <c:ext xmlns:c16="http://schemas.microsoft.com/office/drawing/2014/chart" uri="{C3380CC4-5D6E-409C-BE32-E72D297353CC}">
                <c16:uniqueId val="{00000002-45D2-4AB9-9051-5BA1AB64D61C}"/>
              </c:ext>
            </c:extLst>
          </c:dPt>
          <c:dPt>
            <c:idx val="3"/>
            <c:invertIfNegative val="0"/>
            <c:bubble3D val="0"/>
            <c:extLst>
              <c:ext xmlns:c16="http://schemas.microsoft.com/office/drawing/2014/chart" uri="{C3380CC4-5D6E-409C-BE32-E72D297353CC}">
                <c16:uniqueId val="{00000003-45D2-4AB9-9051-5BA1AB64D61C}"/>
              </c:ext>
            </c:extLst>
          </c:dPt>
          <c:cat>
            <c:strRef>
              <c:f>Sheet1!$A$2:$A$5</c:f>
              <c:strCache>
                <c:ptCount val="4"/>
                <c:pt idx="0">
                  <c:v>Total</c:v>
                </c:pt>
                <c:pt idx="1">
                  <c:v>White</c:v>
                </c:pt>
                <c:pt idx="2">
                  <c:v>Black</c:v>
                </c:pt>
                <c:pt idx="3">
                  <c:v>Hispanic</c:v>
                </c:pt>
              </c:strCache>
            </c:strRef>
          </c:cat>
          <c:val>
            <c:numRef>
              <c:f>Sheet1!$B$2:$B$5</c:f>
              <c:numCache>
                <c:formatCode>General</c:formatCode>
                <c:ptCount val="4"/>
                <c:pt idx="0" formatCode="0.0">
                  <c:v>13.9</c:v>
                </c:pt>
                <c:pt idx="1">
                  <c:v>11.1</c:v>
                </c:pt>
                <c:pt idx="2">
                  <c:v>15.7</c:v>
                </c:pt>
                <c:pt idx="3">
                  <c:v>20.3</c:v>
                </c:pt>
              </c:numCache>
            </c:numRef>
          </c:val>
          <c:extLst>
            <c:ext xmlns:c16="http://schemas.microsoft.com/office/drawing/2014/chart" uri="{C3380CC4-5D6E-409C-BE32-E72D297353CC}">
              <c16:uniqueId val="{00000004-45D2-4AB9-9051-5BA1AB64D61C}"/>
            </c:ext>
          </c:extLst>
        </c:ser>
        <c:ser>
          <c:idx val="1"/>
          <c:order val="1"/>
          <c:tx>
            <c:strRef>
              <c:f>Sheet1!$C$1</c:f>
              <c:strCache>
                <c:ptCount val="1"/>
                <c:pt idx="0">
                  <c:v>Female</c:v>
                </c:pt>
              </c:strCache>
            </c:strRef>
          </c:tx>
          <c:spPr>
            <a:solidFill>
              <a:srgbClr val="AABA0A"/>
            </a:solidFill>
          </c:spPr>
          <c:invertIfNegative val="0"/>
          <c:cat>
            <c:strRef>
              <c:f>Sheet1!$A$2:$A$5</c:f>
              <c:strCache>
                <c:ptCount val="4"/>
                <c:pt idx="0">
                  <c:v>Total</c:v>
                </c:pt>
                <c:pt idx="1">
                  <c:v>White</c:v>
                </c:pt>
                <c:pt idx="2">
                  <c:v>Black</c:v>
                </c:pt>
                <c:pt idx="3">
                  <c:v>Hispanic</c:v>
                </c:pt>
              </c:strCache>
            </c:strRef>
          </c:cat>
          <c:val>
            <c:numRef>
              <c:f>Sheet1!$C$2:$C$5</c:f>
              <c:numCache>
                <c:formatCode>General</c:formatCode>
                <c:ptCount val="4"/>
                <c:pt idx="0" formatCode="0.0">
                  <c:v>37.6</c:v>
                </c:pt>
                <c:pt idx="1">
                  <c:v>34.9</c:v>
                </c:pt>
                <c:pt idx="2">
                  <c:v>34.200000000000003</c:v>
                </c:pt>
                <c:pt idx="3">
                  <c:v>44.8</c:v>
                </c:pt>
              </c:numCache>
            </c:numRef>
          </c:val>
          <c:extLst>
            <c:ext xmlns:c16="http://schemas.microsoft.com/office/drawing/2014/chart" uri="{C3380CC4-5D6E-409C-BE32-E72D297353CC}">
              <c16:uniqueId val="{00000005-45D2-4AB9-9051-5BA1AB64D61C}"/>
            </c:ext>
          </c:extLst>
        </c:ser>
        <c:dLbls>
          <c:showLegendKey val="0"/>
          <c:showVal val="0"/>
          <c:showCatName val="0"/>
          <c:showSerName val="0"/>
          <c:showPercent val="0"/>
          <c:showBubbleSize val="0"/>
        </c:dLbls>
        <c:gapWidth val="150"/>
        <c:axId val="151371776"/>
        <c:axId val="151373312"/>
      </c:barChart>
      <c:catAx>
        <c:axId val="151371776"/>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51373312"/>
        <c:crosses val="autoZero"/>
        <c:auto val="1"/>
        <c:lblAlgn val="ctr"/>
        <c:lblOffset val="100"/>
        <c:noMultiLvlLbl val="0"/>
      </c:catAx>
      <c:valAx>
        <c:axId val="151373312"/>
        <c:scaling>
          <c:orientation val="minMax"/>
          <c:max val="5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8950232182515648"/>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51371776"/>
        <c:crosses val="autoZero"/>
        <c:crossBetween val="between"/>
        <c:majorUnit val="10"/>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523573442208614"/>
          <c:y val="0.16321206376980654"/>
          <c:w val="0.81902376786235054"/>
          <c:h val="0.66560318849032762"/>
        </c:manualLayout>
      </c:layout>
      <c:lineChart>
        <c:grouping val="standard"/>
        <c:varyColors val="0"/>
        <c:ser>
          <c:idx val="3"/>
          <c:order val="0"/>
          <c:tx>
            <c:strRef>
              <c:f>Sheet1!$B$1</c:f>
              <c:strCache>
                <c:ptCount val="1"/>
                <c:pt idx="0">
                  <c:v>Any Private</c:v>
                </c:pt>
              </c:strCache>
            </c:strRef>
          </c:tx>
          <c:spPr>
            <a:ln w="25400">
              <a:solidFill>
                <a:sysClr val="windowText" lastClr="000000"/>
              </a:solidFill>
            </a:ln>
          </c:spPr>
          <c:marker>
            <c:symbol val="circle"/>
            <c:size val="7"/>
            <c:spPr>
              <a:solidFill>
                <a:sysClr val="windowText" lastClr="000000"/>
              </a:solidFill>
              <a:ln>
                <a:noFill/>
              </a:ln>
            </c:spPr>
          </c:marker>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Sheet1!$B$2:$B$13</c:f>
              <c:numCache>
                <c:formatCode>General</c:formatCode>
                <c:ptCount val="12"/>
                <c:pt idx="0">
                  <c:v>5.3</c:v>
                </c:pt>
                <c:pt idx="1">
                  <c:v>4.7</c:v>
                </c:pt>
                <c:pt idx="2">
                  <c:v>4.0999999999999996</c:v>
                </c:pt>
                <c:pt idx="3">
                  <c:v>4</c:v>
                </c:pt>
                <c:pt idx="4">
                  <c:v>3.5</c:v>
                </c:pt>
                <c:pt idx="5">
                  <c:v>4</c:v>
                </c:pt>
                <c:pt idx="6">
                  <c:v>3.3</c:v>
                </c:pt>
                <c:pt idx="7">
                  <c:v>3.6</c:v>
                </c:pt>
                <c:pt idx="8">
                  <c:v>2.4</c:v>
                </c:pt>
                <c:pt idx="9">
                  <c:v>2.5</c:v>
                </c:pt>
                <c:pt idx="10">
                  <c:v>2.2999999999999998</c:v>
                </c:pt>
                <c:pt idx="11">
                  <c:v>2.1</c:v>
                </c:pt>
              </c:numCache>
            </c:numRef>
          </c:val>
          <c:smooth val="0"/>
          <c:extLst>
            <c:ext xmlns:c16="http://schemas.microsoft.com/office/drawing/2014/chart" uri="{C3380CC4-5D6E-409C-BE32-E72D297353CC}">
              <c16:uniqueId val="{00000000-BFF5-410A-B7F2-3B796FD008D6}"/>
            </c:ext>
          </c:extLst>
        </c:ser>
        <c:ser>
          <c:idx val="0"/>
          <c:order val="1"/>
          <c:tx>
            <c:strRef>
              <c:f>Sheet1!$C$1</c:f>
              <c:strCache>
                <c:ptCount val="1"/>
                <c:pt idx="0">
                  <c:v>Public Only</c:v>
                </c:pt>
              </c:strCache>
            </c:strRef>
          </c:tx>
          <c:spPr>
            <a:ln w="25400">
              <a:solidFill>
                <a:srgbClr val="0072C6"/>
              </a:solidFill>
            </a:ln>
          </c:spPr>
          <c:marker>
            <c:symbol val="square"/>
            <c:size val="7"/>
            <c:spPr>
              <a:solidFill>
                <a:srgbClr val="0072C6"/>
              </a:solidFill>
              <a:ln>
                <a:noFill/>
              </a:ln>
            </c:spPr>
          </c:marker>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Sheet1!$C$2:$C$13</c:f>
              <c:numCache>
                <c:formatCode>General</c:formatCode>
                <c:ptCount val="12"/>
                <c:pt idx="0">
                  <c:v>10.6</c:v>
                </c:pt>
                <c:pt idx="1">
                  <c:v>9.4</c:v>
                </c:pt>
                <c:pt idx="2">
                  <c:v>8.8000000000000007</c:v>
                </c:pt>
                <c:pt idx="3">
                  <c:v>8.6</c:v>
                </c:pt>
                <c:pt idx="4">
                  <c:v>7.7</c:v>
                </c:pt>
                <c:pt idx="5">
                  <c:v>6.5</c:v>
                </c:pt>
                <c:pt idx="6">
                  <c:v>6.5</c:v>
                </c:pt>
                <c:pt idx="7">
                  <c:v>7.5</c:v>
                </c:pt>
                <c:pt idx="8">
                  <c:v>6.6</c:v>
                </c:pt>
                <c:pt idx="9">
                  <c:v>6</c:v>
                </c:pt>
                <c:pt idx="10">
                  <c:v>5.9</c:v>
                </c:pt>
                <c:pt idx="11">
                  <c:v>5.6</c:v>
                </c:pt>
              </c:numCache>
            </c:numRef>
          </c:val>
          <c:smooth val="0"/>
          <c:extLst>
            <c:ext xmlns:c16="http://schemas.microsoft.com/office/drawing/2014/chart" uri="{C3380CC4-5D6E-409C-BE32-E72D297353CC}">
              <c16:uniqueId val="{00000001-BFF5-410A-B7F2-3B796FD008D6}"/>
            </c:ext>
          </c:extLst>
        </c:ser>
        <c:ser>
          <c:idx val="2"/>
          <c:order val="2"/>
          <c:tx>
            <c:strRef>
              <c:f>Sheet1!$D$1</c:f>
              <c:strCache>
                <c:ptCount val="1"/>
                <c:pt idx="0">
                  <c:v>Uninsured</c:v>
                </c:pt>
              </c:strCache>
            </c:strRef>
          </c:tx>
          <c:spPr>
            <a:ln w="25400">
              <a:solidFill>
                <a:srgbClr val="AABA0A"/>
              </a:solidFill>
            </a:ln>
          </c:spPr>
          <c:marker>
            <c:symbol val="triangle"/>
            <c:size val="9"/>
            <c:spPr>
              <a:solidFill>
                <a:srgbClr val="AABA0A"/>
              </a:solidFill>
              <a:ln>
                <a:noFill/>
              </a:ln>
            </c:spPr>
          </c:marker>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Sheet1!$D$2:$D$13</c:f>
              <c:numCache>
                <c:formatCode>General</c:formatCode>
                <c:ptCount val="12"/>
                <c:pt idx="0">
                  <c:v>7.3</c:v>
                </c:pt>
                <c:pt idx="1">
                  <c:v>6.4</c:v>
                </c:pt>
                <c:pt idx="2">
                  <c:v>9.5</c:v>
                </c:pt>
                <c:pt idx="3">
                  <c:v>7.2</c:v>
                </c:pt>
                <c:pt idx="4">
                  <c:v>5.7</c:v>
                </c:pt>
                <c:pt idx="5">
                  <c:v>7.2</c:v>
                </c:pt>
                <c:pt idx="6">
                  <c:v>6.3</c:v>
                </c:pt>
                <c:pt idx="7">
                  <c:v>4.4000000000000004</c:v>
                </c:pt>
                <c:pt idx="8">
                  <c:v>5.6</c:v>
                </c:pt>
                <c:pt idx="9">
                  <c:v>3.2</c:v>
                </c:pt>
                <c:pt idx="10">
                  <c:v>4.5</c:v>
                </c:pt>
                <c:pt idx="11">
                  <c:v>3.9</c:v>
                </c:pt>
              </c:numCache>
            </c:numRef>
          </c:val>
          <c:smooth val="0"/>
          <c:extLst>
            <c:ext xmlns:c16="http://schemas.microsoft.com/office/drawing/2014/chart" uri="{C3380CC4-5D6E-409C-BE32-E72D297353CC}">
              <c16:uniqueId val="{00000002-BFF5-410A-B7F2-3B796FD008D6}"/>
            </c:ext>
          </c:extLst>
        </c:ser>
        <c:dLbls>
          <c:showLegendKey val="0"/>
          <c:showVal val="0"/>
          <c:showCatName val="0"/>
          <c:showSerName val="0"/>
          <c:showPercent val="0"/>
          <c:showBubbleSize val="0"/>
        </c:dLbls>
        <c:marker val="1"/>
        <c:smooth val="0"/>
        <c:axId val="153047424"/>
        <c:axId val="153049344"/>
      </c:lineChart>
      <c:catAx>
        <c:axId val="153047424"/>
        <c:scaling>
          <c:orientation val="minMax"/>
        </c:scaling>
        <c:delete val="0"/>
        <c:axPos val="b"/>
        <c:numFmt formatCode="General" sourceLinked="1"/>
        <c:majorTickMark val="out"/>
        <c:minorTickMark val="none"/>
        <c:tickLblPos val="nextTo"/>
        <c:txPr>
          <a:bodyPr rot="-3000000"/>
          <a:lstStyle/>
          <a:p>
            <a:pPr>
              <a:defRPr sz="1400" b="0" baseline="0">
                <a:latin typeface="Calibri" panose="020F0502020204030204" pitchFamily="34" charset="0"/>
              </a:defRPr>
            </a:pPr>
            <a:endParaRPr lang="en-US"/>
          </a:p>
        </c:txPr>
        <c:crossAx val="153049344"/>
        <c:crosses val="autoZero"/>
        <c:auto val="1"/>
        <c:lblAlgn val="ctr"/>
        <c:lblOffset val="100"/>
        <c:noMultiLvlLbl val="0"/>
      </c:catAx>
      <c:valAx>
        <c:axId val="153049344"/>
        <c:scaling>
          <c:orientation val="minMax"/>
          <c:max val="20"/>
          <c:min val="0"/>
        </c:scaling>
        <c:delete val="0"/>
        <c:axPos val="l"/>
        <c:majorGridlines/>
        <c:title>
          <c:tx>
            <c:rich>
              <a:bodyPr rot="-5400000" vert="horz"/>
              <a:lstStyle/>
              <a:p>
                <a:pPr>
                  <a:defRPr sz="1600" baseline="0">
                    <a:latin typeface="Calibri" panose="020F0502020204030204" pitchFamily="34" charset="0"/>
                  </a:defRPr>
                </a:pPr>
                <a:r>
                  <a:rPr lang="en-US" dirty="0"/>
                  <a:t>Percen</a:t>
                </a:r>
                <a:r>
                  <a:rPr lang="en-US" baseline="0" dirty="0"/>
                  <a:t>t</a:t>
                </a:r>
                <a:endParaRPr lang="en-US" dirty="0"/>
              </a:p>
            </c:rich>
          </c:tx>
          <c:layout>
            <c:manualLayout>
              <c:xMode val="edge"/>
              <c:yMode val="edge"/>
              <c:x val="0"/>
              <c:y val="0.40560804899387576"/>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3047424"/>
        <c:crosses val="autoZero"/>
        <c:crossBetween val="between"/>
        <c:majorUnit val="5"/>
      </c:valAx>
    </c:plotArea>
    <c:legend>
      <c:legendPos val="t"/>
      <c:layout>
        <c:manualLayout>
          <c:xMode val="edge"/>
          <c:yMode val="edge"/>
          <c:x val="0.1111111111111111"/>
          <c:y val="1.0032854935686231E-2"/>
          <c:w val="0.77662681053757154"/>
          <c:h val="0.1173425196850393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796587926509185"/>
          <c:y val="0.16306673471371635"/>
          <c:w val="0.81793841742004469"/>
          <c:h val="0.66702391367745695"/>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0.0</c:formatCode>
                <c:ptCount val="12"/>
                <c:pt idx="0">
                  <c:v>6.7435999999999998</c:v>
                </c:pt>
                <c:pt idx="1">
                  <c:v>6.0595999999999997</c:v>
                </c:pt>
                <c:pt idx="2">
                  <c:v>5.6943000000000001</c:v>
                </c:pt>
                <c:pt idx="3">
                  <c:v>5.5117000000000003</c:v>
                </c:pt>
                <c:pt idx="4">
                  <c:v>4.8403</c:v>
                </c:pt>
                <c:pt idx="5">
                  <c:v>4.944</c:v>
                </c:pt>
                <c:pt idx="6">
                  <c:v>4.3879999999999999</c:v>
                </c:pt>
                <c:pt idx="7">
                  <c:v>4.8811999999999998</c:v>
                </c:pt>
                <c:pt idx="8">
                  <c:v>4.0010000000000003</c:v>
                </c:pt>
                <c:pt idx="9">
                  <c:v>3.7519</c:v>
                </c:pt>
                <c:pt idx="10">
                  <c:v>3.7208000000000001</c:v>
                </c:pt>
                <c:pt idx="11">
                  <c:v>3.4312</c:v>
                </c:pt>
              </c:numCache>
            </c:numRef>
          </c:val>
          <c:smooth val="0"/>
          <c:extLst>
            <c:ext xmlns:c16="http://schemas.microsoft.com/office/drawing/2014/chart" uri="{C3380CC4-5D6E-409C-BE32-E72D297353CC}">
              <c16:uniqueId val="{00000000-81A0-466A-ACD9-EE5AD88E313E}"/>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0.0</c:formatCode>
                <c:ptCount val="12"/>
                <c:pt idx="0">
                  <c:v>5.5506000000000002</c:v>
                </c:pt>
                <c:pt idx="1">
                  <c:v>4.8022</c:v>
                </c:pt>
                <c:pt idx="2">
                  <c:v>4.7687999999999997</c:v>
                </c:pt>
                <c:pt idx="3">
                  <c:v>4.3735999999999997</c:v>
                </c:pt>
                <c:pt idx="4">
                  <c:v>4.2447999999999997</c:v>
                </c:pt>
                <c:pt idx="5">
                  <c:v>4.2150999999999996</c:v>
                </c:pt>
                <c:pt idx="6">
                  <c:v>3.9946000000000002</c:v>
                </c:pt>
                <c:pt idx="7">
                  <c:v>3.6484999999999999</c:v>
                </c:pt>
                <c:pt idx="8">
                  <c:v>3.1486000000000001</c:v>
                </c:pt>
                <c:pt idx="9">
                  <c:v>2.7378999999999998</c:v>
                </c:pt>
                <c:pt idx="10">
                  <c:v>3.3201999999999998</c:v>
                </c:pt>
                <c:pt idx="11">
                  <c:v>2.7181000000000002</c:v>
                </c:pt>
              </c:numCache>
            </c:numRef>
          </c:val>
          <c:smooth val="0"/>
          <c:extLst>
            <c:ext xmlns:c16="http://schemas.microsoft.com/office/drawing/2014/chart" uri="{C3380CC4-5D6E-409C-BE32-E72D297353CC}">
              <c16:uniqueId val="{00000001-81A0-466A-ACD9-EE5AD88E313E}"/>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0.0</c:formatCode>
                <c:ptCount val="12"/>
                <c:pt idx="0">
                  <c:v>7.0867000000000004</c:v>
                </c:pt>
                <c:pt idx="1">
                  <c:v>7.4528999999999996</c:v>
                </c:pt>
                <c:pt idx="2">
                  <c:v>6.2889999999999997</c:v>
                </c:pt>
                <c:pt idx="3">
                  <c:v>5.6936</c:v>
                </c:pt>
                <c:pt idx="4">
                  <c:v>4.8194999999999997</c:v>
                </c:pt>
                <c:pt idx="5">
                  <c:v>5.1292999999999997</c:v>
                </c:pt>
                <c:pt idx="6">
                  <c:v>3.9622999999999999</c:v>
                </c:pt>
                <c:pt idx="7">
                  <c:v>5.0694999999999997</c:v>
                </c:pt>
                <c:pt idx="8">
                  <c:v>4.3433000000000002</c:v>
                </c:pt>
                <c:pt idx="9">
                  <c:v>5.2408999999999999</c:v>
                </c:pt>
                <c:pt idx="10">
                  <c:v>4.0826000000000002</c:v>
                </c:pt>
                <c:pt idx="11">
                  <c:v>4.4297000000000004</c:v>
                </c:pt>
              </c:numCache>
            </c:numRef>
          </c:val>
          <c:smooth val="0"/>
          <c:extLst>
            <c:ext xmlns:c16="http://schemas.microsoft.com/office/drawing/2014/chart" uri="{C3380CC4-5D6E-409C-BE32-E72D297353CC}">
              <c16:uniqueId val="{00000002-81A0-466A-ACD9-EE5AD88E313E}"/>
            </c:ext>
          </c:extLst>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Sheet1!$B$5:$M$5</c:f>
              <c:numCache>
                <c:formatCode>0.0</c:formatCode>
                <c:ptCount val="12"/>
                <c:pt idx="0">
                  <c:v>10.196199999999999</c:v>
                </c:pt>
                <c:pt idx="1">
                  <c:v>8.4074000000000009</c:v>
                </c:pt>
                <c:pt idx="2">
                  <c:v>7.8912000000000004</c:v>
                </c:pt>
                <c:pt idx="3">
                  <c:v>8.7654999999999994</c:v>
                </c:pt>
                <c:pt idx="4">
                  <c:v>6.9699</c:v>
                </c:pt>
                <c:pt idx="5">
                  <c:v>6.827</c:v>
                </c:pt>
                <c:pt idx="6">
                  <c:v>5.7573999999999996</c:v>
                </c:pt>
                <c:pt idx="7">
                  <c:v>7.4203000000000001</c:v>
                </c:pt>
                <c:pt idx="8">
                  <c:v>5.9256000000000002</c:v>
                </c:pt>
                <c:pt idx="9">
                  <c:v>5.0997000000000003</c:v>
                </c:pt>
                <c:pt idx="10">
                  <c:v>4.7747000000000002</c:v>
                </c:pt>
                <c:pt idx="11">
                  <c:v>4.9112</c:v>
                </c:pt>
              </c:numCache>
            </c:numRef>
          </c:val>
          <c:smooth val="0"/>
          <c:extLst>
            <c:ext xmlns:c16="http://schemas.microsoft.com/office/drawing/2014/chart" uri="{C3380CC4-5D6E-409C-BE32-E72D297353CC}">
              <c16:uniqueId val="{00000003-81A0-466A-ACD9-EE5AD88E313E}"/>
            </c:ext>
          </c:extLst>
        </c:ser>
        <c:dLbls>
          <c:showLegendKey val="0"/>
          <c:showVal val="0"/>
          <c:showCatName val="0"/>
          <c:showSerName val="0"/>
          <c:showPercent val="0"/>
          <c:showBubbleSize val="0"/>
        </c:dLbls>
        <c:marker val="1"/>
        <c:smooth val="0"/>
        <c:axId val="154752128"/>
        <c:axId val="154820992"/>
      </c:lineChart>
      <c:catAx>
        <c:axId val="154752128"/>
        <c:scaling>
          <c:orientation val="minMax"/>
        </c:scaling>
        <c:delete val="0"/>
        <c:axPos val="b"/>
        <c:numFmt formatCode="General" sourceLinked="1"/>
        <c:majorTickMark val="out"/>
        <c:minorTickMark val="none"/>
        <c:tickLblPos val="nextTo"/>
        <c:txPr>
          <a:bodyPr rot="-3000000"/>
          <a:lstStyle/>
          <a:p>
            <a:pPr>
              <a:defRPr sz="1400" b="0" baseline="0">
                <a:latin typeface="Calibri" panose="020F0502020204030204" pitchFamily="34" charset="0"/>
              </a:defRPr>
            </a:pPr>
            <a:endParaRPr lang="en-US"/>
          </a:p>
        </c:txPr>
        <c:crossAx val="154820992"/>
        <c:crosses val="autoZero"/>
        <c:auto val="1"/>
        <c:lblAlgn val="ctr"/>
        <c:lblOffset val="100"/>
        <c:noMultiLvlLbl val="0"/>
      </c:catAx>
      <c:valAx>
        <c:axId val="154820992"/>
        <c:scaling>
          <c:orientation val="minMax"/>
          <c:max val="20"/>
          <c:min val="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09072615923009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4752128"/>
        <c:crosses val="autoZero"/>
        <c:crossBetween val="between"/>
        <c:majorUnit val="5"/>
      </c:valAx>
    </c:plotArea>
    <c:legend>
      <c:legendPos val="t"/>
      <c:layout>
        <c:manualLayout>
          <c:xMode val="edge"/>
          <c:yMode val="edge"/>
          <c:x val="8.19954797317002E-3"/>
          <c:y val="3.2031690483134055E-2"/>
          <c:w val="0.99127867697093419"/>
          <c:h val="7.4886993292505102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012637309225237"/>
          <c:y val="0.15050071866016748"/>
          <c:w val="0.86577792359288408"/>
          <c:h val="0.71481637711952672"/>
        </c:manualLayout>
      </c:layout>
      <c:lineChart>
        <c:grouping val="standard"/>
        <c:varyColors val="0"/>
        <c:ser>
          <c:idx val="3"/>
          <c:order val="0"/>
          <c:tx>
            <c:strRef>
              <c:f>Sheet1!$G$1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Sheet1!$G$2:$G$11</c:f>
              <c:numCache>
                <c:formatCode>0.00</c:formatCode>
                <c:ptCount val="10"/>
                <c:pt idx="0">
                  <c:v>2.64</c:v>
                </c:pt>
                <c:pt idx="1">
                  <c:v>2.36</c:v>
                </c:pt>
                <c:pt idx="2">
                  <c:v>2.23</c:v>
                </c:pt>
                <c:pt idx="3">
                  <c:v>2.33</c:v>
                </c:pt>
                <c:pt idx="4">
                  <c:v>2.2999999999999998</c:v>
                </c:pt>
                <c:pt idx="5">
                  <c:v>2.16</c:v>
                </c:pt>
                <c:pt idx="6">
                  <c:v>2.12</c:v>
                </c:pt>
                <c:pt idx="7">
                  <c:v>2</c:v>
                </c:pt>
                <c:pt idx="8">
                  <c:v>1.91</c:v>
                </c:pt>
                <c:pt idx="9">
                  <c:v>1.9339999999999999</c:v>
                </c:pt>
              </c:numCache>
            </c:numRef>
          </c:val>
          <c:smooth val="0"/>
          <c:extLst>
            <c:ext xmlns:c16="http://schemas.microsoft.com/office/drawing/2014/chart" uri="{C3380CC4-5D6E-409C-BE32-E72D297353CC}">
              <c16:uniqueId val="{00000000-8E74-403F-BBD1-6F6AC50C8F29}"/>
            </c:ext>
          </c:extLst>
        </c:ser>
        <c:ser>
          <c:idx val="0"/>
          <c:order val="1"/>
          <c:tx>
            <c:strRef>
              <c:f>Sheet1!$C$1</c:f>
              <c:strCache>
                <c:ptCount val="1"/>
                <c:pt idx="0">
                  <c:v>White</c:v>
                </c:pt>
              </c:strCache>
            </c:strRef>
          </c:tx>
          <c:spPr>
            <a:ln w="25400">
              <a:solidFill>
                <a:srgbClr val="0072C6"/>
              </a:solidFill>
            </a:ln>
          </c:spPr>
          <c:marker>
            <c:symbol val="square"/>
            <c:size val="7"/>
            <c:spPr>
              <a:solidFill>
                <a:srgbClr val="0072C6"/>
              </a:solidFill>
              <a:ln>
                <a:noFill/>
              </a:ln>
            </c:spPr>
          </c:marker>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Sheet1!$C$2:$C$11</c:f>
              <c:numCache>
                <c:formatCode>0.00</c:formatCode>
                <c:ptCount val="10"/>
                <c:pt idx="0">
                  <c:v>2.79</c:v>
                </c:pt>
                <c:pt idx="1">
                  <c:v>2.57</c:v>
                </c:pt>
                <c:pt idx="2">
                  <c:v>2.4700000000000002</c:v>
                </c:pt>
                <c:pt idx="3">
                  <c:v>2.65</c:v>
                </c:pt>
                <c:pt idx="4">
                  <c:v>2.5499999999999998</c:v>
                </c:pt>
                <c:pt idx="5">
                  <c:v>2.4500000000000002</c:v>
                </c:pt>
                <c:pt idx="6">
                  <c:v>2.25</c:v>
                </c:pt>
                <c:pt idx="7">
                  <c:v>2.12</c:v>
                </c:pt>
                <c:pt idx="8">
                  <c:v>2.09</c:v>
                </c:pt>
                <c:pt idx="9">
                  <c:v>2.004</c:v>
                </c:pt>
              </c:numCache>
            </c:numRef>
          </c:val>
          <c:smooth val="0"/>
          <c:extLst>
            <c:ext xmlns:c16="http://schemas.microsoft.com/office/drawing/2014/chart" uri="{C3380CC4-5D6E-409C-BE32-E72D297353CC}">
              <c16:uniqueId val="{00000001-8E74-403F-BBD1-6F6AC50C8F29}"/>
            </c:ext>
          </c:extLst>
        </c:ser>
        <c:ser>
          <c:idx val="2"/>
          <c:order val="2"/>
          <c:tx>
            <c:strRef>
              <c:f>Sheet1!$D$1</c:f>
              <c:strCache>
                <c:ptCount val="1"/>
                <c:pt idx="0">
                  <c:v>Black</c:v>
                </c:pt>
              </c:strCache>
            </c:strRef>
          </c:tx>
          <c:spPr>
            <a:ln w="25400">
              <a:solidFill>
                <a:srgbClr val="AABA0A"/>
              </a:solidFill>
            </a:ln>
          </c:spPr>
          <c:marker>
            <c:symbol val="triangle"/>
            <c:size val="9"/>
            <c:spPr>
              <a:solidFill>
                <a:srgbClr val="AABA0A"/>
              </a:solidFill>
              <a:ln>
                <a:noFill/>
              </a:ln>
            </c:spPr>
          </c:marker>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Sheet1!$D$2:$D$11</c:f>
              <c:numCache>
                <c:formatCode>0.00</c:formatCode>
                <c:ptCount val="10"/>
                <c:pt idx="0">
                  <c:v>2.92</c:v>
                </c:pt>
                <c:pt idx="1">
                  <c:v>2.2000000000000002</c:v>
                </c:pt>
                <c:pt idx="2">
                  <c:v>2.0099999999999998</c:v>
                </c:pt>
                <c:pt idx="3">
                  <c:v>1.86</c:v>
                </c:pt>
                <c:pt idx="4">
                  <c:v>1.97</c:v>
                </c:pt>
                <c:pt idx="5">
                  <c:v>1.82</c:v>
                </c:pt>
                <c:pt idx="6">
                  <c:v>2.09</c:v>
                </c:pt>
                <c:pt idx="7">
                  <c:v>1.8</c:v>
                </c:pt>
                <c:pt idx="8">
                  <c:v>1.74</c:v>
                </c:pt>
                <c:pt idx="9">
                  <c:v>1.9690000000000001</c:v>
                </c:pt>
              </c:numCache>
            </c:numRef>
          </c:val>
          <c:smooth val="0"/>
          <c:extLst>
            <c:ext xmlns:c16="http://schemas.microsoft.com/office/drawing/2014/chart" uri="{C3380CC4-5D6E-409C-BE32-E72D297353CC}">
              <c16:uniqueId val="{00000002-8E74-403F-BBD1-6F6AC50C8F29}"/>
            </c:ext>
          </c:extLst>
        </c:ser>
        <c:ser>
          <c:idx val="1"/>
          <c:order val="3"/>
          <c:tx>
            <c:strRef>
              <c:f>Sheet1!$E$1</c:f>
              <c:strCache>
                <c:ptCount val="1"/>
                <c:pt idx="0">
                  <c:v>API</c:v>
                </c:pt>
              </c:strCache>
            </c:strRef>
          </c:tx>
          <c:spPr>
            <a:ln w="34925">
              <a:solidFill>
                <a:srgbClr val="7BA8DF"/>
              </a:solidFill>
            </a:ln>
          </c:spPr>
          <c:marker>
            <c:symbol val="diamond"/>
            <c:size val="9"/>
            <c:spPr>
              <a:solidFill>
                <a:srgbClr val="7BA8DF"/>
              </a:solidFill>
              <a:ln>
                <a:noFill/>
              </a:ln>
            </c:spPr>
          </c:marker>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Sheet1!$E$2:$E$11</c:f>
              <c:numCache>
                <c:formatCode>0.00</c:formatCode>
                <c:ptCount val="10"/>
                <c:pt idx="0">
                  <c:v>2.59</c:v>
                </c:pt>
                <c:pt idx="1">
                  <c:v>2.79</c:v>
                </c:pt>
                <c:pt idx="2">
                  <c:v>2.0099999999999998</c:v>
                </c:pt>
                <c:pt idx="3">
                  <c:v>2.71</c:v>
                </c:pt>
                <c:pt idx="4">
                  <c:v>2.41</c:v>
                </c:pt>
                <c:pt idx="5">
                  <c:v>2.2400000000000002</c:v>
                </c:pt>
                <c:pt idx="6">
                  <c:v>2.34</c:v>
                </c:pt>
                <c:pt idx="7">
                  <c:v>1.89</c:v>
                </c:pt>
                <c:pt idx="8">
                  <c:v>1.76</c:v>
                </c:pt>
                <c:pt idx="9">
                  <c:v>2.597</c:v>
                </c:pt>
              </c:numCache>
            </c:numRef>
          </c:val>
          <c:smooth val="0"/>
          <c:extLst>
            <c:ext xmlns:c16="http://schemas.microsoft.com/office/drawing/2014/chart" uri="{C3380CC4-5D6E-409C-BE32-E72D297353CC}">
              <c16:uniqueId val="{00000003-8E74-403F-BBD1-6F6AC50C8F29}"/>
            </c:ext>
          </c:extLst>
        </c:ser>
        <c:ser>
          <c:idx val="4"/>
          <c:order val="4"/>
          <c:tx>
            <c:strRef>
              <c:f>Sheet1!$F$1</c:f>
              <c:strCache>
                <c:ptCount val="1"/>
                <c:pt idx="0">
                  <c:v>Hispanic</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Sheet1!$F$2:$F$11</c:f>
              <c:numCache>
                <c:formatCode>0.00</c:formatCode>
                <c:ptCount val="10"/>
                <c:pt idx="0">
                  <c:v>2.0499999999999998</c:v>
                </c:pt>
                <c:pt idx="1">
                  <c:v>1.85</c:v>
                </c:pt>
                <c:pt idx="2">
                  <c:v>1.85</c:v>
                </c:pt>
                <c:pt idx="3">
                  <c:v>1.84</c:v>
                </c:pt>
                <c:pt idx="4">
                  <c:v>1.94</c:v>
                </c:pt>
                <c:pt idx="5">
                  <c:v>1.7</c:v>
                </c:pt>
                <c:pt idx="6">
                  <c:v>1.82</c:v>
                </c:pt>
                <c:pt idx="7">
                  <c:v>1.87</c:v>
                </c:pt>
                <c:pt idx="8">
                  <c:v>1.56</c:v>
                </c:pt>
                <c:pt idx="9">
                  <c:v>1.639</c:v>
                </c:pt>
              </c:numCache>
            </c:numRef>
          </c:val>
          <c:smooth val="0"/>
          <c:extLst>
            <c:ext xmlns:c16="http://schemas.microsoft.com/office/drawing/2014/chart" uri="{C3380CC4-5D6E-409C-BE32-E72D297353CC}">
              <c16:uniqueId val="{00000004-8E74-403F-BBD1-6F6AC50C8F29}"/>
            </c:ext>
          </c:extLst>
        </c:ser>
        <c:dLbls>
          <c:showLegendKey val="0"/>
          <c:showVal val="0"/>
          <c:showCatName val="0"/>
          <c:showSerName val="0"/>
          <c:showPercent val="0"/>
          <c:showBubbleSize val="0"/>
        </c:dLbls>
        <c:marker val="1"/>
        <c:smooth val="0"/>
        <c:axId val="153670784"/>
        <c:axId val="153672704"/>
      </c:lineChart>
      <c:catAx>
        <c:axId val="15367078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53672704"/>
        <c:crosses val="autoZero"/>
        <c:auto val="1"/>
        <c:lblAlgn val="ctr"/>
        <c:lblOffset val="100"/>
        <c:noMultiLvlLbl val="0"/>
      </c:catAx>
      <c:valAx>
        <c:axId val="153672704"/>
        <c:scaling>
          <c:orientation val="minMax"/>
          <c:max val="5"/>
          <c:min val="0"/>
        </c:scaling>
        <c:delete val="0"/>
        <c:axPos val="l"/>
        <c:majorGridlines/>
        <c:title>
          <c:tx>
            <c:rich>
              <a:bodyPr rot="-5400000" vert="horz"/>
              <a:lstStyle/>
              <a:p>
                <a:pPr>
                  <a:defRPr sz="1600" baseline="0">
                    <a:latin typeface="Calibri" panose="020F0502020204030204" pitchFamily="34" charset="0"/>
                  </a:defRPr>
                </a:pPr>
                <a:r>
                  <a:rPr lang="en-US" dirty="0"/>
                  <a:t>Rate per 1,000 Live Births</a:t>
                </a:r>
              </a:p>
            </c:rich>
          </c:tx>
          <c:layout>
            <c:manualLayout>
              <c:xMode val="edge"/>
              <c:yMode val="edge"/>
              <c:x val="7.716049382716049E-3"/>
              <c:y val="0.21694762113069202"/>
            </c:manualLayout>
          </c:layout>
          <c:overlay val="0"/>
        </c:title>
        <c:numFmt formatCode="0.0" sourceLinked="0"/>
        <c:majorTickMark val="out"/>
        <c:minorTickMark val="none"/>
        <c:tickLblPos val="nextTo"/>
        <c:txPr>
          <a:bodyPr/>
          <a:lstStyle/>
          <a:p>
            <a:pPr>
              <a:defRPr sz="1600" b="0" baseline="0">
                <a:latin typeface="Calibri" panose="020F0502020204030204" pitchFamily="34" charset="0"/>
              </a:defRPr>
            </a:pPr>
            <a:endParaRPr lang="en-US"/>
          </a:p>
        </c:txPr>
        <c:crossAx val="153670784"/>
        <c:crosses val="autoZero"/>
        <c:crossBetween val="between"/>
        <c:majorUnit val="0.5"/>
      </c:valAx>
    </c:plotArea>
    <c:legend>
      <c:legendPos val="t"/>
      <c:layout>
        <c:manualLayout>
          <c:xMode val="edge"/>
          <c:yMode val="edge"/>
          <c:x val="0"/>
          <c:y val="1.1675185338674747E-3"/>
          <c:w val="1"/>
          <c:h val="0.10839660667416574"/>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17711674929524"/>
          <c:y val="4.8044619422572168E-2"/>
          <c:w val="0.80036210751433845"/>
          <c:h val="0.79705331972392324"/>
        </c:manualLayout>
      </c:layout>
      <c:barChart>
        <c:barDir val="col"/>
        <c:grouping val="clustered"/>
        <c:varyColors val="0"/>
        <c:ser>
          <c:idx val="0"/>
          <c:order val="0"/>
          <c:tx>
            <c:strRef>
              <c:f>Sheet1!$B$1</c:f>
              <c:strCache>
                <c:ptCount val="1"/>
                <c:pt idx="0">
                  <c:v>Series 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95E0-4830-B3BA-3B49913CD89B}"/>
              </c:ext>
            </c:extLst>
          </c:dPt>
          <c:dPt>
            <c:idx val="1"/>
            <c:invertIfNegative val="0"/>
            <c:bubble3D val="0"/>
            <c:extLst>
              <c:ext xmlns:c16="http://schemas.microsoft.com/office/drawing/2014/chart" uri="{C3380CC4-5D6E-409C-BE32-E72D297353CC}">
                <c16:uniqueId val="{00000001-95E0-4830-B3BA-3B49913CD89B}"/>
              </c:ext>
            </c:extLst>
          </c:dPt>
          <c:dPt>
            <c:idx val="2"/>
            <c:invertIfNegative val="0"/>
            <c:bubble3D val="0"/>
            <c:extLst>
              <c:ext xmlns:c16="http://schemas.microsoft.com/office/drawing/2014/chart" uri="{C3380CC4-5D6E-409C-BE32-E72D297353CC}">
                <c16:uniqueId val="{00000002-95E0-4830-B3BA-3B49913CD89B}"/>
              </c:ext>
            </c:extLst>
          </c:dPt>
          <c:dPt>
            <c:idx val="3"/>
            <c:invertIfNegative val="0"/>
            <c:bubble3D val="0"/>
            <c:extLst>
              <c:ext xmlns:c16="http://schemas.microsoft.com/office/drawing/2014/chart" uri="{C3380CC4-5D6E-409C-BE32-E72D297353CC}">
                <c16:uniqueId val="{00000003-95E0-4830-B3BA-3B49913CD89B}"/>
              </c:ext>
            </c:extLst>
          </c:dPt>
          <c:cat>
            <c:strRef>
              <c:f>Sheet1!$A$2:$A$4</c:f>
              <c:strCache>
                <c:ptCount val="3"/>
                <c:pt idx="0">
                  <c:v>White</c:v>
                </c:pt>
                <c:pt idx="1">
                  <c:v>Black</c:v>
                </c:pt>
                <c:pt idx="2">
                  <c:v>Hispanic</c:v>
                </c:pt>
              </c:strCache>
            </c:strRef>
          </c:cat>
          <c:val>
            <c:numRef>
              <c:f>Sheet1!$B$2:$B$4</c:f>
              <c:numCache>
                <c:formatCode>General</c:formatCode>
                <c:ptCount val="3"/>
                <c:pt idx="0">
                  <c:v>76.599999999999994</c:v>
                </c:pt>
                <c:pt idx="1">
                  <c:v>77.8</c:v>
                </c:pt>
                <c:pt idx="2">
                  <c:v>75.900000000000006</c:v>
                </c:pt>
              </c:numCache>
            </c:numRef>
          </c:val>
          <c:extLst>
            <c:ext xmlns:c16="http://schemas.microsoft.com/office/drawing/2014/chart" uri="{C3380CC4-5D6E-409C-BE32-E72D297353CC}">
              <c16:uniqueId val="{00000004-95E0-4830-B3BA-3B49913CD89B}"/>
            </c:ext>
          </c:extLst>
        </c:ser>
        <c:dLbls>
          <c:showLegendKey val="0"/>
          <c:showVal val="0"/>
          <c:showCatName val="0"/>
          <c:showSerName val="0"/>
          <c:showPercent val="0"/>
          <c:showBubbleSize val="0"/>
        </c:dLbls>
        <c:gapWidth val="150"/>
        <c:axId val="153454080"/>
        <c:axId val="153479808"/>
      </c:barChart>
      <c:catAx>
        <c:axId val="15345408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53479808"/>
        <c:crosses val="autoZero"/>
        <c:auto val="1"/>
        <c:lblAlgn val="ctr"/>
        <c:lblOffset val="100"/>
        <c:noMultiLvlLbl val="0"/>
      </c:catAx>
      <c:valAx>
        <c:axId val="15347980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5246524739963059"/>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53454080"/>
        <c:crosses val="autoZero"/>
        <c:crossBetween val="between"/>
        <c:majorUnit val="20"/>
      </c:valAx>
    </c:plotArea>
    <c:plotVisOnly val="1"/>
    <c:dispBlanksAs val="gap"/>
    <c:showDLblsOverMax val="0"/>
  </c:chart>
  <c:spPr>
    <a:ln>
      <a:noFill/>
    </a:ln>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17711674929524"/>
          <c:y val="4.8044619422572168E-2"/>
          <c:w val="0.80036210751433845"/>
          <c:h val="0.79542189170798094"/>
        </c:manualLayout>
      </c:layout>
      <c:barChart>
        <c:barDir val="col"/>
        <c:grouping val="clustered"/>
        <c:varyColors val="0"/>
        <c:ser>
          <c:idx val="0"/>
          <c:order val="0"/>
          <c:tx>
            <c:strRef>
              <c:f>Sheet1!$B$1</c:f>
              <c:strCache>
                <c:ptCount val="1"/>
                <c:pt idx="0">
                  <c:v>Income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F261-4231-A398-308DF649CCF0}"/>
              </c:ext>
            </c:extLst>
          </c:dPt>
          <c:dPt>
            <c:idx val="1"/>
            <c:invertIfNegative val="0"/>
            <c:bubble3D val="0"/>
            <c:extLst>
              <c:ext xmlns:c16="http://schemas.microsoft.com/office/drawing/2014/chart" uri="{C3380CC4-5D6E-409C-BE32-E72D297353CC}">
                <c16:uniqueId val="{00000001-F261-4231-A398-308DF649CCF0}"/>
              </c:ext>
            </c:extLst>
          </c:dPt>
          <c:dPt>
            <c:idx val="2"/>
            <c:invertIfNegative val="0"/>
            <c:bubble3D val="0"/>
            <c:extLst>
              <c:ext xmlns:c16="http://schemas.microsoft.com/office/drawing/2014/chart" uri="{C3380CC4-5D6E-409C-BE32-E72D297353CC}">
                <c16:uniqueId val="{00000002-F261-4231-A398-308DF649CCF0}"/>
              </c:ext>
            </c:extLst>
          </c:dPt>
          <c:dPt>
            <c:idx val="3"/>
            <c:invertIfNegative val="0"/>
            <c:bubble3D val="0"/>
            <c:extLst>
              <c:ext xmlns:c16="http://schemas.microsoft.com/office/drawing/2014/chart" uri="{C3380CC4-5D6E-409C-BE32-E72D297353CC}">
                <c16:uniqueId val="{00000003-F261-4231-A398-308DF649CCF0}"/>
              </c:ext>
            </c:extLst>
          </c:dPt>
          <c:cat>
            <c:strRef>
              <c:f>Sheet1!$A$2:$A$5</c:f>
              <c:strCache>
                <c:ptCount val="4"/>
                <c:pt idx="0">
                  <c:v>Poor</c:v>
                </c:pt>
                <c:pt idx="1">
                  <c:v>Low Income</c:v>
                </c:pt>
                <c:pt idx="2">
                  <c:v>Middle Income</c:v>
                </c:pt>
                <c:pt idx="3">
                  <c:v>High Income</c:v>
                </c:pt>
              </c:strCache>
            </c:strRef>
          </c:cat>
          <c:val>
            <c:numRef>
              <c:f>Sheet1!$B$2:$B$5</c:f>
              <c:numCache>
                <c:formatCode>General</c:formatCode>
                <c:ptCount val="4"/>
                <c:pt idx="0">
                  <c:v>74.3</c:v>
                </c:pt>
                <c:pt idx="1">
                  <c:v>76.099999999999994</c:v>
                </c:pt>
                <c:pt idx="2">
                  <c:v>80</c:v>
                </c:pt>
                <c:pt idx="3">
                  <c:v>75.2</c:v>
                </c:pt>
              </c:numCache>
            </c:numRef>
          </c:val>
          <c:extLst>
            <c:ext xmlns:c16="http://schemas.microsoft.com/office/drawing/2014/chart" uri="{C3380CC4-5D6E-409C-BE32-E72D297353CC}">
              <c16:uniqueId val="{00000004-F261-4231-A398-308DF649CCF0}"/>
            </c:ext>
          </c:extLst>
        </c:ser>
        <c:dLbls>
          <c:showLegendKey val="0"/>
          <c:showVal val="0"/>
          <c:showCatName val="0"/>
          <c:showSerName val="0"/>
          <c:showPercent val="0"/>
          <c:showBubbleSize val="0"/>
        </c:dLbls>
        <c:gapWidth val="150"/>
        <c:axId val="153680896"/>
        <c:axId val="154924928"/>
      </c:barChart>
      <c:catAx>
        <c:axId val="153680896"/>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54924928"/>
        <c:crosses val="autoZero"/>
        <c:auto val="1"/>
        <c:lblAlgn val="ctr"/>
        <c:lblOffset val="100"/>
        <c:noMultiLvlLbl val="0"/>
      </c:catAx>
      <c:valAx>
        <c:axId val="15492492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5246524739963059"/>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53680896"/>
        <c:crosses val="autoZero"/>
        <c:crossBetween val="between"/>
        <c:majorUnit val="20"/>
      </c:valAx>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803048657379367E-2"/>
          <c:y val="0.11312733635568278"/>
          <c:w val="0.92132815128878121"/>
          <c:h val="0.72884176409766954"/>
        </c:manualLayout>
      </c:layout>
      <c:barChart>
        <c:barDir val="col"/>
        <c:grouping val="percentStacked"/>
        <c:varyColors val="0"/>
        <c:ser>
          <c:idx val="2"/>
          <c:order val="0"/>
          <c:tx>
            <c:strRef>
              <c:f>Sheet1!$A$2</c:f>
              <c:strCache>
                <c:ptCount val="1"/>
                <c:pt idx="0">
                  <c:v>Better</c:v>
                </c:pt>
              </c:strCache>
            </c:strRef>
          </c:tx>
          <c:spPr>
            <a:solidFill>
              <a:sysClr val="windowText" lastClr="000000"/>
            </a:solidFill>
          </c:spPr>
          <c:invertIfNegative val="0"/>
          <c:dLbls>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Poor vs. High Income (n=51)</c:v>
                </c:pt>
                <c:pt idx="1">
                  <c:v>Hispanic vs. White (n=80)</c:v>
                </c:pt>
                <c:pt idx="2">
                  <c:v>Black vs. White (n=83)</c:v>
                </c:pt>
                <c:pt idx="3">
                  <c:v>AI/AN vs. White (n=60)</c:v>
                </c:pt>
                <c:pt idx="4">
                  <c:v>Asian vs. White (n=70)</c:v>
                </c:pt>
              </c:strCache>
            </c:strRef>
          </c:cat>
          <c:val>
            <c:numRef>
              <c:f>Sheet1!$B$2:$F$2</c:f>
              <c:numCache>
                <c:formatCode>General</c:formatCode>
                <c:ptCount val="5"/>
                <c:pt idx="0">
                  <c:v>2</c:v>
                </c:pt>
                <c:pt idx="1">
                  <c:v>19</c:v>
                </c:pt>
                <c:pt idx="2">
                  <c:v>9</c:v>
                </c:pt>
                <c:pt idx="3">
                  <c:v>5</c:v>
                </c:pt>
                <c:pt idx="4">
                  <c:v>21</c:v>
                </c:pt>
              </c:numCache>
            </c:numRef>
          </c:val>
          <c:extLst>
            <c:ext xmlns:c16="http://schemas.microsoft.com/office/drawing/2014/chart" uri="{C3380CC4-5D6E-409C-BE32-E72D297353CC}">
              <c16:uniqueId val="{00000000-26F6-46B2-9EFE-93B7A83B3129}"/>
            </c:ext>
          </c:extLst>
        </c:ser>
        <c:ser>
          <c:idx val="1"/>
          <c:order val="1"/>
          <c:tx>
            <c:strRef>
              <c:f>Sheet1!$A$3</c:f>
              <c:strCache>
                <c:ptCount val="1"/>
                <c:pt idx="0">
                  <c:v>Same</c:v>
                </c:pt>
              </c:strCache>
            </c:strRef>
          </c:tx>
          <c:spPr>
            <a:solidFill>
              <a:srgbClr val="0072C6"/>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F6-46B2-9EFE-93B7A83B3129}"/>
                </c:ext>
              </c:extLst>
            </c:dLbl>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Poor vs. High Income (n=51)</c:v>
                </c:pt>
                <c:pt idx="1">
                  <c:v>Hispanic vs. White (n=80)</c:v>
                </c:pt>
                <c:pt idx="2">
                  <c:v>Black vs. White (n=83)</c:v>
                </c:pt>
                <c:pt idx="3">
                  <c:v>AI/AN vs. White (n=60)</c:v>
                </c:pt>
                <c:pt idx="4">
                  <c:v>Asian vs. White (n=70)</c:v>
                </c:pt>
              </c:strCache>
            </c:strRef>
          </c:cat>
          <c:val>
            <c:numRef>
              <c:f>Sheet1!$B$3:$F$3</c:f>
              <c:numCache>
                <c:formatCode>General</c:formatCode>
                <c:ptCount val="5"/>
                <c:pt idx="0">
                  <c:v>23</c:v>
                </c:pt>
                <c:pt idx="1">
                  <c:v>33</c:v>
                </c:pt>
                <c:pt idx="2">
                  <c:v>47</c:v>
                </c:pt>
                <c:pt idx="3">
                  <c:v>39</c:v>
                </c:pt>
                <c:pt idx="4">
                  <c:v>39</c:v>
                </c:pt>
              </c:numCache>
            </c:numRef>
          </c:val>
          <c:extLst>
            <c:ext xmlns:c16="http://schemas.microsoft.com/office/drawing/2014/chart" uri="{C3380CC4-5D6E-409C-BE32-E72D297353CC}">
              <c16:uniqueId val="{00000002-26F6-46B2-9EFE-93B7A83B3129}"/>
            </c:ext>
          </c:extLst>
        </c:ser>
        <c:ser>
          <c:idx val="0"/>
          <c:order val="2"/>
          <c:tx>
            <c:strRef>
              <c:f>Sheet1!$A$4</c:f>
              <c:strCache>
                <c:ptCount val="1"/>
                <c:pt idx="0">
                  <c:v>Worse</c:v>
                </c:pt>
              </c:strCache>
            </c:strRef>
          </c:tx>
          <c:spPr>
            <a:solidFill>
              <a:srgbClr val="AABA0A"/>
            </a:solidFill>
          </c:spPr>
          <c:invertIfNegative val="0"/>
          <c:dLbls>
            <c:spPr>
              <a:noFill/>
              <a:ln>
                <a:noFill/>
              </a:ln>
              <a:effectLst/>
            </c:spPr>
            <c:txPr>
              <a:bodyPr/>
              <a:lstStyle/>
              <a:p>
                <a:pPr>
                  <a:defRPr sz="16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Poor vs. High Income (n=51)</c:v>
                </c:pt>
                <c:pt idx="1">
                  <c:v>Hispanic vs. White (n=80)</c:v>
                </c:pt>
                <c:pt idx="2">
                  <c:v>Black vs. White (n=83)</c:v>
                </c:pt>
                <c:pt idx="3">
                  <c:v>AI/AN vs. White (n=60)</c:v>
                </c:pt>
                <c:pt idx="4">
                  <c:v>Asian vs. White (n=70)</c:v>
                </c:pt>
              </c:strCache>
            </c:strRef>
          </c:cat>
          <c:val>
            <c:numRef>
              <c:f>Sheet1!$B$4:$F$4</c:f>
              <c:numCache>
                <c:formatCode>General</c:formatCode>
                <c:ptCount val="5"/>
                <c:pt idx="0">
                  <c:v>26</c:v>
                </c:pt>
                <c:pt idx="1">
                  <c:v>28</c:v>
                </c:pt>
                <c:pt idx="2">
                  <c:v>27</c:v>
                </c:pt>
                <c:pt idx="3">
                  <c:v>16</c:v>
                </c:pt>
                <c:pt idx="4">
                  <c:v>10</c:v>
                </c:pt>
              </c:numCache>
            </c:numRef>
          </c:val>
          <c:extLst>
            <c:ext xmlns:c16="http://schemas.microsoft.com/office/drawing/2014/chart" uri="{C3380CC4-5D6E-409C-BE32-E72D297353CC}">
              <c16:uniqueId val="{00000003-26F6-46B2-9EFE-93B7A83B3129}"/>
            </c:ext>
          </c:extLst>
        </c:ser>
        <c:dLbls>
          <c:showLegendKey val="0"/>
          <c:showVal val="1"/>
          <c:showCatName val="0"/>
          <c:showSerName val="0"/>
          <c:showPercent val="0"/>
          <c:showBubbleSize val="0"/>
        </c:dLbls>
        <c:gapWidth val="150"/>
        <c:overlap val="100"/>
        <c:axId val="134281472"/>
        <c:axId val="133894144"/>
      </c:barChart>
      <c:catAx>
        <c:axId val="134281472"/>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133894144"/>
        <c:crosses val="autoZero"/>
        <c:auto val="1"/>
        <c:lblAlgn val="ctr"/>
        <c:lblOffset val="100"/>
        <c:tickLblSkip val="1"/>
        <c:tickMarkSkip val="1"/>
        <c:noMultiLvlLbl val="0"/>
      </c:catAx>
      <c:valAx>
        <c:axId val="133894144"/>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134281472"/>
        <c:crosses val="autoZero"/>
        <c:crossBetween val="between"/>
        <c:majorUnit val="0.2"/>
      </c:valAx>
    </c:plotArea>
    <c:legend>
      <c:legendPos val="t"/>
      <c:layout>
        <c:manualLayout>
          <c:xMode val="edge"/>
          <c:yMode val="edge"/>
          <c:x val="0.28239355497229512"/>
          <c:y val="1.683567963095513E-3"/>
          <c:w val="0.44518506367259647"/>
          <c:h val="7.853599733258119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12637309225237"/>
          <c:y val="7.4134773850943067E-2"/>
          <c:w val="0.87040755322251384"/>
          <c:h val="0.79118217054263562"/>
        </c:manualLayout>
      </c:layout>
      <c:lineChart>
        <c:grouping val="standard"/>
        <c:varyColors val="0"/>
        <c:ser>
          <c:idx val="3"/>
          <c:order val="0"/>
          <c:tx>
            <c:strRef>
              <c:f>Sheet1!$B$1</c:f>
              <c:strCache>
                <c:ptCount val="1"/>
                <c:pt idx="0">
                  <c:v>Series 1</c:v>
                </c:pt>
              </c:strCache>
            </c:strRef>
          </c:tx>
          <c:spPr>
            <a:ln w="25400">
              <a:solidFill>
                <a:sysClr val="windowText" lastClr="000000"/>
              </a:solidFill>
            </a:ln>
          </c:spPr>
          <c:marker>
            <c:symbol val="circle"/>
            <c:size val="7"/>
            <c:spPr>
              <a:solidFill>
                <a:sysClr val="windowText" lastClr="000000"/>
              </a:solidFill>
              <a:ln>
                <a:noFill/>
              </a:ln>
            </c:spPr>
          </c:marker>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Sheet1!$B$2:$B$8</c:f>
              <c:numCache>
                <c:formatCode>General</c:formatCode>
                <c:ptCount val="7"/>
                <c:pt idx="0">
                  <c:v>621.79999999999995</c:v>
                </c:pt>
                <c:pt idx="1">
                  <c:v>684</c:v>
                </c:pt>
                <c:pt idx="2">
                  <c:v>663.3</c:v>
                </c:pt>
                <c:pt idx="3">
                  <c:v>655.29999999999995</c:v>
                </c:pt>
                <c:pt idx="4">
                  <c:v>697.5</c:v>
                </c:pt>
                <c:pt idx="5">
                  <c:v>746</c:v>
                </c:pt>
                <c:pt idx="6">
                  <c:v>749</c:v>
                </c:pt>
              </c:numCache>
            </c:numRef>
          </c:val>
          <c:smooth val="0"/>
          <c:extLst>
            <c:ext xmlns:c16="http://schemas.microsoft.com/office/drawing/2014/chart" uri="{C3380CC4-5D6E-409C-BE32-E72D297353CC}">
              <c16:uniqueId val="{00000000-2FCC-4434-8433-97280AAC94D9}"/>
            </c:ext>
          </c:extLst>
        </c:ser>
        <c:dLbls>
          <c:showLegendKey val="0"/>
          <c:showVal val="0"/>
          <c:showCatName val="0"/>
          <c:showSerName val="0"/>
          <c:showPercent val="0"/>
          <c:showBubbleSize val="0"/>
        </c:dLbls>
        <c:marker val="1"/>
        <c:smooth val="0"/>
        <c:axId val="153443328"/>
        <c:axId val="153988096"/>
      </c:lineChart>
      <c:catAx>
        <c:axId val="15344332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53988096"/>
        <c:crosses val="autoZero"/>
        <c:auto val="1"/>
        <c:lblAlgn val="ctr"/>
        <c:lblOffset val="100"/>
        <c:noMultiLvlLbl val="0"/>
      </c:catAx>
      <c:valAx>
        <c:axId val="153988096"/>
        <c:scaling>
          <c:orientation val="minMax"/>
          <c:max val="800"/>
          <c:min val="500"/>
        </c:scaling>
        <c:delete val="0"/>
        <c:axPos val="l"/>
        <c:majorGridlines/>
        <c:title>
          <c:tx>
            <c:rich>
              <a:bodyPr rot="-5400000" vert="horz"/>
              <a:lstStyle/>
              <a:p>
                <a:pPr>
                  <a:defRPr sz="1600" baseline="0">
                    <a:latin typeface="Calibri" panose="020F0502020204030204" pitchFamily="34" charset="0"/>
                  </a:defRPr>
                </a:pPr>
                <a:r>
                  <a:rPr lang="en-US" dirty="0"/>
                  <a:t>Rate per 100,000 Population</a:t>
                </a:r>
              </a:p>
            </c:rich>
          </c:tx>
          <c:layout>
            <c:manualLayout>
              <c:xMode val="edge"/>
              <c:yMode val="edge"/>
              <c:x val="3.0864197530864196E-3"/>
              <c:y val="0.1621976032065759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3443328"/>
        <c:crosses val="autoZero"/>
        <c:crossBetween val="between"/>
        <c:majorUnit val="50"/>
      </c:valAx>
    </c:plotArea>
    <c:plotVisOnly val="1"/>
    <c:dispBlanksAs val="gap"/>
    <c:showDLblsOverMax val="0"/>
  </c:chart>
  <c:spPr>
    <a:ln>
      <a:noFill/>
    </a:ln>
  </c:sp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721906289491592"/>
          <c:y val="0.12911611742976573"/>
          <c:w val="0.72534582482745213"/>
          <c:h val="0.66212671332750073"/>
        </c:manualLayout>
      </c:layout>
      <c:lineChart>
        <c:grouping val="standard"/>
        <c:varyColors val="0"/>
        <c:ser>
          <c:idx val="3"/>
          <c:order val="0"/>
          <c:tx>
            <c:strRef>
              <c:f>Sheet1!$B$1</c:f>
              <c:strCache>
                <c:ptCount val="1"/>
                <c:pt idx="0">
                  <c:v>0-4</c:v>
                </c:pt>
              </c:strCache>
            </c:strRef>
          </c:tx>
          <c:spPr>
            <a:ln w="25400">
              <a:solidFill>
                <a:sysClr val="windowText" lastClr="000000"/>
              </a:solidFill>
            </a:ln>
          </c:spPr>
          <c:marker>
            <c:symbol val="circle"/>
            <c:size val="7"/>
            <c:spPr>
              <a:solidFill>
                <a:sysClr val="windowText" lastClr="000000"/>
              </a:solidFill>
              <a:ln>
                <a:noFill/>
              </a:ln>
            </c:spPr>
          </c:marker>
          <c:cat>
            <c:numRef>
              <c:f>Sheet1!$A$2:$A$7</c:f>
              <c:numCache>
                <c:formatCode>General</c:formatCode>
                <c:ptCount val="6"/>
                <c:pt idx="0">
                  <c:v>2008</c:v>
                </c:pt>
                <c:pt idx="1">
                  <c:v>2009</c:v>
                </c:pt>
                <c:pt idx="2">
                  <c:v>2010</c:v>
                </c:pt>
                <c:pt idx="3">
                  <c:v>2011</c:v>
                </c:pt>
                <c:pt idx="4">
                  <c:v>2012</c:v>
                </c:pt>
                <c:pt idx="5">
                  <c:v>2013</c:v>
                </c:pt>
              </c:numCache>
            </c:numRef>
          </c:cat>
          <c:val>
            <c:numRef>
              <c:f>Sheet1!$B$2:$B$7</c:f>
              <c:numCache>
                <c:formatCode>General</c:formatCode>
                <c:ptCount val="6"/>
                <c:pt idx="0">
                  <c:v>1432.9</c:v>
                </c:pt>
                <c:pt idx="1">
                  <c:v>1517</c:v>
                </c:pt>
                <c:pt idx="2">
                  <c:v>1465.2</c:v>
                </c:pt>
                <c:pt idx="3">
                  <c:v>1545</c:v>
                </c:pt>
                <c:pt idx="4">
                  <c:v>1574.3</c:v>
                </c:pt>
                <c:pt idx="5">
                  <c:v>1464.4</c:v>
                </c:pt>
              </c:numCache>
            </c:numRef>
          </c:val>
          <c:smooth val="0"/>
          <c:extLst>
            <c:ext xmlns:c16="http://schemas.microsoft.com/office/drawing/2014/chart" uri="{C3380CC4-5D6E-409C-BE32-E72D297353CC}">
              <c16:uniqueId val="{00000000-0852-42A4-AF91-4142752E5EC8}"/>
            </c:ext>
          </c:extLst>
        </c:ser>
        <c:ser>
          <c:idx val="0"/>
          <c:order val="1"/>
          <c:tx>
            <c:strRef>
              <c:f>Sheet1!$C$1</c:f>
              <c:strCache>
                <c:ptCount val="1"/>
                <c:pt idx="0">
                  <c:v>5-9</c:v>
                </c:pt>
              </c:strCache>
            </c:strRef>
          </c:tx>
          <c:spPr>
            <a:ln w="25400">
              <a:solidFill>
                <a:srgbClr val="0072C6"/>
              </a:solidFill>
            </a:ln>
          </c:spPr>
          <c:marker>
            <c:symbol val="square"/>
            <c:size val="7"/>
            <c:spPr>
              <a:solidFill>
                <a:srgbClr val="0072C6"/>
              </a:solidFill>
              <a:ln>
                <a:noFill/>
              </a:ln>
            </c:spPr>
          </c:marker>
          <c:cat>
            <c:numRef>
              <c:f>Sheet1!$A$2:$A$7</c:f>
              <c:numCache>
                <c:formatCode>General</c:formatCode>
                <c:ptCount val="6"/>
                <c:pt idx="0">
                  <c:v>2008</c:v>
                </c:pt>
                <c:pt idx="1">
                  <c:v>2009</c:v>
                </c:pt>
                <c:pt idx="2">
                  <c:v>2010</c:v>
                </c:pt>
                <c:pt idx="3">
                  <c:v>2011</c:v>
                </c:pt>
                <c:pt idx="4">
                  <c:v>2012</c:v>
                </c:pt>
                <c:pt idx="5">
                  <c:v>2013</c:v>
                </c:pt>
              </c:numCache>
            </c:numRef>
          </c:cat>
          <c:val>
            <c:numRef>
              <c:f>Sheet1!$C$2:$C$7</c:f>
              <c:numCache>
                <c:formatCode>General</c:formatCode>
                <c:ptCount val="6"/>
                <c:pt idx="0">
                  <c:v>978.4</c:v>
                </c:pt>
                <c:pt idx="1">
                  <c:v>1135.5999999999999</c:v>
                </c:pt>
                <c:pt idx="2">
                  <c:v>1050.0999999999999</c:v>
                </c:pt>
                <c:pt idx="3">
                  <c:v>1096.9000000000001</c:v>
                </c:pt>
                <c:pt idx="4">
                  <c:v>1218.3</c:v>
                </c:pt>
                <c:pt idx="5">
                  <c:v>1169.3</c:v>
                </c:pt>
              </c:numCache>
            </c:numRef>
          </c:val>
          <c:smooth val="0"/>
          <c:extLst>
            <c:ext xmlns:c16="http://schemas.microsoft.com/office/drawing/2014/chart" uri="{C3380CC4-5D6E-409C-BE32-E72D297353CC}">
              <c16:uniqueId val="{00000001-0852-42A4-AF91-4142752E5EC8}"/>
            </c:ext>
          </c:extLst>
        </c:ser>
        <c:ser>
          <c:idx val="2"/>
          <c:order val="2"/>
          <c:tx>
            <c:strRef>
              <c:f>Sheet1!$D$1</c:f>
              <c:strCache>
                <c:ptCount val="1"/>
                <c:pt idx="0">
                  <c:v>10-14</c:v>
                </c:pt>
              </c:strCache>
            </c:strRef>
          </c:tx>
          <c:spPr>
            <a:ln w="25400">
              <a:solidFill>
                <a:srgbClr val="AABA0A"/>
              </a:solidFill>
            </a:ln>
          </c:spPr>
          <c:marker>
            <c:symbol val="triangle"/>
            <c:size val="9"/>
            <c:spPr>
              <a:solidFill>
                <a:srgbClr val="AABA0A"/>
              </a:solidFill>
              <a:ln>
                <a:noFill/>
              </a:ln>
            </c:spPr>
          </c:marker>
          <c:cat>
            <c:numRef>
              <c:f>Sheet1!$A$2:$A$7</c:f>
              <c:numCache>
                <c:formatCode>General</c:formatCode>
                <c:ptCount val="6"/>
                <c:pt idx="0">
                  <c:v>2008</c:v>
                </c:pt>
                <c:pt idx="1">
                  <c:v>2009</c:v>
                </c:pt>
                <c:pt idx="2">
                  <c:v>2010</c:v>
                </c:pt>
                <c:pt idx="3">
                  <c:v>2011</c:v>
                </c:pt>
                <c:pt idx="4">
                  <c:v>2012</c:v>
                </c:pt>
                <c:pt idx="5">
                  <c:v>2013</c:v>
                </c:pt>
              </c:numCache>
            </c:numRef>
          </c:cat>
          <c:val>
            <c:numRef>
              <c:f>Sheet1!$D$2:$D$7</c:f>
              <c:numCache>
                <c:formatCode>General</c:formatCode>
                <c:ptCount val="6"/>
                <c:pt idx="0">
                  <c:v>609.70000000000005</c:v>
                </c:pt>
                <c:pt idx="1">
                  <c:v>726.2</c:v>
                </c:pt>
                <c:pt idx="2">
                  <c:v>681.4</c:v>
                </c:pt>
                <c:pt idx="3">
                  <c:v>698.7</c:v>
                </c:pt>
                <c:pt idx="4">
                  <c:v>752.9</c:v>
                </c:pt>
                <c:pt idx="5">
                  <c:v>670</c:v>
                </c:pt>
              </c:numCache>
            </c:numRef>
          </c:val>
          <c:smooth val="0"/>
          <c:extLst>
            <c:ext xmlns:c16="http://schemas.microsoft.com/office/drawing/2014/chart" uri="{C3380CC4-5D6E-409C-BE32-E72D297353CC}">
              <c16:uniqueId val="{00000002-0852-42A4-AF91-4142752E5EC8}"/>
            </c:ext>
          </c:extLst>
        </c:ser>
        <c:ser>
          <c:idx val="1"/>
          <c:order val="3"/>
          <c:tx>
            <c:strRef>
              <c:f>Sheet1!$E$1</c:f>
              <c:strCache>
                <c:ptCount val="1"/>
                <c:pt idx="0">
                  <c:v>15-17</c:v>
                </c:pt>
              </c:strCache>
            </c:strRef>
          </c:tx>
          <c:spPr>
            <a:ln w="34925">
              <a:solidFill>
                <a:srgbClr val="7BA8DF"/>
              </a:solidFill>
            </a:ln>
          </c:spPr>
          <c:marker>
            <c:symbol val="diamond"/>
            <c:size val="9"/>
            <c:spPr>
              <a:solidFill>
                <a:srgbClr val="7BA8DF"/>
              </a:solidFill>
              <a:ln>
                <a:noFill/>
              </a:ln>
            </c:spPr>
          </c:marker>
          <c:cat>
            <c:numRef>
              <c:f>Sheet1!$A$2:$A$7</c:f>
              <c:numCache>
                <c:formatCode>General</c:formatCode>
                <c:ptCount val="6"/>
                <c:pt idx="0">
                  <c:v>2008</c:v>
                </c:pt>
                <c:pt idx="1">
                  <c:v>2009</c:v>
                </c:pt>
                <c:pt idx="2">
                  <c:v>2010</c:v>
                </c:pt>
                <c:pt idx="3">
                  <c:v>2011</c:v>
                </c:pt>
                <c:pt idx="4">
                  <c:v>2012</c:v>
                </c:pt>
                <c:pt idx="5">
                  <c:v>2013</c:v>
                </c:pt>
              </c:numCache>
            </c:numRef>
          </c:cat>
          <c:val>
            <c:numRef>
              <c:f>Sheet1!$E$2:$E$7</c:f>
              <c:numCache>
                <c:formatCode>General</c:formatCode>
                <c:ptCount val="6"/>
                <c:pt idx="0">
                  <c:v>496.8</c:v>
                </c:pt>
                <c:pt idx="1">
                  <c:v>555.9</c:v>
                </c:pt>
                <c:pt idx="2">
                  <c:v>497.7</c:v>
                </c:pt>
                <c:pt idx="3">
                  <c:v>472.9</c:v>
                </c:pt>
                <c:pt idx="4">
                  <c:v>483.6</c:v>
                </c:pt>
                <c:pt idx="5">
                  <c:v>471</c:v>
                </c:pt>
              </c:numCache>
            </c:numRef>
          </c:val>
          <c:smooth val="0"/>
          <c:extLst>
            <c:ext xmlns:c16="http://schemas.microsoft.com/office/drawing/2014/chart" uri="{C3380CC4-5D6E-409C-BE32-E72D297353CC}">
              <c16:uniqueId val="{00000003-0852-42A4-AF91-4142752E5EC8}"/>
            </c:ext>
          </c:extLst>
        </c:ser>
        <c:dLbls>
          <c:showLegendKey val="0"/>
          <c:showVal val="0"/>
          <c:showCatName val="0"/>
          <c:showSerName val="0"/>
          <c:showPercent val="0"/>
          <c:showBubbleSize val="0"/>
        </c:dLbls>
        <c:marker val="1"/>
        <c:smooth val="0"/>
        <c:axId val="153713280"/>
        <c:axId val="153721088"/>
      </c:lineChart>
      <c:catAx>
        <c:axId val="153713280"/>
        <c:scaling>
          <c:orientation val="minMax"/>
        </c:scaling>
        <c:delete val="0"/>
        <c:axPos val="b"/>
        <c:numFmt formatCode="General" sourceLinked="1"/>
        <c:majorTickMark val="out"/>
        <c:minorTickMark val="none"/>
        <c:tickLblPos val="nextTo"/>
        <c:txPr>
          <a:bodyPr rot="-600000"/>
          <a:lstStyle/>
          <a:p>
            <a:pPr>
              <a:defRPr sz="1600" b="0" baseline="0">
                <a:latin typeface="Calibri" panose="020F0502020204030204" pitchFamily="34" charset="0"/>
              </a:defRPr>
            </a:pPr>
            <a:endParaRPr lang="en-US"/>
          </a:p>
        </c:txPr>
        <c:crossAx val="153721088"/>
        <c:crosses val="autoZero"/>
        <c:auto val="1"/>
        <c:lblAlgn val="ctr"/>
        <c:lblOffset val="100"/>
        <c:noMultiLvlLbl val="0"/>
      </c:catAx>
      <c:valAx>
        <c:axId val="153721088"/>
        <c:scaling>
          <c:orientation val="minMax"/>
          <c:max val="2000"/>
          <c:min val="0"/>
        </c:scaling>
        <c:delete val="0"/>
        <c:axPos val="l"/>
        <c:majorGridlines/>
        <c:title>
          <c:tx>
            <c:rich>
              <a:bodyPr rot="-5400000" vert="horz"/>
              <a:lstStyle/>
              <a:p>
                <a:pPr>
                  <a:defRPr sz="1600" baseline="0">
                    <a:latin typeface="Calibri" panose="020F0502020204030204" pitchFamily="34" charset="0"/>
                  </a:defRPr>
                </a:pPr>
                <a:r>
                  <a:rPr lang="en-US" dirty="0"/>
                  <a:t>Rate per 100,000 Population</a:t>
                </a:r>
              </a:p>
            </c:rich>
          </c:tx>
          <c:layout>
            <c:manualLayout>
              <c:xMode val="edge"/>
              <c:yMode val="edge"/>
              <c:x val="7.716049382716049E-3"/>
              <c:y val="0.1589814814814814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3713280"/>
        <c:crosses val="autoZero"/>
        <c:crossBetween val="between"/>
        <c:majorUnit val="250"/>
      </c:valAx>
    </c:plotArea>
    <c:legend>
      <c:legendPos val="t"/>
      <c:layout>
        <c:manualLayout>
          <c:xMode val="edge"/>
          <c:yMode val="edge"/>
          <c:x val="8.19954797317002E-3"/>
          <c:y val="1.1675185338674747E-3"/>
          <c:w val="0.99127867697093419"/>
          <c:h val="9.03190920579372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555628463108778"/>
          <c:y val="0.12520511324973269"/>
          <c:w val="0.72875182268883054"/>
          <c:h val="0.66887868183143773"/>
        </c:manualLayout>
      </c:layout>
      <c:barChart>
        <c:barDir val="col"/>
        <c:grouping val="clustered"/>
        <c:varyColors val="0"/>
        <c:ser>
          <c:idx val="0"/>
          <c:order val="0"/>
          <c:tx>
            <c:strRef>
              <c:f>Sheet1!$B$1</c:f>
              <c:strCache>
                <c:ptCount val="1"/>
                <c:pt idx="0">
                  <c:v>Column3</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067D-4A59-975A-B26947E397A8}"/>
              </c:ext>
            </c:extLst>
          </c:dPt>
          <c:dPt>
            <c:idx val="1"/>
            <c:invertIfNegative val="0"/>
            <c:bubble3D val="0"/>
            <c:extLst>
              <c:ext xmlns:c16="http://schemas.microsoft.com/office/drawing/2014/chart" uri="{C3380CC4-5D6E-409C-BE32-E72D297353CC}">
                <c16:uniqueId val="{00000001-067D-4A59-975A-B26947E397A8}"/>
              </c:ext>
            </c:extLst>
          </c:dPt>
          <c:dPt>
            <c:idx val="2"/>
            <c:invertIfNegative val="0"/>
            <c:bubble3D val="0"/>
            <c:extLst>
              <c:ext xmlns:c16="http://schemas.microsoft.com/office/drawing/2014/chart" uri="{C3380CC4-5D6E-409C-BE32-E72D297353CC}">
                <c16:uniqueId val="{00000002-067D-4A59-975A-B26947E397A8}"/>
              </c:ext>
            </c:extLst>
          </c:dPt>
          <c:dPt>
            <c:idx val="3"/>
            <c:invertIfNegative val="0"/>
            <c:bubble3D val="0"/>
            <c:extLst>
              <c:ext xmlns:c16="http://schemas.microsoft.com/office/drawing/2014/chart" uri="{C3380CC4-5D6E-409C-BE32-E72D297353CC}">
                <c16:uniqueId val="{00000003-067D-4A59-975A-B26947E397A8}"/>
              </c:ext>
            </c:extLst>
          </c:dPt>
          <c:cat>
            <c:strRef>
              <c:f>Sheet1!$A$2:$A$9</c:f>
              <c:strCache>
                <c:ptCount val="8"/>
                <c:pt idx="0">
                  <c:v>Male</c:v>
                </c:pt>
                <c:pt idx="1">
                  <c:v>Female </c:v>
                </c:pt>
                <c:pt idx="4">
                  <c:v>Q1-Lowest</c:v>
                </c:pt>
                <c:pt idx="5">
                  <c:v>Q2</c:v>
                </c:pt>
                <c:pt idx="6">
                  <c:v>Q3</c:v>
                </c:pt>
                <c:pt idx="7">
                  <c:v>Q4-Highest</c:v>
                </c:pt>
              </c:strCache>
            </c:strRef>
          </c:cat>
          <c:val>
            <c:numRef>
              <c:f>Sheet1!$B$2:$B$9</c:f>
              <c:numCache>
                <c:formatCode>0.0</c:formatCode>
                <c:ptCount val="8"/>
                <c:pt idx="0">
                  <c:v>1110.7380192768442</c:v>
                </c:pt>
                <c:pt idx="1">
                  <c:v>741.92738476746945</c:v>
                </c:pt>
                <c:pt idx="4">
                  <c:v>1568.6756571317362</c:v>
                </c:pt>
                <c:pt idx="5">
                  <c:v>889.84281433075319</c:v>
                </c:pt>
                <c:pt idx="6">
                  <c:v>743.79728779119364</c:v>
                </c:pt>
                <c:pt idx="7">
                  <c:v>516.41493708823566</c:v>
                </c:pt>
              </c:numCache>
            </c:numRef>
          </c:val>
          <c:extLst>
            <c:ext xmlns:c16="http://schemas.microsoft.com/office/drawing/2014/chart" uri="{C3380CC4-5D6E-409C-BE32-E72D297353CC}">
              <c16:uniqueId val="{00000004-067D-4A59-975A-B26947E397A8}"/>
            </c:ext>
          </c:extLst>
        </c:ser>
        <c:dLbls>
          <c:showLegendKey val="0"/>
          <c:showVal val="0"/>
          <c:showCatName val="0"/>
          <c:showSerName val="0"/>
          <c:showPercent val="0"/>
          <c:showBubbleSize val="0"/>
        </c:dLbls>
        <c:gapWidth val="150"/>
        <c:axId val="153745664"/>
        <c:axId val="153751552"/>
      </c:barChart>
      <c:catAx>
        <c:axId val="153745664"/>
        <c:scaling>
          <c:orientation val="minMax"/>
        </c:scaling>
        <c:delete val="0"/>
        <c:axPos val="b"/>
        <c:minorGridlines>
          <c:spPr>
            <a:ln>
              <a:noFill/>
            </a:ln>
          </c:spPr>
        </c:minorGridlines>
        <c:numFmt formatCode="General" sourceLinked="0"/>
        <c:majorTickMark val="out"/>
        <c:minorTickMark val="none"/>
        <c:tickLblPos val="nextTo"/>
        <c:txPr>
          <a:bodyPr rot="-1800000"/>
          <a:lstStyle/>
          <a:p>
            <a:pPr>
              <a:defRPr sz="1600" b="0">
                <a:solidFill>
                  <a:schemeClr val="tx1"/>
                </a:solidFill>
                <a:latin typeface="Calibri" panose="020F0502020204030204" pitchFamily="34" charset="0"/>
              </a:defRPr>
            </a:pPr>
            <a:endParaRPr lang="en-US"/>
          </a:p>
        </c:txPr>
        <c:crossAx val="153751552"/>
        <c:crosses val="autoZero"/>
        <c:auto val="1"/>
        <c:lblAlgn val="ctr"/>
        <c:lblOffset val="100"/>
        <c:noMultiLvlLbl val="0"/>
      </c:catAx>
      <c:valAx>
        <c:axId val="153751552"/>
        <c:scaling>
          <c:orientation val="minMax"/>
          <c:max val="2000"/>
          <c:min val="0"/>
        </c:scaling>
        <c:delete val="0"/>
        <c:axPos val="l"/>
        <c:majorGridlines/>
        <c:title>
          <c:tx>
            <c:rich>
              <a:bodyPr rot="-5400000" vert="horz"/>
              <a:lstStyle/>
              <a:p>
                <a:pPr>
                  <a:defRPr sz="1600">
                    <a:latin typeface="Calibri" panose="020F0502020204030204" pitchFamily="34" charset="0"/>
                  </a:defRPr>
                </a:pPr>
                <a:r>
                  <a:rPr lang="en-US" dirty="0"/>
                  <a:t>Rate per 100,000</a:t>
                </a:r>
                <a:r>
                  <a:rPr lang="en-US" baseline="0" dirty="0"/>
                  <a:t> Population</a:t>
                </a:r>
                <a:endParaRPr lang="en-US" dirty="0"/>
              </a:p>
            </c:rich>
          </c:tx>
          <c:layout>
            <c:manualLayout>
              <c:xMode val="edge"/>
              <c:yMode val="edge"/>
              <c:x val="3.0864197530864196E-3"/>
              <c:y val="0.15958418392145426"/>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53745664"/>
        <c:crosses val="autoZero"/>
        <c:crossBetween val="between"/>
        <c:majorUnit val="250"/>
      </c:valAx>
    </c:plotArea>
    <c:plotVisOnly val="1"/>
    <c:dispBlanksAs val="gap"/>
    <c:showDLblsOverMax val="0"/>
  </c:chart>
  <c:spPr>
    <a:ln>
      <a:noFill/>
    </a:ln>
  </c:sp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128463108778068"/>
          <c:y val="0.12072302103541406"/>
          <c:w val="0.79298362010304269"/>
          <c:h val="0.71310006086195743"/>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0.0</c:formatCode>
                <c:ptCount val="12"/>
                <c:pt idx="0">
                  <c:v>63.107100000000003</c:v>
                </c:pt>
                <c:pt idx="1">
                  <c:v>65.343299999999999</c:v>
                </c:pt>
                <c:pt idx="2">
                  <c:v>63.099200000000003</c:v>
                </c:pt>
                <c:pt idx="3">
                  <c:v>63.426099999999998</c:v>
                </c:pt>
                <c:pt idx="4">
                  <c:v>62.6845</c:v>
                </c:pt>
                <c:pt idx="5">
                  <c:v>65.122500000000002</c:v>
                </c:pt>
                <c:pt idx="6">
                  <c:v>64.549400000000006</c:v>
                </c:pt>
                <c:pt idx="7">
                  <c:v>67.638400000000004</c:v>
                </c:pt>
                <c:pt idx="8">
                  <c:v>65.706199999999995</c:v>
                </c:pt>
                <c:pt idx="9">
                  <c:v>68.216099999999997</c:v>
                </c:pt>
                <c:pt idx="10" formatCode="General">
                  <c:v>66.5</c:v>
                </c:pt>
                <c:pt idx="11" formatCode="General">
                  <c:v>66.5</c:v>
                </c:pt>
              </c:numCache>
            </c:numRef>
          </c:val>
          <c:smooth val="0"/>
          <c:extLst>
            <c:ext xmlns:c16="http://schemas.microsoft.com/office/drawing/2014/chart" uri="{C3380CC4-5D6E-409C-BE32-E72D297353CC}">
              <c16:uniqueId val="{00000000-9024-41EB-940A-62E8FA36A0B9}"/>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0.0</c:formatCode>
                <c:ptCount val="12"/>
                <c:pt idx="0">
                  <c:v>64.766499999999994</c:v>
                </c:pt>
                <c:pt idx="1">
                  <c:v>66.415999999999997</c:v>
                </c:pt>
                <c:pt idx="2">
                  <c:v>64.181299999999993</c:v>
                </c:pt>
                <c:pt idx="3">
                  <c:v>64.576499999999996</c:v>
                </c:pt>
                <c:pt idx="4">
                  <c:v>62.981999999999999</c:v>
                </c:pt>
                <c:pt idx="5">
                  <c:v>65.0471</c:v>
                </c:pt>
                <c:pt idx="6">
                  <c:v>66.100999999999999</c:v>
                </c:pt>
                <c:pt idx="7">
                  <c:v>70.483000000000004</c:v>
                </c:pt>
                <c:pt idx="8">
                  <c:v>66.739099999999993</c:v>
                </c:pt>
                <c:pt idx="9">
                  <c:v>69.753600000000006</c:v>
                </c:pt>
                <c:pt idx="10">
                  <c:v>67.933300000000003</c:v>
                </c:pt>
                <c:pt idx="11" formatCode="General">
                  <c:v>68.099999999999994</c:v>
                </c:pt>
              </c:numCache>
            </c:numRef>
          </c:val>
          <c:smooth val="0"/>
          <c:extLst>
            <c:ext xmlns:c16="http://schemas.microsoft.com/office/drawing/2014/chart" uri="{C3380CC4-5D6E-409C-BE32-E72D297353CC}">
              <c16:uniqueId val="{00000001-9024-41EB-940A-62E8FA36A0B9}"/>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0.0</c:formatCode>
                <c:ptCount val="12"/>
                <c:pt idx="0">
                  <c:v>62.347799999999999</c:v>
                </c:pt>
                <c:pt idx="1">
                  <c:v>62.202199999999998</c:v>
                </c:pt>
                <c:pt idx="2">
                  <c:v>61.528500000000001</c:v>
                </c:pt>
                <c:pt idx="3">
                  <c:v>60.998699999999999</c:v>
                </c:pt>
                <c:pt idx="4">
                  <c:v>64.826700000000002</c:v>
                </c:pt>
                <c:pt idx="5">
                  <c:v>67.319800000000001</c:v>
                </c:pt>
                <c:pt idx="6">
                  <c:v>58.736699999999999</c:v>
                </c:pt>
                <c:pt idx="7">
                  <c:v>60.549500000000002</c:v>
                </c:pt>
                <c:pt idx="8">
                  <c:v>60.141100000000002</c:v>
                </c:pt>
                <c:pt idx="9">
                  <c:v>61.712299999999999</c:v>
                </c:pt>
                <c:pt idx="10">
                  <c:v>62.1462</c:v>
                </c:pt>
                <c:pt idx="11" formatCode="General">
                  <c:v>65.8</c:v>
                </c:pt>
              </c:numCache>
            </c:numRef>
          </c:val>
          <c:smooth val="0"/>
          <c:extLst>
            <c:ext xmlns:c16="http://schemas.microsoft.com/office/drawing/2014/chart" uri="{C3380CC4-5D6E-409C-BE32-E72D297353CC}">
              <c16:uniqueId val="{00000002-9024-41EB-940A-62E8FA36A0B9}"/>
            </c:ext>
          </c:extLst>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Sheet1!$B$5:$M$5</c:f>
              <c:numCache>
                <c:formatCode>0.0</c:formatCode>
                <c:ptCount val="12"/>
                <c:pt idx="0">
                  <c:v>52.034700000000001</c:v>
                </c:pt>
                <c:pt idx="1">
                  <c:v>57.182000000000002</c:v>
                </c:pt>
                <c:pt idx="2">
                  <c:v>55.682200000000002</c:v>
                </c:pt>
                <c:pt idx="3">
                  <c:v>58.463799999999999</c:v>
                </c:pt>
                <c:pt idx="4">
                  <c:v>54.239899999999999</c:v>
                </c:pt>
                <c:pt idx="5">
                  <c:v>56.098100000000002</c:v>
                </c:pt>
                <c:pt idx="6">
                  <c:v>55.617899999999999</c:v>
                </c:pt>
                <c:pt idx="7">
                  <c:v>56.633899999999997</c:v>
                </c:pt>
                <c:pt idx="8">
                  <c:v>67.092600000000004</c:v>
                </c:pt>
                <c:pt idx="9">
                  <c:v>68.148799999999994</c:v>
                </c:pt>
                <c:pt idx="10">
                  <c:v>59.920299999999997</c:v>
                </c:pt>
                <c:pt idx="11" formatCode="General">
                  <c:v>64.2</c:v>
                </c:pt>
              </c:numCache>
            </c:numRef>
          </c:val>
          <c:smooth val="0"/>
          <c:extLst>
            <c:ext xmlns:c16="http://schemas.microsoft.com/office/drawing/2014/chart" uri="{C3380CC4-5D6E-409C-BE32-E72D297353CC}">
              <c16:uniqueId val="{00000003-9024-41EB-940A-62E8FA36A0B9}"/>
            </c:ext>
          </c:extLst>
        </c:ser>
        <c:dLbls>
          <c:showLegendKey val="0"/>
          <c:showVal val="0"/>
          <c:showCatName val="0"/>
          <c:showSerName val="0"/>
          <c:showPercent val="0"/>
          <c:showBubbleSize val="0"/>
        </c:dLbls>
        <c:marker val="1"/>
        <c:smooth val="0"/>
        <c:axId val="154351104"/>
        <c:axId val="154353024"/>
      </c:lineChart>
      <c:catAx>
        <c:axId val="154351104"/>
        <c:scaling>
          <c:orientation val="minMax"/>
        </c:scaling>
        <c:delete val="0"/>
        <c:axPos val="b"/>
        <c:numFmt formatCode="General" sourceLinked="1"/>
        <c:majorTickMark val="out"/>
        <c:minorTickMark val="none"/>
        <c:tickLblPos val="nextTo"/>
        <c:txPr>
          <a:bodyPr rot="-3120000"/>
          <a:lstStyle/>
          <a:p>
            <a:pPr>
              <a:defRPr sz="1400" b="0" baseline="0">
                <a:latin typeface="Calibri" panose="020F0502020204030204" pitchFamily="34" charset="0"/>
              </a:defRPr>
            </a:pPr>
            <a:endParaRPr lang="en-US"/>
          </a:p>
        </c:txPr>
        <c:crossAx val="154353024"/>
        <c:crosses val="autoZero"/>
        <c:auto val="1"/>
        <c:lblAlgn val="ctr"/>
        <c:lblOffset val="100"/>
        <c:noMultiLvlLbl val="0"/>
      </c:catAx>
      <c:valAx>
        <c:axId val="154353024"/>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3811765377153942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4351104"/>
        <c:crosses val="autoZero"/>
        <c:crossBetween val="between"/>
        <c:majorUnit val="10"/>
      </c:valAx>
    </c:plotArea>
    <c:legend>
      <c:legendPos val="t"/>
      <c:layout>
        <c:manualLayout>
          <c:xMode val="edge"/>
          <c:yMode val="edge"/>
          <c:x val="0"/>
          <c:y val="1.1675185338674747E-3"/>
          <c:w val="0.99745139496451829"/>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291241372606201"/>
          <c:y val="0.11770363450331421"/>
          <c:w val="0.80093491785749005"/>
          <c:h val="0.71310006086195743"/>
        </c:manualLayout>
      </c:layout>
      <c:lineChart>
        <c:grouping val="standard"/>
        <c:varyColors val="0"/>
        <c:ser>
          <c:idx val="3"/>
          <c:order val="0"/>
          <c:tx>
            <c:strRef>
              <c:f>Sheet1!$A$2</c:f>
              <c:strCache>
                <c:ptCount val="1"/>
                <c:pt idx="0">
                  <c:v>Private</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0.0</c:formatCode>
                <c:ptCount val="12"/>
                <c:pt idx="0">
                  <c:v>62.305300000000003</c:v>
                </c:pt>
                <c:pt idx="1">
                  <c:v>65.661199999999994</c:v>
                </c:pt>
                <c:pt idx="2">
                  <c:v>64.0822</c:v>
                </c:pt>
                <c:pt idx="3">
                  <c:v>61.947299999999998</c:v>
                </c:pt>
                <c:pt idx="4">
                  <c:v>60.662300000000002</c:v>
                </c:pt>
                <c:pt idx="5">
                  <c:v>65.947400000000002</c:v>
                </c:pt>
                <c:pt idx="6">
                  <c:v>62.773000000000003</c:v>
                </c:pt>
                <c:pt idx="7">
                  <c:v>70.473500000000001</c:v>
                </c:pt>
                <c:pt idx="8">
                  <c:v>66.394800000000004</c:v>
                </c:pt>
                <c:pt idx="9">
                  <c:v>66.375799999999998</c:v>
                </c:pt>
                <c:pt idx="10">
                  <c:v>63.4435</c:v>
                </c:pt>
                <c:pt idx="11" formatCode="General">
                  <c:v>63.1</c:v>
                </c:pt>
              </c:numCache>
            </c:numRef>
          </c:val>
          <c:smooth val="0"/>
          <c:extLst>
            <c:ext xmlns:c16="http://schemas.microsoft.com/office/drawing/2014/chart" uri="{C3380CC4-5D6E-409C-BE32-E72D297353CC}">
              <c16:uniqueId val="{00000000-DD9F-4394-93A7-88B9651BB3D9}"/>
            </c:ext>
          </c:extLst>
        </c:ser>
        <c:ser>
          <c:idx val="0"/>
          <c:order val="1"/>
          <c:tx>
            <c:strRef>
              <c:f>Sheet1!$A$3</c:f>
              <c:strCache>
                <c:ptCount val="1"/>
                <c:pt idx="0">
                  <c:v>Public</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0.0</c:formatCode>
                <c:ptCount val="12"/>
                <c:pt idx="0">
                  <c:v>64.659000000000006</c:v>
                </c:pt>
                <c:pt idx="1">
                  <c:v>71.745800000000003</c:v>
                </c:pt>
                <c:pt idx="2">
                  <c:v>67.610100000000003</c:v>
                </c:pt>
                <c:pt idx="3">
                  <c:v>69.137</c:v>
                </c:pt>
                <c:pt idx="4">
                  <c:v>67.563000000000002</c:v>
                </c:pt>
                <c:pt idx="5">
                  <c:v>70.073099999999997</c:v>
                </c:pt>
                <c:pt idx="6">
                  <c:v>69.308400000000006</c:v>
                </c:pt>
                <c:pt idx="7">
                  <c:v>69.926400000000001</c:v>
                </c:pt>
                <c:pt idx="8">
                  <c:v>64.950800000000001</c:v>
                </c:pt>
                <c:pt idx="9">
                  <c:v>68.0762</c:v>
                </c:pt>
                <c:pt idx="10">
                  <c:v>75.010499999999993</c:v>
                </c:pt>
                <c:pt idx="11" formatCode="General">
                  <c:v>72.599999999999994</c:v>
                </c:pt>
              </c:numCache>
            </c:numRef>
          </c:val>
          <c:smooth val="0"/>
          <c:extLst>
            <c:ext xmlns:c16="http://schemas.microsoft.com/office/drawing/2014/chart" uri="{C3380CC4-5D6E-409C-BE32-E72D297353CC}">
              <c16:uniqueId val="{00000001-DD9F-4394-93A7-88B9651BB3D9}"/>
            </c:ext>
          </c:extLst>
        </c:ser>
        <c:ser>
          <c:idx val="2"/>
          <c:order val="2"/>
          <c:tx>
            <c:strRef>
              <c:f>Sheet1!$A$4</c:f>
              <c:strCache>
                <c:ptCount val="1"/>
                <c:pt idx="0">
                  <c:v>Uninsured</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0.0</c:formatCode>
                <c:ptCount val="12"/>
                <c:pt idx="0">
                  <c:v>51.325800000000001</c:v>
                </c:pt>
                <c:pt idx="1">
                  <c:v>46.622900000000001</c:v>
                </c:pt>
                <c:pt idx="2">
                  <c:v>46.160800000000002</c:v>
                </c:pt>
                <c:pt idx="3">
                  <c:v>49.243299999999998</c:v>
                </c:pt>
                <c:pt idx="4">
                  <c:v>48.095700000000001</c:v>
                </c:pt>
                <c:pt idx="5">
                  <c:v>51.982199999999999</c:v>
                </c:pt>
                <c:pt idx="6">
                  <c:v>52.802399999999999</c:v>
                </c:pt>
                <c:pt idx="7">
                  <c:v>48.548099999999998</c:v>
                </c:pt>
                <c:pt idx="8">
                  <c:v>54.232799999999997</c:v>
                </c:pt>
                <c:pt idx="9">
                  <c:v>60.266399999999997</c:v>
                </c:pt>
                <c:pt idx="10">
                  <c:v>49.193100000000001</c:v>
                </c:pt>
                <c:pt idx="11" formatCode="General">
                  <c:v>52.9</c:v>
                </c:pt>
              </c:numCache>
            </c:numRef>
          </c:val>
          <c:smooth val="0"/>
          <c:extLst>
            <c:ext xmlns:c16="http://schemas.microsoft.com/office/drawing/2014/chart" uri="{C3380CC4-5D6E-409C-BE32-E72D297353CC}">
              <c16:uniqueId val="{00000002-DD9F-4394-93A7-88B9651BB3D9}"/>
            </c:ext>
          </c:extLst>
        </c:ser>
        <c:dLbls>
          <c:showLegendKey val="0"/>
          <c:showVal val="0"/>
          <c:showCatName val="0"/>
          <c:showSerName val="0"/>
          <c:showPercent val="0"/>
          <c:showBubbleSize val="0"/>
        </c:dLbls>
        <c:marker val="1"/>
        <c:smooth val="0"/>
        <c:axId val="155964160"/>
        <c:axId val="155966080"/>
      </c:lineChart>
      <c:catAx>
        <c:axId val="155964160"/>
        <c:scaling>
          <c:orientation val="minMax"/>
        </c:scaling>
        <c:delete val="0"/>
        <c:axPos val="b"/>
        <c:numFmt formatCode="General" sourceLinked="1"/>
        <c:majorTickMark val="out"/>
        <c:minorTickMark val="none"/>
        <c:tickLblPos val="nextTo"/>
        <c:txPr>
          <a:bodyPr rot="-3120000"/>
          <a:lstStyle/>
          <a:p>
            <a:pPr>
              <a:defRPr sz="1400" b="0" baseline="0">
                <a:latin typeface="Calibri" panose="020F0502020204030204" pitchFamily="34" charset="0"/>
              </a:defRPr>
            </a:pPr>
            <a:endParaRPr lang="en-US"/>
          </a:p>
        </c:txPr>
        <c:crossAx val="155966080"/>
        <c:crosses val="autoZero"/>
        <c:auto val="1"/>
        <c:lblAlgn val="ctr"/>
        <c:lblOffset val="100"/>
        <c:noMultiLvlLbl val="0"/>
      </c:catAx>
      <c:valAx>
        <c:axId val="155966080"/>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3781572140438966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5964160"/>
        <c:crosses val="autoZero"/>
        <c:crossBetween val="between"/>
        <c:majorUnit val="10"/>
      </c:valAx>
    </c:plotArea>
    <c:legend>
      <c:legendPos val="t"/>
      <c:layout>
        <c:manualLayout>
          <c:xMode val="edge"/>
          <c:yMode val="edge"/>
          <c:x val="0"/>
          <c:y val="1.1675185338674747E-3"/>
          <c:w val="0.99745139496451829"/>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933168076212697"/>
          <c:y val="0.12072302103541406"/>
          <c:w val="0.80164673860211921"/>
          <c:h val="0.72779406046466411"/>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0.0</c:formatCode>
                <c:ptCount val="12"/>
                <c:pt idx="0">
                  <c:v>55.623100000000001</c:v>
                </c:pt>
                <c:pt idx="1">
                  <c:v>57.027099999999997</c:v>
                </c:pt>
                <c:pt idx="2">
                  <c:v>57.205599999999997</c:v>
                </c:pt>
                <c:pt idx="3">
                  <c:v>56.682299999999998</c:v>
                </c:pt>
                <c:pt idx="4">
                  <c:v>57.119599999999998</c:v>
                </c:pt>
                <c:pt idx="5">
                  <c:v>57.873800000000003</c:v>
                </c:pt>
                <c:pt idx="6">
                  <c:v>57.3748</c:v>
                </c:pt>
                <c:pt idx="7">
                  <c:v>59.091799999999999</c:v>
                </c:pt>
                <c:pt idx="8">
                  <c:v>58.389800000000001</c:v>
                </c:pt>
                <c:pt idx="9">
                  <c:v>59.556100000000001</c:v>
                </c:pt>
                <c:pt idx="10" formatCode="General">
                  <c:v>59.3</c:v>
                </c:pt>
                <c:pt idx="11" formatCode="General">
                  <c:v>63.5</c:v>
                </c:pt>
              </c:numCache>
            </c:numRef>
          </c:val>
          <c:smooth val="0"/>
          <c:extLst>
            <c:ext xmlns:c16="http://schemas.microsoft.com/office/drawing/2014/chart" uri="{C3380CC4-5D6E-409C-BE32-E72D297353CC}">
              <c16:uniqueId val="{00000000-E6B7-4072-BFAF-05A89F069C10}"/>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0.0</c:formatCode>
                <c:ptCount val="12"/>
                <c:pt idx="0">
                  <c:v>57.454300000000003</c:v>
                </c:pt>
                <c:pt idx="1">
                  <c:v>58.970300000000002</c:v>
                </c:pt>
                <c:pt idx="2">
                  <c:v>60.148800000000001</c:v>
                </c:pt>
                <c:pt idx="3">
                  <c:v>59.654600000000002</c:v>
                </c:pt>
                <c:pt idx="4">
                  <c:v>58.817999999999998</c:v>
                </c:pt>
                <c:pt idx="5">
                  <c:v>58.666400000000003</c:v>
                </c:pt>
                <c:pt idx="6">
                  <c:v>57.7532</c:v>
                </c:pt>
                <c:pt idx="7">
                  <c:v>59.134099999999997</c:v>
                </c:pt>
                <c:pt idx="8">
                  <c:v>57.772399999999998</c:v>
                </c:pt>
                <c:pt idx="9">
                  <c:v>60.667499999999997</c:v>
                </c:pt>
                <c:pt idx="10">
                  <c:v>58.932099999999998</c:v>
                </c:pt>
                <c:pt idx="11" formatCode="General">
                  <c:v>64.5</c:v>
                </c:pt>
              </c:numCache>
            </c:numRef>
          </c:val>
          <c:smooth val="0"/>
          <c:extLst>
            <c:ext xmlns:c16="http://schemas.microsoft.com/office/drawing/2014/chart" uri="{C3380CC4-5D6E-409C-BE32-E72D297353CC}">
              <c16:uniqueId val="{00000001-E6B7-4072-BFAF-05A89F069C10}"/>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0.0</c:formatCode>
                <c:ptCount val="12"/>
                <c:pt idx="0">
                  <c:v>55.767800000000001</c:v>
                </c:pt>
                <c:pt idx="1">
                  <c:v>56.559399999999997</c:v>
                </c:pt>
                <c:pt idx="2">
                  <c:v>55.078499999999998</c:v>
                </c:pt>
                <c:pt idx="3">
                  <c:v>56.339100000000002</c:v>
                </c:pt>
                <c:pt idx="4">
                  <c:v>56.835999999999999</c:v>
                </c:pt>
                <c:pt idx="5">
                  <c:v>60.752800000000001</c:v>
                </c:pt>
                <c:pt idx="6">
                  <c:v>54.714399999999998</c:v>
                </c:pt>
                <c:pt idx="7">
                  <c:v>58.4756</c:v>
                </c:pt>
                <c:pt idx="8">
                  <c:v>59.123899999999999</c:v>
                </c:pt>
                <c:pt idx="9">
                  <c:v>59.220799999999997</c:v>
                </c:pt>
                <c:pt idx="10">
                  <c:v>62.433599999999998</c:v>
                </c:pt>
                <c:pt idx="11" formatCode="General">
                  <c:v>64.8</c:v>
                </c:pt>
              </c:numCache>
            </c:numRef>
          </c:val>
          <c:smooth val="0"/>
          <c:extLst>
            <c:ext xmlns:c16="http://schemas.microsoft.com/office/drawing/2014/chart" uri="{C3380CC4-5D6E-409C-BE32-E72D297353CC}">
              <c16:uniqueId val="{00000002-E6B7-4072-BFAF-05A89F069C10}"/>
            </c:ext>
          </c:extLst>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Sheet1!$B$5:$M$5</c:f>
              <c:numCache>
                <c:formatCode>0.0</c:formatCode>
                <c:ptCount val="12"/>
                <c:pt idx="0">
                  <c:v>45.902500000000003</c:v>
                </c:pt>
                <c:pt idx="1">
                  <c:v>49.719499999999996</c:v>
                </c:pt>
                <c:pt idx="2">
                  <c:v>47.445900000000002</c:v>
                </c:pt>
                <c:pt idx="3">
                  <c:v>46.476100000000002</c:v>
                </c:pt>
                <c:pt idx="4">
                  <c:v>50.773099999999999</c:v>
                </c:pt>
                <c:pt idx="5">
                  <c:v>52.833500000000001</c:v>
                </c:pt>
                <c:pt idx="6">
                  <c:v>57.224499999999999</c:v>
                </c:pt>
                <c:pt idx="7">
                  <c:v>59.383400000000002</c:v>
                </c:pt>
                <c:pt idx="8">
                  <c:v>58.849200000000003</c:v>
                </c:pt>
                <c:pt idx="9">
                  <c:v>55.659100000000002</c:v>
                </c:pt>
                <c:pt idx="10">
                  <c:v>55.920999999999999</c:v>
                </c:pt>
                <c:pt idx="11" formatCode="General">
                  <c:v>59.5</c:v>
                </c:pt>
              </c:numCache>
            </c:numRef>
          </c:val>
          <c:smooth val="0"/>
          <c:extLst>
            <c:ext xmlns:c16="http://schemas.microsoft.com/office/drawing/2014/chart" uri="{C3380CC4-5D6E-409C-BE32-E72D297353CC}">
              <c16:uniqueId val="{00000003-E6B7-4072-BFAF-05A89F069C10}"/>
            </c:ext>
          </c:extLst>
        </c:ser>
        <c:dLbls>
          <c:showLegendKey val="0"/>
          <c:showVal val="0"/>
          <c:showCatName val="0"/>
          <c:showSerName val="0"/>
          <c:showPercent val="0"/>
          <c:showBubbleSize val="0"/>
        </c:dLbls>
        <c:marker val="1"/>
        <c:smooth val="0"/>
        <c:axId val="155824512"/>
        <c:axId val="155826432"/>
      </c:lineChart>
      <c:catAx>
        <c:axId val="155824512"/>
        <c:scaling>
          <c:orientation val="minMax"/>
        </c:scaling>
        <c:delete val="0"/>
        <c:axPos val="b"/>
        <c:numFmt formatCode="General" sourceLinked="1"/>
        <c:majorTickMark val="out"/>
        <c:minorTickMark val="none"/>
        <c:tickLblPos val="nextTo"/>
        <c:txPr>
          <a:bodyPr rot="-3180000"/>
          <a:lstStyle/>
          <a:p>
            <a:pPr>
              <a:defRPr sz="1400" b="0" baseline="0">
                <a:latin typeface="Calibri" panose="020F0502020204030204" pitchFamily="34" charset="0"/>
              </a:defRPr>
            </a:pPr>
            <a:endParaRPr lang="en-US"/>
          </a:p>
        </c:txPr>
        <c:crossAx val="155826432"/>
        <c:crosses val="autoZero"/>
        <c:auto val="1"/>
        <c:lblAlgn val="ctr"/>
        <c:lblOffset val="100"/>
        <c:noMultiLvlLbl val="0"/>
      </c:catAx>
      <c:valAx>
        <c:axId val="155826432"/>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3904357441430932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5824512"/>
        <c:crosses val="autoZero"/>
        <c:crossBetween val="between"/>
        <c:majorUnit val="10"/>
      </c:valAx>
    </c:plotArea>
    <c:legend>
      <c:legendPos val="t"/>
      <c:layout>
        <c:manualLayout>
          <c:xMode val="edge"/>
          <c:yMode val="edge"/>
          <c:x val="0"/>
          <c:y val="1.1675185338674747E-3"/>
          <c:w val="0.99745139496451829"/>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098289437958186"/>
          <c:y val="0.11770373783064352"/>
          <c:w val="0.8132765408634266"/>
          <c:h val="0.72871060665289178"/>
        </c:manualLayout>
      </c:layout>
      <c:lineChart>
        <c:grouping val="standard"/>
        <c:varyColors val="0"/>
        <c:ser>
          <c:idx val="3"/>
          <c:order val="0"/>
          <c:tx>
            <c:strRef>
              <c:f>Sheet1!$A$2</c:f>
              <c:strCache>
                <c:ptCount val="1"/>
                <c:pt idx="0">
                  <c:v>18-44</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0.0</c:formatCode>
                <c:ptCount val="12"/>
                <c:pt idx="0">
                  <c:v>46.4724</c:v>
                </c:pt>
                <c:pt idx="1">
                  <c:v>48.824199999999998</c:v>
                </c:pt>
                <c:pt idx="2">
                  <c:v>47.4221</c:v>
                </c:pt>
                <c:pt idx="3">
                  <c:v>47.428100000000001</c:v>
                </c:pt>
                <c:pt idx="4">
                  <c:v>48.698999999999998</c:v>
                </c:pt>
                <c:pt idx="5">
                  <c:v>50.420900000000003</c:v>
                </c:pt>
                <c:pt idx="6">
                  <c:v>49.036499999999997</c:v>
                </c:pt>
                <c:pt idx="7">
                  <c:v>51.991599999999998</c:v>
                </c:pt>
                <c:pt idx="8">
                  <c:v>52.145000000000003</c:v>
                </c:pt>
                <c:pt idx="9">
                  <c:v>53.127899999999997</c:v>
                </c:pt>
                <c:pt idx="10" formatCode="General">
                  <c:v>52</c:v>
                </c:pt>
                <c:pt idx="11" formatCode="General">
                  <c:v>55.5</c:v>
                </c:pt>
              </c:numCache>
            </c:numRef>
          </c:val>
          <c:smooth val="0"/>
          <c:extLst>
            <c:ext xmlns:c16="http://schemas.microsoft.com/office/drawing/2014/chart" uri="{C3380CC4-5D6E-409C-BE32-E72D297353CC}">
              <c16:uniqueId val="{00000000-D7DB-4DF0-A685-4098E3FE01B3}"/>
            </c:ext>
          </c:extLst>
        </c:ser>
        <c:ser>
          <c:idx val="0"/>
          <c:order val="1"/>
          <c:tx>
            <c:strRef>
              <c:f>Sheet1!$A$3</c:f>
              <c:strCache>
                <c:ptCount val="1"/>
                <c:pt idx="0">
                  <c:v>45-64</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0.0</c:formatCode>
                <c:ptCount val="12"/>
                <c:pt idx="0">
                  <c:v>66.768299999999996</c:v>
                </c:pt>
                <c:pt idx="1">
                  <c:v>67.083200000000005</c:v>
                </c:pt>
                <c:pt idx="2">
                  <c:v>68.611699999999999</c:v>
                </c:pt>
                <c:pt idx="3">
                  <c:v>67.771600000000007</c:v>
                </c:pt>
                <c:pt idx="4">
                  <c:v>67.982399999999998</c:v>
                </c:pt>
                <c:pt idx="5">
                  <c:v>67.076899999999995</c:v>
                </c:pt>
                <c:pt idx="6">
                  <c:v>69.179900000000004</c:v>
                </c:pt>
                <c:pt idx="7">
                  <c:v>68.046700000000001</c:v>
                </c:pt>
                <c:pt idx="8">
                  <c:v>67.030199999999994</c:v>
                </c:pt>
                <c:pt idx="9">
                  <c:v>66.756399999999999</c:v>
                </c:pt>
                <c:pt idx="10" formatCode="General">
                  <c:v>69.5</c:v>
                </c:pt>
                <c:pt idx="11" formatCode="General">
                  <c:v>73.7</c:v>
                </c:pt>
              </c:numCache>
            </c:numRef>
          </c:val>
          <c:smooth val="0"/>
          <c:extLst>
            <c:ext xmlns:c16="http://schemas.microsoft.com/office/drawing/2014/chart" uri="{C3380CC4-5D6E-409C-BE32-E72D297353CC}">
              <c16:uniqueId val="{00000001-D7DB-4DF0-A685-4098E3FE01B3}"/>
            </c:ext>
          </c:extLst>
        </c:ser>
        <c:ser>
          <c:idx val="2"/>
          <c:order val="2"/>
          <c:tx>
            <c:strRef>
              <c:f>Sheet1!$A$4</c:f>
              <c:strCache>
                <c:ptCount val="1"/>
                <c:pt idx="0">
                  <c:v>65+</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0.0</c:formatCode>
                <c:ptCount val="12"/>
                <c:pt idx="0">
                  <c:v>64.551100000000005</c:v>
                </c:pt>
                <c:pt idx="1">
                  <c:v>64.915800000000004</c:v>
                </c:pt>
                <c:pt idx="2">
                  <c:v>67.647099999999995</c:v>
                </c:pt>
                <c:pt idx="3">
                  <c:v>66.030900000000003</c:v>
                </c:pt>
                <c:pt idx="4">
                  <c:v>64.268799999999999</c:v>
                </c:pt>
                <c:pt idx="5">
                  <c:v>64.924499999999995</c:v>
                </c:pt>
                <c:pt idx="6">
                  <c:v>62.612099999999998</c:v>
                </c:pt>
                <c:pt idx="7">
                  <c:v>65.479399999999998</c:v>
                </c:pt>
                <c:pt idx="8">
                  <c:v>62.665300000000002</c:v>
                </c:pt>
                <c:pt idx="9">
                  <c:v>66.933199999999999</c:v>
                </c:pt>
                <c:pt idx="10" formatCode="General">
                  <c:v>64</c:v>
                </c:pt>
                <c:pt idx="11" formatCode="General">
                  <c:v>70.599999999999994</c:v>
                </c:pt>
              </c:numCache>
            </c:numRef>
          </c:val>
          <c:smooth val="0"/>
          <c:extLst>
            <c:ext xmlns:c16="http://schemas.microsoft.com/office/drawing/2014/chart" uri="{C3380CC4-5D6E-409C-BE32-E72D297353CC}">
              <c16:uniqueId val="{00000002-D7DB-4DF0-A685-4098E3FE01B3}"/>
            </c:ext>
          </c:extLst>
        </c:ser>
        <c:dLbls>
          <c:showLegendKey val="0"/>
          <c:showVal val="0"/>
          <c:showCatName val="0"/>
          <c:showSerName val="0"/>
          <c:showPercent val="0"/>
          <c:showBubbleSize val="0"/>
        </c:dLbls>
        <c:marker val="1"/>
        <c:smooth val="0"/>
        <c:axId val="156092672"/>
        <c:axId val="158581504"/>
      </c:lineChart>
      <c:catAx>
        <c:axId val="156092672"/>
        <c:scaling>
          <c:orientation val="minMax"/>
        </c:scaling>
        <c:delete val="0"/>
        <c:axPos val="b"/>
        <c:numFmt formatCode="General" sourceLinked="1"/>
        <c:majorTickMark val="out"/>
        <c:minorTickMark val="none"/>
        <c:tickLblPos val="nextTo"/>
        <c:txPr>
          <a:bodyPr rot="-3180000"/>
          <a:lstStyle/>
          <a:p>
            <a:pPr>
              <a:defRPr sz="1400" b="0" baseline="0">
                <a:latin typeface="Calibri" panose="020F0502020204030204" pitchFamily="34" charset="0"/>
              </a:defRPr>
            </a:pPr>
            <a:endParaRPr lang="en-US"/>
          </a:p>
        </c:txPr>
        <c:crossAx val="158581504"/>
        <c:crosses val="autoZero"/>
        <c:auto val="1"/>
        <c:lblAlgn val="ctr"/>
        <c:lblOffset val="100"/>
        <c:noMultiLvlLbl val="0"/>
      </c:catAx>
      <c:valAx>
        <c:axId val="158581504"/>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3874834742879362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6092672"/>
        <c:crosses val="autoZero"/>
        <c:crossBetween val="between"/>
        <c:majorUnit val="10"/>
      </c:valAx>
    </c:plotArea>
    <c:legend>
      <c:legendPos val="t"/>
      <c:layout>
        <c:manualLayout>
          <c:xMode val="edge"/>
          <c:yMode val="edge"/>
          <c:x val="0"/>
          <c:y val="1.1675185338674747E-3"/>
          <c:w val="0.99745139496451829"/>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826078343980587E-2"/>
          <c:y val="0.11285941453264288"/>
          <c:w val="0.85900411033526469"/>
          <c:h val="0.5505234762321376"/>
        </c:manualLayout>
      </c:layout>
      <c:barChart>
        <c:barDir val="col"/>
        <c:grouping val="clustered"/>
        <c:varyColors val="0"/>
        <c:ser>
          <c:idx val="0"/>
          <c:order val="0"/>
          <c:tx>
            <c:strRef>
              <c:f>Sheet1!$B$1</c:f>
              <c:strCache>
                <c:ptCount val="1"/>
                <c:pt idx="0">
                  <c:v>2011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3A21-45AF-B7DD-678E0C648504}"/>
              </c:ext>
            </c:extLst>
          </c:dPt>
          <c:dPt>
            <c:idx val="1"/>
            <c:invertIfNegative val="0"/>
            <c:bubble3D val="0"/>
            <c:extLst>
              <c:ext xmlns:c16="http://schemas.microsoft.com/office/drawing/2014/chart" uri="{C3380CC4-5D6E-409C-BE32-E72D297353CC}">
                <c16:uniqueId val="{00000001-3A21-45AF-B7DD-678E0C648504}"/>
              </c:ext>
            </c:extLst>
          </c:dPt>
          <c:dPt>
            <c:idx val="2"/>
            <c:invertIfNegative val="0"/>
            <c:bubble3D val="0"/>
            <c:extLst>
              <c:ext xmlns:c16="http://schemas.microsoft.com/office/drawing/2014/chart" uri="{C3380CC4-5D6E-409C-BE32-E72D297353CC}">
                <c16:uniqueId val="{00000002-3A21-45AF-B7DD-678E0C648504}"/>
              </c:ext>
            </c:extLst>
          </c:dPt>
          <c:dPt>
            <c:idx val="3"/>
            <c:invertIfNegative val="0"/>
            <c:bubble3D val="0"/>
            <c:extLst>
              <c:ext xmlns:c16="http://schemas.microsoft.com/office/drawing/2014/chart" uri="{C3380CC4-5D6E-409C-BE32-E72D297353CC}">
                <c16:uniqueId val="{00000003-3A21-45AF-B7DD-678E0C648504}"/>
              </c:ext>
            </c:extLst>
          </c:dPt>
          <c:cat>
            <c:strRef>
              <c:f>Sheet1!$A$2:$A$22</c:f>
              <c:strCache>
                <c:ptCount val="21"/>
                <c:pt idx="0">
                  <c:v>Total</c:v>
                </c:pt>
                <c:pt idx="2">
                  <c:v>White</c:v>
                </c:pt>
                <c:pt idx="3">
                  <c:v>Black</c:v>
                </c:pt>
                <c:pt idx="4">
                  <c:v>Hispanic</c:v>
                </c:pt>
                <c:pt idx="6">
                  <c:v>Poor</c:v>
                </c:pt>
                <c:pt idx="7">
                  <c:v>Low Income</c:v>
                </c:pt>
                <c:pt idx="8">
                  <c:v>Middle Income</c:v>
                </c:pt>
                <c:pt idx="9">
                  <c:v>High Income</c:v>
                </c:pt>
                <c:pt idx="11">
                  <c:v>&lt;High School</c:v>
                </c:pt>
                <c:pt idx="12">
                  <c:v>High School Grad</c:v>
                </c:pt>
                <c:pt idx="13">
                  <c:v>Any College</c:v>
                </c:pt>
                <c:pt idx="15">
                  <c:v>Large Cental Metro</c:v>
                </c:pt>
                <c:pt idx="16">
                  <c:v>Large Fringe Metro</c:v>
                </c:pt>
                <c:pt idx="17">
                  <c:v>Medium Metro</c:v>
                </c:pt>
                <c:pt idx="18">
                  <c:v>Small Metro</c:v>
                </c:pt>
                <c:pt idx="19">
                  <c:v>Micropolitan</c:v>
                </c:pt>
                <c:pt idx="20">
                  <c:v>Noncore</c:v>
                </c:pt>
              </c:strCache>
            </c:strRef>
          </c:cat>
          <c:val>
            <c:numRef>
              <c:f>Sheet1!$B$2:$B$22</c:f>
              <c:numCache>
                <c:formatCode>General</c:formatCode>
                <c:ptCount val="21"/>
                <c:pt idx="0">
                  <c:v>60.1</c:v>
                </c:pt>
                <c:pt idx="2" formatCode="0.0">
                  <c:v>60.610599999999998</c:v>
                </c:pt>
                <c:pt idx="3" formatCode="0.0">
                  <c:v>58.8949</c:v>
                </c:pt>
                <c:pt idx="4" formatCode="0.0">
                  <c:v>59.6374</c:v>
                </c:pt>
                <c:pt idx="6" formatCode="0.0">
                  <c:v>63.479599999999998</c:v>
                </c:pt>
                <c:pt idx="7" formatCode="0.0">
                  <c:v>61.412999999999997</c:v>
                </c:pt>
                <c:pt idx="8" formatCode="0.0">
                  <c:v>59.268300000000004</c:v>
                </c:pt>
                <c:pt idx="9" formatCode="0.0">
                  <c:v>58.481900000000003</c:v>
                </c:pt>
                <c:pt idx="11" formatCode="0.0">
                  <c:v>62.032699999999998</c:v>
                </c:pt>
                <c:pt idx="12" formatCode="0.0">
                  <c:v>58.119</c:v>
                </c:pt>
                <c:pt idx="13" formatCode="0.0">
                  <c:v>60.631</c:v>
                </c:pt>
                <c:pt idx="15" formatCode="0.0">
                  <c:v>57.9</c:v>
                </c:pt>
                <c:pt idx="16" formatCode="0.0">
                  <c:v>63.3</c:v>
                </c:pt>
                <c:pt idx="17" formatCode="0.0">
                  <c:v>59.5</c:v>
                </c:pt>
                <c:pt idx="18" formatCode="0.0">
                  <c:v>62.4</c:v>
                </c:pt>
                <c:pt idx="19">
                  <c:v>57.3</c:v>
                </c:pt>
                <c:pt idx="20">
                  <c:v>61.5</c:v>
                </c:pt>
              </c:numCache>
            </c:numRef>
          </c:val>
          <c:extLst>
            <c:ext xmlns:c16="http://schemas.microsoft.com/office/drawing/2014/chart" uri="{C3380CC4-5D6E-409C-BE32-E72D297353CC}">
              <c16:uniqueId val="{00000004-3A21-45AF-B7DD-678E0C648504}"/>
            </c:ext>
          </c:extLst>
        </c:ser>
        <c:ser>
          <c:idx val="1"/>
          <c:order val="1"/>
          <c:tx>
            <c:strRef>
              <c:f>Sheet1!$C$1</c:f>
              <c:strCache>
                <c:ptCount val="1"/>
                <c:pt idx="0">
                  <c:v>2012</c:v>
                </c:pt>
              </c:strCache>
            </c:strRef>
          </c:tx>
          <c:spPr>
            <a:solidFill>
              <a:srgbClr val="AABA0A"/>
            </a:solidFill>
          </c:spPr>
          <c:invertIfNegative val="0"/>
          <c:cat>
            <c:strRef>
              <c:f>Sheet1!$A$2:$A$22</c:f>
              <c:strCache>
                <c:ptCount val="21"/>
                <c:pt idx="0">
                  <c:v>Total</c:v>
                </c:pt>
                <c:pt idx="2">
                  <c:v>White</c:v>
                </c:pt>
                <c:pt idx="3">
                  <c:v>Black</c:v>
                </c:pt>
                <c:pt idx="4">
                  <c:v>Hispanic</c:v>
                </c:pt>
                <c:pt idx="6">
                  <c:v>Poor</c:v>
                </c:pt>
                <c:pt idx="7">
                  <c:v>Low Income</c:v>
                </c:pt>
                <c:pt idx="8">
                  <c:v>Middle Income</c:v>
                </c:pt>
                <c:pt idx="9">
                  <c:v>High Income</c:v>
                </c:pt>
                <c:pt idx="11">
                  <c:v>&lt;High School</c:v>
                </c:pt>
                <c:pt idx="12">
                  <c:v>High School Grad</c:v>
                </c:pt>
                <c:pt idx="13">
                  <c:v>Any College</c:v>
                </c:pt>
                <c:pt idx="15">
                  <c:v>Large Cental Metro</c:v>
                </c:pt>
                <c:pt idx="16">
                  <c:v>Large Fringe Metro</c:v>
                </c:pt>
                <c:pt idx="17">
                  <c:v>Medium Metro</c:v>
                </c:pt>
                <c:pt idx="18">
                  <c:v>Small Metro</c:v>
                </c:pt>
                <c:pt idx="19">
                  <c:v>Micropolitan</c:v>
                </c:pt>
                <c:pt idx="20">
                  <c:v>Noncore</c:v>
                </c:pt>
              </c:strCache>
            </c:strRef>
          </c:cat>
          <c:val>
            <c:numRef>
              <c:f>Sheet1!$C$2:$C$22</c:f>
              <c:numCache>
                <c:formatCode>General</c:formatCode>
                <c:ptCount val="21"/>
                <c:pt idx="0">
                  <c:v>60.7</c:v>
                </c:pt>
                <c:pt idx="2" formatCode="0.0">
                  <c:v>60.382399999999997</c:v>
                </c:pt>
                <c:pt idx="3" formatCode="0.0">
                  <c:v>61.282299999999999</c:v>
                </c:pt>
                <c:pt idx="4" formatCode="0.0">
                  <c:v>60.6417</c:v>
                </c:pt>
                <c:pt idx="6" formatCode="0.0">
                  <c:v>65.991900000000001</c:v>
                </c:pt>
                <c:pt idx="7" formatCode="0.0">
                  <c:v>62.8401</c:v>
                </c:pt>
                <c:pt idx="8" formatCode="0.0">
                  <c:v>58.479599999999998</c:v>
                </c:pt>
                <c:pt idx="9" formatCode="0.0">
                  <c:v>59.744399999999999</c:v>
                </c:pt>
                <c:pt idx="11" formatCode="0.0">
                  <c:v>62.875700000000002</c:v>
                </c:pt>
                <c:pt idx="12" formatCode="0.0">
                  <c:v>58.997999999999998</c:v>
                </c:pt>
                <c:pt idx="13" formatCode="0.0">
                  <c:v>60.7821</c:v>
                </c:pt>
                <c:pt idx="15">
                  <c:v>60.1</c:v>
                </c:pt>
                <c:pt idx="16" formatCode="0.0">
                  <c:v>63</c:v>
                </c:pt>
                <c:pt idx="17">
                  <c:v>59.1</c:v>
                </c:pt>
                <c:pt idx="18">
                  <c:v>61.1</c:v>
                </c:pt>
                <c:pt idx="19">
                  <c:v>59.1</c:v>
                </c:pt>
                <c:pt idx="20">
                  <c:v>63.7</c:v>
                </c:pt>
              </c:numCache>
            </c:numRef>
          </c:val>
          <c:extLst>
            <c:ext xmlns:c16="http://schemas.microsoft.com/office/drawing/2014/chart" uri="{C3380CC4-5D6E-409C-BE32-E72D297353CC}">
              <c16:uniqueId val="{00000005-3A21-45AF-B7DD-678E0C648504}"/>
            </c:ext>
          </c:extLst>
        </c:ser>
        <c:ser>
          <c:idx val="2"/>
          <c:order val="2"/>
          <c:tx>
            <c:strRef>
              <c:f>Sheet1!$D$1</c:f>
              <c:strCache>
                <c:ptCount val="1"/>
                <c:pt idx="0">
                  <c:v>2013</c:v>
                </c:pt>
              </c:strCache>
            </c:strRef>
          </c:tx>
          <c:spPr>
            <a:solidFill>
              <a:sysClr val="window" lastClr="FFFFFF"/>
            </a:solidFill>
            <a:ln>
              <a:solidFill>
                <a:sysClr val="windowText" lastClr="000000"/>
              </a:solidFill>
            </a:ln>
          </c:spPr>
          <c:invertIfNegative val="0"/>
          <c:cat>
            <c:strRef>
              <c:f>Sheet1!$A$2:$A$22</c:f>
              <c:strCache>
                <c:ptCount val="21"/>
                <c:pt idx="0">
                  <c:v>Total</c:v>
                </c:pt>
                <c:pt idx="2">
                  <c:v>White</c:v>
                </c:pt>
                <c:pt idx="3">
                  <c:v>Black</c:v>
                </c:pt>
                <c:pt idx="4">
                  <c:v>Hispanic</c:v>
                </c:pt>
                <c:pt idx="6">
                  <c:v>Poor</c:v>
                </c:pt>
                <c:pt idx="7">
                  <c:v>Low Income</c:v>
                </c:pt>
                <c:pt idx="8">
                  <c:v>Middle Income</c:v>
                </c:pt>
                <c:pt idx="9">
                  <c:v>High Income</c:v>
                </c:pt>
                <c:pt idx="11">
                  <c:v>&lt;High School</c:v>
                </c:pt>
                <c:pt idx="12">
                  <c:v>High School Grad</c:v>
                </c:pt>
                <c:pt idx="13">
                  <c:v>Any College</c:v>
                </c:pt>
                <c:pt idx="15">
                  <c:v>Large Cental Metro</c:v>
                </c:pt>
                <c:pt idx="16">
                  <c:v>Large Fringe Metro</c:v>
                </c:pt>
                <c:pt idx="17">
                  <c:v>Medium Metro</c:v>
                </c:pt>
                <c:pt idx="18">
                  <c:v>Small Metro</c:v>
                </c:pt>
                <c:pt idx="19">
                  <c:v>Micropolitan</c:v>
                </c:pt>
                <c:pt idx="20">
                  <c:v>Noncore</c:v>
                </c:pt>
              </c:strCache>
            </c:strRef>
          </c:cat>
          <c:val>
            <c:numRef>
              <c:f>Sheet1!$D$2:$D$22</c:f>
              <c:numCache>
                <c:formatCode>General</c:formatCode>
                <c:ptCount val="21"/>
                <c:pt idx="0">
                  <c:v>60.5</c:v>
                </c:pt>
                <c:pt idx="2">
                  <c:v>61.1</c:v>
                </c:pt>
                <c:pt idx="3">
                  <c:v>58.3</c:v>
                </c:pt>
                <c:pt idx="4">
                  <c:v>61.2</c:v>
                </c:pt>
                <c:pt idx="6" formatCode="0.0">
                  <c:v>64</c:v>
                </c:pt>
                <c:pt idx="7">
                  <c:v>60.5</c:v>
                </c:pt>
                <c:pt idx="8">
                  <c:v>59.7</c:v>
                </c:pt>
                <c:pt idx="9">
                  <c:v>60.9</c:v>
                </c:pt>
                <c:pt idx="11">
                  <c:v>62.5</c:v>
                </c:pt>
                <c:pt idx="12">
                  <c:v>56.9</c:v>
                </c:pt>
                <c:pt idx="13">
                  <c:v>61.7</c:v>
                </c:pt>
                <c:pt idx="15">
                  <c:v>62.8</c:v>
                </c:pt>
                <c:pt idx="16">
                  <c:v>60.2</c:v>
                </c:pt>
                <c:pt idx="17">
                  <c:v>58.9</c:v>
                </c:pt>
                <c:pt idx="18">
                  <c:v>59.9</c:v>
                </c:pt>
                <c:pt idx="19">
                  <c:v>58.9</c:v>
                </c:pt>
                <c:pt idx="20">
                  <c:v>60.1</c:v>
                </c:pt>
              </c:numCache>
            </c:numRef>
          </c:val>
          <c:extLst>
            <c:ext xmlns:c16="http://schemas.microsoft.com/office/drawing/2014/chart" uri="{C3380CC4-5D6E-409C-BE32-E72D297353CC}">
              <c16:uniqueId val="{00000006-3A21-45AF-B7DD-678E0C648504}"/>
            </c:ext>
          </c:extLst>
        </c:ser>
        <c:dLbls>
          <c:showLegendKey val="0"/>
          <c:showVal val="0"/>
          <c:showCatName val="0"/>
          <c:showSerName val="0"/>
          <c:showPercent val="0"/>
          <c:showBubbleSize val="0"/>
        </c:dLbls>
        <c:gapWidth val="150"/>
        <c:axId val="156134400"/>
        <c:axId val="156136192"/>
      </c:barChart>
      <c:catAx>
        <c:axId val="156134400"/>
        <c:scaling>
          <c:orientation val="minMax"/>
        </c:scaling>
        <c:delete val="0"/>
        <c:axPos val="b"/>
        <c:minorGridlines>
          <c:spPr>
            <a:ln>
              <a:noFill/>
            </a:ln>
          </c:spPr>
        </c:minorGridlines>
        <c:numFmt formatCode="General" sourceLinked="0"/>
        <c:majorTickMark val="out"/>
        <c:minorTickMark val="none"/>
        <c:tickLblPos val="nextTo"/>
        <c:txPr>
          <a:bodyPr rot="-2220000"/>
          <a:lstStyle/>
          <a:p>
            <a:pPr>
              <a:defRPr sz="1600" b="0">
                <a:solidFill>
                  <a:schemeClr val="tx1"/>
                </a:solidFill>
                <a:latin typeface="Calibri" panose="020F0502020204030204" pitchFamily="34" charset="0"/>
              </a:defRPr>
            </a:pPr>
            <a:endParaRPr lang="en-US"/>
          </a:p>
        </c:txPr>
        <c:crossAx val="156136192"/>
        <c:crosses val="autoZero"/>
        <c:auto val="1"/>
        <c:lblAlgn val="ctr"/>
        <c:lblOffset val="100"/>
        <c:noMultiLvlLbl val="0"/>
      </c:catAx>
      <c:valAx>
        <c:axId val="156136192"/>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29538665305725675"/>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56134400"/>
        <c:crosses val="autoZero"/>
        <c:crossBetween val="between"/>
        <c:majorUnit val="20"/>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826078343980587E-2"/>
          <c:y val="8.8168076212695637E-2"/>
          <c:w val="0.89267874501798383"/>
          <c:h val="0.50966825478336952"/>
        </c:manualLayout>
      </c:layout>
      <c:barChart>
        <c:barDir val="col"/>
        <c:grouping val="clustered"/>
        <c:varyColors val="0"/>
        <c:ser>
          <c:idx val="0"/>
          <c:order val="0"/>
          <c:tx>
            <c:strRef>
              <c:f>Sheet1!$B$1</c:f>
              <c:strCache>
                <c:ptCount val="1"/>
                <c:pt idx="0">
                  <c:v>2011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797B-4A4C-A8A2-1B326B6A4DF0}"/>
              </c:ext>
            </c:extLst>
          </c:dPt>
          <c:dPt>
            <c:idx val="1"/>
            <c:invertIfNegative val="0"/>
            <c:bubble3D val="0"/>
            <c:extLst>
              <c:ext xmlns:c16="http://schemas.microsoft.com/office/drawing/2014/chart" uri="{C3380CC4-5D6E-409C-BE32-E72D297353CC}">
                <c16:uniqueId val="{00000001-797B-4A4C-A8A2-1B326B6A4DF0}"/>
              </c:ext>
            </c:extLst>
          </c:dPt>
          <c:dPt>
            <c:idx val="2"/>
            <c:invertIfNegative val="0"/>
            <c:bubble3D val="0"/>
            <c:extLst>
              <c:ext xmlns:c16="http://schemas.microsoft.com/office/drawing/2014/chart" uri="{C3380CC4-5D6E-409C-BE32-E72D297353CC}">
                <c16:uniqueId val="{00000002-797B-4A4C-A8A2-1B326B6A4DF0}"/>
              </c:ext>
            </c:extLst>
          </c:dPt>
          <c:dPt>
            <c:idx val="3"/>
            <c:invertIfNegative val="0"/>
            <c:bubble3D val="0"/>
            <c:extLst>
              <c:ext xmlns:c16="http://schemas.microsoft.com/office/drawing/2014/chart" uri="{C3380CC4-5D6E-409C-BE32-E72D297353CC}">
                <c16:uniqueId val="{00000003-797B-4A4C-A8A2-1B326B6A4DF0}"/>
              </c:ext>
            </c:extLst>
          </c:dPt>
          <c:cat>
            <c:strRef>
              <c:f>Sheet1!$A$2:$A$22</c:f>
              <c:strCache>
                <c:ptCount val="21"/>
                <c:pt idx="0">
                  <c:v>Private</c:v>
                </c:pt>
                <c:pt idx="1">
                  <c:v>Public</c:v>
                </c:pt>
                <c:pt idx="2">
                  <c:v>Uninsured</c:v>
                </c:pt>
                <c:pt idx="4">
                  <c:v>Male</c:v>
                </c:pt>
                <c:pt idx="5">
                  <c:v>Female</c:v>
                </c:pt>
                <c:pt idx="7">
                  <c:v>18-44</c:v>
                </c:pt>
                <c:pt idx="8">
                  <c:v>45-64</c:v>
                </c:pt>
                <c:pt idx="9">
                  <c:v>65+</c:v>
                </c:pt>
                <c:pt idx="11">
                  <c:v>0-1 Conditions</c:v>
                </c:pt>
                <c:pt idx="12">
                  <c:v>2-3 Conditions</c:v>
                </c:pt>
                <c:pt idx="13">
                  <c:v>4+ Conditions</c:v>
                </c:pt>
                <c:pt idx="15">
                  <c:v>Excellent/Very Good/Good</c:v>
                </c:pt>
                <c:pt idx="16">
                  <c:v>Fair/Poor</c:v>
                </c:pt>
                <c:pt idx="18">
                  <c:v>Basic </c:v>
                </c:pt>
                <c:pt idx="19">
                  <c:v>Complex</c:v>
                </c:pt>
                <c:pt idx="20">
                  <c:v>Neither</c:v>
                </c:pt>
              </c:strCache>
            </c:strRef>
          </c:cat>
          <c:val>
            <c:numRef>
              <c:f>Sheet1!$B$2:$B$22</c:f>
              <c:numCache>
                <c:formatCode>0.0</c:formatCode>
                <c:ptCount val="21"/>
                <c:pt idx="0">
                  <c:v>57.251399999999997</c:v>
                </c:pt>
                <c:pt idx="1">
                  <c:v>64.9542</c:v>
                </c:pt>
                <c:pt idx="2">
                  <c:v>55.400100000000002</c:v>
                </c:pt>
                <c:pt idx="4">
                  <c:v>54.771000000000001</c:v>
                </c:pt>
                <c:pt idx="5">
                  <c:v>65.078900000000004</c:v>
                </c:pt>
                <c:pt idx="7">
                  <c:v>56.007899999999999</c:v>
                </c:pt>
                <c:pt idx="8">
                  <c:v>61.6721</c:v>
                </c:pt>
                <c:pt idx="9">
                  <c:v>69.835599999999999</c:v>
                </c:pt>
                <c:pt idx="11" formatCode="General">
                  <c:v>56.5</c:v>
                </c:pt>
                <c:pt idx="12" formatCode="General">
                  <c:v>68.5</c:v>
                </c:pt>
                <c:pt idx="13" formatCode="General">
                  <c:v>69.099999999999994</c:v>
                </c:pt>
                <c:pt idx="15" formatCode="General">
                  <c:v>57.1</c:v>
                </c:pt>
                <c:pt idx="16" formatCode="General">
                  <c:v>72.599999999999994</c:v>
                </c:pt>
                <c:pt idx="18" formatCode="General">
                  <c:v>75.099999999999994</c:v>
                </c:pt>
                <c:pt idx="19" formatCode="General">
                  <c:v>77.3</c:v>
                </c:pt>
                <c:pt idx="20" formatCode="General">
                  <c:v>56.9</c:v>
                </c:pt>
              </c:numCache>
            </c:numRef>
          </c:val>
          <c:extLst>
            <c:ext xmlns:c16="http://schemas.microsoft.com/office/drawing/2014/chart" uri="{C3380CC4-5D6E-409C-BE32-E72D297353CC}">
              <c16:uniqueId val="{00000004-797B-4A4C-A8A2-1B326B6A4DF0}"/>
            </c:ext>
          </c:extLst>
        </c:ser>
        <c:ser>
          <c:idx val="1"/>
          <c:order val="1"/>
          <c:tx>
            <c:strRef>
              <c:f>Sheet1!$C$1</c:f>
              <c:strCache>
                <c:ptCount val="1"/>
                <c:pt idx="0">
                  <c:v>2012</c:v>
                </c:pt>
              </c:strCache>
            </c:strRef>
          </c:tx>
          <c:spPr>
            <a:solidFill>
              <a:srgbClr val="AABA0A"/>
            </a:solidFill>
          </c:spPr>
          <c:invertIfNegative val="0"/>
          <c:cat>
            <c:strRef>
              <c:f>Sheet1!$A$2:$A$22</c:f>
              <c:strCache>
                <c:ptCount val="21"/>
                <c:pt idx="0">
                  <c:v>Private</c:v>
                </c:pt>
                <c:pt idx="1">
                  <c:v>Public</c:v>
                </c:pt>
                <c:pt idx="2">
                  <c:v>Uninsured</c:v>
                </c:pt>
                <c:pt idx="4">
                  <c:v>Male</c:v>
                </c:pt>
                <c:pt idx="5">
                  <c:v>Female</c:v>
                </c:pt>
                <c:pt idx="7">
                  <c:v>18-44</c:v>
                </c:pt>
                <c:pt idx="8">
                  <c:v>45-64</c:v>
                </c:pt>
                <c:pt idx="9">
                  <c:v>65+</c:v>
                </c:pt>
                <c:pt idx="11">
                  <c:v>0-1 Conditions</c:v>
                </c:pt>
                <c:pt idx="12">
                  <c:v>2-3 Conditions</c:v>
                </c:pt>
                <c:pt idx="13">
                  <c:v>4+ Conditions</c:v>
                </c:pt>
                <c:pt idx="15">
                  <c:v>Excellent/Very Good/Good</c:v>
                </c:pt>
                <c:pt idx="16">
                  <c:v>Fair/Poor</c:v>
                </c:pt>
                <c:pt idx="18">
                  <c:v>Basic </c:v>
                </c:pt>
                <c:pt idx="19">
                  <c:v>Complex</c:v>
                </c:pt>
                <c:pt idx="20">
                  <c:v>Neither</c:v>
                </c:pt>
              </c:strCache>
            </c:strRef>
          </c:cat>
          <c:val>
            <c:numRef>
              <c:f>Sheet1!$C$2:$C$22</c:f>
              <c:numCache>
                <c:formatCode>0.0</c:formatCode>
                <c:ptCount val="21"/>
                <c:pt idx="0">
                  <c:v>58.069200000000002</c:v>
                </c:pt>
                <c:pt idx="1">
                  <c:v>67.318200000000004</c:v>
                </c:pt>
                <c:pt idx="2">
                  <c:v>54.8688</c:v>
                </c:pt>
                <c:pt idx="4">
                  <c:v>53.480899999999998</c:v>
                </c:pt>
                <c:pt idx="5">
                  <c:v>67.464699999999993</c:v>
                </c:pt>
                <c:pt idx="7">
                  <c:v>56.861800000000002</c:v>
                </c:pt>
                <c:pt idx="8">
                  <c:v>62.292400000000001</c:v>
                </c:pt>
                <c:pt idx="9">
                  <c:v>69.695899999999995</c:v>
                </c:pt>
                <c:pt idx="11" formatCode="General">
                  <c:v>58.5</c:v>
                </c:pt>
                <c:pt idx="12" formatCode="General">
                  <c:v>64.5</c:v>
                </c:pt>
                <c:pt idx="13" formatCode="General">
                  <c:v>81.5</c:v>
                </c:pt>
                <c:pt idx="15" formatCode="General">
                  <c:v>57.1</c:v>
                </c:pt>
                <c:pt idx="16" formatCode="General">
                  <c:v>75.900000000000006</c:v>
                </c:pt>
                <c:pt idx="18" formatCode="General">
                  <c:v>75.900000000000006</c:v>
                </c:pt>
                <c:pt idx="19" formatCode="General">
                  <c:v>78.900000000000006</c:v>
                </c:pt>
                <c:pt idx="20" formatCode="General">
                  <c:v>57.1</c:v>
                </c:pt>
              </c:numCache>
            </c:numRef>
          </c:val>
          <c:extLst>
            <c:ext xmlns:c16="http://schemas.microsoft.com/office/drawing/2014/chart" uri="{C3380CC4-5D6E-409C-BE32-E72D297353CC}">
              <c16:uniqueId val="{00000005-797B-4A4C-A8A2-1B326B6A4DF0}"/>
            </c:ext>
          </c:extLst>
        </c:ser>
        <c:ser>
          <c:idx val="2"/>
          <c:order val="2"/>
          <c:tx>
            <c:strRef>
              <c:f>Sheet1!$D$1</c:f>
              <c:strCache>
                <c:ptCount val="1"/>
                <c:pt idx="0">
                  <c:v>2013</c:v>
                </c:pt>
              </c:strCache>
            </c:strRef>
          </c:tx>
          <c:spPr>
            <a:solidFill>
              <a:sysClr val="window" lastClr="FFFFFF"/>
            </a:solidFill>
            <a:ln>
              <a:solidFill>
                <a:sysClr val="windowText" lastClr="000000"/>
              </a:solidFill>
            </a:ln>
          </c:spPr>
          <c:invertIfNegative val="0"/>
          <c:cat>
            <c:strRef>
              <c:f>Sheet1!$A$2:$A$22</c:f>
              <c:strCache>
                <c:ptCount val="21"/>
                <c:pt idx="0">
                  <c:v>Private</c:v>
                </c:pt>
                <c:pt idx="1">
                  <c:v>Public</c:v>
                </c:pt>
                <c:pt idx="2">
                  <c:v>Uninsured</c:v>
                </c:pt>
                <c:pt idx="4">
                  <c:v>Male</c:v>
                </c:pt>
                <c:pt idx="5">
                  <c:v>Female</c:v>
                </c:pt>
                <c:pt idx="7">
                  <c:v>18-44</c:v>
                </c:pt>
                <c:pt idx="8">
                  <c:v>45-64</c:v>
                </c:pt>
                <c:pt idx="9">
                  <c:v>65+</c:v>
                </c:pt>
                <c:pt idx="11">
                  <c:v>0-1 Conditions</c:v>
                </c:pt>
                <c:pt idx="12">
                  <c:v>2-3 Conditions</c:v>
                </c:pt>
                <c:pt idx="13">
                  <c:v>4+ Conditions</c:v>
                </c:pt>
                <c:pt idx="15">
                  <c:v>Excellent/Very Good/Good</c:v>
                </c:pt>
                <c:pt idx="16">
                  <c:v>Fair/Poor</c:v>
                </c:pt>
                <c:pt idx="18">
                  <c:v>Basic </c:v>
                </c:pt>
                <c:pt idx="19">
                  <c:v>Complex</c:v>
                </c:pt>
                <c:pt idx="20">
                  <c:v>Neither</c:v>
                </c:pt>
              </c:strCache>
            </c:strRef>
          </c:cat>
          <c:val>
            <c:numRef>
              <c:f>Sheet1!$D$2:$D$22</c:f>
              <c:numCache>
                <c:formatCode>General</c:formatCode>
                <c:ptCount val="21"/>
                <c:pt idx="0">
                  <c:v>58.4</c:v>
                </c:pt>
                <c:pt idx="1">
                  <c:v>64.2</c:v>
                </c:pt>
                <c:pt idx="2">
                  <c:v>57.6</c:v>
                </c:pt>
                <c:pt idx="4" formatCode="0.0">
                  <c:v>54</c:v>
                </c:pt>
                <c:pt idx="5">
                  <c:v>66.5</c:v>
                </c:pt>
                <c:pt idx="7">
                  <c:v>56.9</c:v>
                </c:pt>
                <c:pt idx="8">
                  <c:v>62.7</c:v>
                </c:pt>
                <c:pt idx="9">
                  <c:v>67.599999999999994</c:v>
                </c:pt>
                <c:pt idx="11" formatCode="0.0">
                  <c:v>57</c:v>
                </c:pt>
                <c:pt idx="12">
                  <c:v>62.5</c:v>
                </c:pt>
                <c:pt idx="13">
                  <c:v>81.5</c:v>
                </c:pt>
                <c:pt idx="15">
                  <c:v>57.6</c:v>
                </c:pt>
                <c:pt idx="16">
                  <c:v>72.099999999999994</c:v>
                </c:pt>
                <c:pt idx="18">
                  <c:v>72.599999999999994</c:v>
                </c:pt>
                <c:pt idx="19">
                  <c:v>76.8</c:v>
                </c:pt>
                <c:pt idx="20">
                  <c:v>56.6</c:v>
                </c:pt>
              </c:numCache>
            </c:numRef>
          </c:val>
          <c:extLst>
            <c:ext xmlns:c16="http://schemas.microsoft.com/office/drawing/2014/chart" uri="{C3380CC4-5D6E-409C-BE32-E72D297353CC}">
              <c16:uniqueId val="{00000006-797B-4A4C-A8A2-1B326B6A4DF0}"/>
            </c:ext>
          </c:extLst>
        </c:ser>
        <c:dLbls>
          <c:showLegendKey val="0"/>
          <c:showVal val="0"/>
          <c:showCatName val="0"/>
          <c:showSerName val="0"/>
          <c:showPercent val="0"/>
          <c:showBubbleSize val="0"/>
        </c:dLbls>
        <c:gapWidth val="150"/>
        <c:axId val="55653504"/>
        <c:axId val="55655808"/>
      </c:barChart>
      <c:catAx>
        <c:axId val="55653504"/>
        <c:scaling>
          <c:orientation val="minMax"/>
        </c:scaling>
        <c:delete val="0"/>
        <c:axPos val="b"/>
        <c:minorGridlines>
          <c:spPr>
            <a:ln>
              <a:noFill/>
            </a:ln>
          </c:spPr>
        </c:minorGridlines>
        <c:numFmt formatCode="General" sourceLinked="0"/>
        <c:majorTickMark val="out"/>
        <c:minorTickMark val="none"/>
        <c:tickLblPos val="nextTo"/>
        <c:txPr>
          <a:bodyPr rot="-1980000"/>
          <a:lstStyle/>
          <a:p>
            <a:pPr>
              <a:defRPr sz="1600" b="0">
                <a:solidFill>
                  <a:schemeClr val="tx1"/>
                </a:solidFill>
                <a:latin typeface="Calibri" panose="020F0502020204030204" pitchFamily="34" charset="0"/>
              </a:defRPr>
            </a:pPr>
            <a:endParaRPr lang="en-US"/>
          </a:p>
        </c:txPr>
        <c:crossAx val="55655808"/>
        <c:crosses val="autoZero"/>
        <c:auto val="1"/>
        <c:lblAlgn val="ctr"/>
        <c:lblOffset val="100"/>
        <c:noMultiLvlLbl val="0"/>
      </c:catAx>
      <c:valAx>
        <c:axId val="5565580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2549947221271254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653504"/>
        <c:crosses val="autoZero"/>
        <c:crossBetween val="between"/>
        <c:majorUnit val="10"/>
      </c:valAx>
    </c:plotArea>
    <c:legend>
      <c:legendPos val="t"/>
      <c:layout>
        <c:manualLayout>
          <c:xMode val="edge"/>
          <c:yMode val="edge"/>
          <c:x val="9.3525107710592775E-2"/>
          <c:y val="1.8517060367454078E-3"/>
          <c:w val="0.79233459614717971"/>
          <c:h val="6.8946242830757273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068387284922718"/>
          <c:y val="0.16308058714882862"/>
          <c:w val="0.80416569456595699"/>
          <c:h val="0.68333357635851077"/>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0.0</c:formatCode>
                <c:ptCount val="12"/>
                <c:pt idx="0">
                  <c:v>30.023299999999999</c:v>
                </c:pt>
                <c:pt idx="1">
                  <c:v>29.302399999999999</c:v>
                </c:pt>
                <c:pt idx="2">
                  <c:v>30.973099999999999</c:v>
                </c:pt>
                <c:pt idx="3">
                  <c:v>31.924700000000001</c:v>
                </c:pt>
                <c:pt idx="4">
                  <c:v>34.566600000000001</c:v>
                </c:pt>
                <c:pt idx="5">
                  <c:v>36.185099999999998</c:v>
                </c:pt>
                <c:pt idx="6">
                  <c:v>33.537399999999998</c:v>
                </c:pt>
                <c:pt idx="7">
                  <c:v>34.651299999999999</c:v>
                </c:pt>
                <c:pt idx="8">
                  <c:v>39.6691</c:v>
                </c:pt>
                <c:pt idx="9">
                  <c:v>40.175899999999999</c:v>
                </c:pt>
                <c:pt idx="10">
                  <c:v>41.847700000000003</c:v>
                </c:pt>
                <c:pt idx="11" formatCode="General">
                  <c:v>41.4</c:v>
                </c:pt>
              </c:numCache>
            </c:numRef>
          </c:val>
          <c:smooth val="0"/>
          <c:extLst>
            <c:ext xmlns:c16="http://schemas.microsoft.com/office/drawing/2014/chart" uri="{C3380CC4-5D6E-409C-BE32-E72D297353CC}">
              <c16:uniqueId val="{00000000-8ED2-4ADC-A765-76BE8537F27A}"/>
            </c:ext>
          </c:extLst>
        </c:ser>
        <c:ser>
          <c:idx val="0"/>
          <c:order val="1"/>
          <c:tx>
            <c:strRef>
              <c:f>Sheet1!$A$3</c:f>
              <c:strCache>
                <c:ptCount val="1"/>
                <c:pt idx="0">
                  <c:v>White </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0.0</c:formatCode>
                <c:ptCount val="12"/>
                <c:pt idx="0">
                  <c:v>30.486699999999999</c:v>
                </c:pt>
                <c:pt idx="1">
                  <c:v>29.472300000000001</c:v>
                </c:pt>
                <c:pt idx="2">
                  <c:v>30.123999999999999</c:v>
                </c:pt>
                <c:pt idx="3">
                  <c:v>32.121699999999997</c:v>
                </c:pt>
                <c:pt idx="4">
                  <c:v>33.198</c:v>
                </c:pt>
                <c:pt idx="5">
                  <c:v>36.831899999999997</c:v>
                </c:pt>
                <c:pt idx="6">
                  <c:v>32.1999</c:v>
                </c:pt>
                <c:pt idx="7">
                  <c:v>35.1676</c:v>
                </c:pt>
                <c:pt idx="8">
                  <c:v>40.638800000000003</c:v>
                </c:pt>
                <c:pt idx="9">
                  <c:v>40.099499999999999</c:v>
                </c:pt>
                <c:pt idx="10">
                  <c:v>40.1464</c:v>
                </c:pt>
                <c:pt idx="11" formatCode="General">
                  <c:v>39.9</c:v>
                </c:pt>
              </c:numCache>
            </c:numRef>
          </c:val>
          <c:smooth val="0"/>
          <c:extLst>
            <c:ext xmlns:c16="http://schemas.microsoft.com/office/drawing/2014/chart" uri="{C3380CC4-5D6E-409C-BE32-E72D297353CC}">
              <c16:uniqueId val="{00000001-8ED2-4ADC-A765-76BE8537F27A}"/>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0.0</c:formatCode>
                <c:ptCount val="12"/>
                <c:pt idx="0">
                  <c:v>30.4818</c:v>
                </c:pt>
                <c:pt idx="1">
                  <c:v>27.695599999999999</c:v>
                </c:pt>
                <c:pt idx="2">
                  <c:v>31.450900000000001</c:v>
                </c:pt>
                <c:pt idx="3">
                  <c:v>31.501899999999999</c:v>
                </c:pt>
                <c:pt idx="4">
                  <c:v>36.908200000000001</c:v>
                </c:pt>
                <c:pt idx="5">
                  <c:v>34.666800000000002</c:v>
                </c:pt>
                <c:pt idx="6">
                  <c:v>34.682099999999998</c:v>
                </c:pt>
                <c:pt idx="7">
                  <c:v>31.719799999999999</c:v>
                </c:pt>
                <c:pt idx="8">
                  <c:v>33.661499999999997</c:v>
                </c:pt>
                <c:pt idx="9">
                  <c:v>37.044199999999996</c:v>
                </c:pt>
                <c:pt idx="10">
                  <c:v>40.082799999999999</c:v>
                </c:pt>
                <c:pt idx="11">
                  <c:v>42</c:v>
                </c:pt>
              </c:numCache>
            </c:numRef>
          </c:val>
          <c:smooth val="0"/>
          <c:extLst>
            <c:ext xmlns:c16="http://schemas.microsoft.com/office/drawing/2014/chart" uri="{C3380CC4-5D6E-409C-BE32-E72D297353CC}">
              <c16:uniqueId val="{00000002-8ED2-4ADC-A765-76BE8537F27A}"/>
            </c:ext>
          </c:extLst>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Sheet1!$B$5:$M$5</c:f>
              <c:numCache>
                <c:formatCode>0.0</c:formatCode>
                <c:ptCount val="12"/>
                <c:pt idx="0">
                  <c:v>30.357299999999999</c:v>
                </c:pt>
                <c:pt idx="1">
                  <c:v>32.5139</c:v>
                </c:pt>
                <c:pt idx="2">
                  <c:v>34.176400000000001</c:v>
                </c:pt>
                <c:pt idx="3">
                  <c:v>34.273499999999999</c:v>
                </c:pt>
                <c:pt idx="4">
                  <c:v>37.809800000000003</c:v>
                </c:pt>
                <c:pt idx="5">
                  <c:v>35.976999999999997</c:v>
                </c:pt>
                <c:pt idx="6">
                  <c:v>36.271000000000001</c:v>
                </c:pt>
                <c:pt idx="7">
                  <c:v>36.752299999999998</c:v>
                </c:pt>
                <c:pt idx="8">
                  <c:v>42.326000000000001</c:v>
                </c:pt>
                <c:pt idx="9">
                  <c:v>42.6036</c:v>
                </c:pt>
                <c:pt idx="10">
                  <c:v>47.517200000000003</c:v>
                </c:pt>
                <c:pt idx="11" formatCode="General">
                  <c:v>45.1</c:v>
                </c:pt>
              </c:numCache>
            </c:numRef>
          </c:val>
          <c:smooth val="0"/>
          <c:extLst>
            <c:ext xmlns:c16="http://schemas.microsoft.com/office/drawing/2014/chart" uri="{C3380CC4-5D6E-409C-BE32-E72D297353CC}">
              <c16:uniqueId val="{00000003-8ED2-4ADC-A765-76BE8537F27A}"/>
            </c:ext>
          </c:extLst>
        </c:ser>
        <c:dLbls>
          <c:showLegendKey val="0"/>
          <c:showVal val="0"/>
          <c:showCatName val="0"/>
          <c:showSerName val="0"/>
          <c:showPercent val="0"/>
          <c:showBubbleSize val="0"/>
        </c:dLbls>
        <c:marker val="1"/>
        <c:smooth val="0"/>
        <c:axId val="156217728"/>
        <c:axId val="156219648"/>
      </c:lineChart>
      <c:catAx>
        <c:axId val="156217728"/>
        <c:scaling>
          <c:orientation val="minMax"/>
        </c:scaling>
        <c:delete val="0"/>
        <c:axPos val="b"/>
        <c:numFmt formatCode="General" sourceLinked="1"/>
        <c:majorTickMark val="out"/>
        <c:minorTickMark val="none"/>
        <c:tickLblPos val="nextTo"/>
        <c:txPr>
          <a:bodyPr rot="-3060000"/>
          <a:lstStyle/>
          <a:p>
            <a:pPr>
              <a:defRPr sz="1400" b="0" baseline="0">
                <a:latin typeface="Calibri" panose="020F0502020204030204" pitchFamily="34" charset="0"/>
              </a:defRPr>
            </a:pPr>
            <a:endParaRPr lang="en-US"/>
          </a:p>
        </c:txPr>
        <c:crossAx val="156219648"/>
        <c:crosses val="autoZero"/>
        <c:auto val="1"/>
        <c:lblAlgn val="ctr"/>
        <c:lblOffset val="100"/>
        <c:noMultiLvlLbl val="0"/>
      </c:catAx>
      <c:valAx>
        <c:axId val="156219648"/>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046886847477399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6217728"/>
        <c:crosses val="autoZero"/>
        <c:crossBetween val="between"/>
        <c:majorUnit val="10"/>
      </c:valAx>
    </c:plotArea>
    <c:legend>
      <c:legendPos val="t"/>
      <c:layout>
        <c:manualLayout>
          <c:xMode val="edge"/>
          <c:yMode val="edge"/>
          <c:x val="0"/>
          <c:y val="1.1675185338674747E-3"/>
          <c:w val="0.99745139496451829"/>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803048657379367E-2"/>
          <c:y val="0.11312733635568278"/>
          <c:w val="0.92132815128878121"/>
          <c:h val="0.72005203075577107"/>
        </c:manualLayout>
      </c:layout>
      <c:barChart>
        <c:barDir val="col"/>
        <c:grouping val="percentStacked"/>
        <c:varyColors val="0"/>
        <c:ser>
          <c:idx val="2"/>
          <c:order val="0"/>
          <c:tx>
            <c:strRef>
              <c:f>Sheet1!$A$4</c:f>
              <c:strCache>
                <c:ptCount val="1"/>
                <c:pt idx="0">
                  <c:v>Improving</c:v>
                </c:pt>
              </c:strCache>
            </c:strRef>
          </c:tx>
          <c:spPr>
            <a:solidFill>
              <a:sysClr val="windowText" lastClr="000000"/>
            </a:solidFill>
          </c:spPr>
          <c:invertIfNegative val="0"/>
          <c:dLbls>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Poor vs. High Income (n=31)</c:v>
                </c:pt>
                <c:pt idx="1">
                  <c:v>Hispanic vs. White (n=22)</c:v>
                </c:pt>
                <c:pt idx="2">
                  <c:v>Black vs. White (n=19)</c:v>
                </c:pt>
                <c:pt idx="3">
                  <c:v>AI/AN vs. White (n=5)</c:v>
                </c:pt>
                <c:pt idx="4">
                  <c:v>Asian vs. White (n=7)</c:v>
                </c:pt>
              </c:strCache>
            </c:strRef>
          </c:cat>
          <c:val>
            <c:numRef>
              <c:f>Sheet1!$B$4:$F$4</c:f>
              <c:numCache>
                <c:formatCode>General</c:formatCode>
                <c:ptCount val="5"/>
                <c:pt idx="0">
                  <c:v>5</c:v>
                </c:pt>
                <c:pt idx="1">
                  <c:v>10</c:v>
                </c:pt>
                <c:pt idx="2">
                  <c:v>10</c:v>
                </c:pt>
                <c:pt idx="3">
                  <c:v>2</c:v>
                </c:pt>
                <c:pt idx="4">
                  <c:v>1</c:v>
                </c:pt>
              </c:numCache>
            </c:numRef>
          </c:val>
          <c:extLst>
            <c:ext xmlns:c16="http://schemas.microsoft.com/office/drawing/2014/chart" uri="{C3380CC4-5D6E-409C-BE32-E72D297353CC}">
              <c16:uniqueId val="{00000000-D39E-4653-891E-E9F45F0D0AEB}"/>
            </c:ext>
          </c:extLst>
        </c:ser>
        <c:ser>
          <c:idx val="1"/>
          <c:order val="1"/>
          <c:tx>
            <c:strRef>
              <c:f>Sheet1!$A$3</c:f>
              <c:strCache>
                <c:ptCount val="1"/>
                <c:pt idx="0">
                  <c:v>No Change</c:v>
                </c:pt>
              </c:strCache>
            </c:strRef>
          </c:tx>
          <c:spPr>
            <a:solidFill>
              <a:srgbClr val="0072C6"/>
            </a:solidFill>
          </c:spPr>
          <c:invertIfNegative val="0"/>
          <c:dLbls>
            <c:spPr>
              <a:noFill/>
              <a:ln>
                <a:noFill/>
              </a:ln>
              <a:effectLst/>
            </c:spPr>
            <c:txPr>
              <a:bodyPr/>
              <a:lstStyle/>
              <a:p>
                <a:pPr>
                  <a:defRPr sz="1600">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Poor vs. High Income (n=31)</c:v>
                </c:pt>
                <c:pt idx="1">
                  <c:v>Hispanic vs. White (n=22)</c:v>
                </c:pt>
                <c:pt idx="2">
                  <c:v>Black vs. White (n=19)</c:v>
                </c:pt>
                <c:pt idx="3">
                  <c:v>AI/AN vs. White (n=5)</c:v>
                </c:pt>
                <c:pt idx="4">
                  <c:v>Asian vs. White (n=7)</c:v>
                </c:pt>
              </c:strCache>
            </c:strRef>
          </c:cat>
          <c:val>
            <c:numRef>
              <c:f>Sheet1!$B$3:$F$3</c:f>
              <c:numCache>
                <c:formatCode>General</c:formatCode>
                <c:ptCount val="5"/>
                <c:pt idx="0">
                  <c:v>25</c:v>
                </c:pt>
                <c:pt idx="1">
                  <c:v>11</c:v>
                </c:pt>
                <c:pt idx="2">
                  <c:v>7</c:v>
                </c:pt>
                <c:pt idx="3">
                  <c:v>3</c:v>
                </c:pt>
                <c:pt idx="4">
                  <c:v>6</c:v>
                </c:pt>
              </c:numCache>
            </c:numRef>
          </c:val>
          <c:extLst>
            <c:ext xmlns:c16="http://schemas.microsoft.com/office/drawing/2014/chart" uri="{C3380CC4-5D6E-409C-BE32-E72D297353CC}">
              <c16:uniqueId val="{00000001-D39E-4653-891E-E9F45F0D0AEB}"/>
            </c:ext>
          </c:extLst>
        </c:ser>
        <c:ser>
          <c:idx val="0"/>
          <c:order val="2"/>
          <c:tx>
            <c:strRef>
              <c:f>Sheet1!$A$2</c:f>
              <c:strCache>
                <c:ptCount val="1"/>
                <c:pt idx="0">
                  <c:v>Worsening</c:v>
                </c:pt>
              </c:strCache>
            </c:strRef>
          </c:tx>
          <c:spPr>
            <a:solidFill>
              <a:srgbClr val="AABA0A"/>
            </a:solidFill>
          </c:spPr>
          <c:invertIfNegative val="0"/>
          <c:dLbls>
            <c:spPr>
              <a:noFill/>
              <a:ln>
                <a:noFill/>
              </a:ln>
              <a:effectLst/>
            </c:spPr>
            <c:txPr>
              <a:bodyPr/>
              <a:lstStyle/>
              <a:p>
                <a:pPr>
                  <a:defRPr sz="16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Poor vs. High Income (n=31)</c:v>
                </c:pt>
                <c:pt idx="1">
                  <c:v>Hispanic vs. White (n=22)</c:v>
                </c:pt>
                <c:pt idx="2">
                  <c:v>Black vs. White (n=19)</c:v>
                </c:pt>
                <c:pt idx="3">
                  <c:v>AI/AN vs. White (n=5)</c:v>
                </c:pt>
                <c:pt idx="4">
                  <c:v>Asian vs. White (n=7)</c:v>
                </c:pt>
              </c:strCache>
            </c:strRef>
          </c:cat>
          <c:val>
            <c:numRef>
              <c:f>Sheet1!$B$2:$F$2</c:f>
              <c:numCache>
                <c:formatCode>General</c:formatCode>
                <c:ptCount val="5"/>
                <c:pt idx="0">
                  <c:v>1</c:v>
                </c:pt>
                <c:pt idx="1">
                  <c:v>1</c:v>
                </c:pt>
                <c:pt idx="2">
                  <c:v>2</c:v>
                </c:pt>
              </c:numCache>
            </c:numRef>
          </c:val>
          <c:extLst>
            <c:ext xmlns:c16="http://schemas.microsoft.com/office/drawing/2014/chart" uri="{C3380CC4-5D6E-409C-BE32-E72D297353CC}">
              <c16:uniqueId val="{00000002-D39E-4653-891E-E9F45F0D0AEB}"/>
            </c:ext>
          </c:extLst>
        </c:ser>
        <c:dLbls>
          <c:showLegendKey val="0"/>
          <c:showVal val="1"/>
          <c:showCatName val="0"/>
          <c:showSerName val="0"/>
          <c:showPercent val="0"/>
          <c:showBubbleSize val="0"/>
        </c:dLbls>
        <c:gapWidth val="150"/>
        <c:overlap val="100"/>
        <c:axId val="134136576"/>
        <c:axId val="134138112"/>
      </c:barChart>
      <c:catAx>
        <c:axId val="134136576"/>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134138112"/>
        <c:crosses val="autoZero"/>
        <c:auto val="1"/>
        <c:lblAlgn val="ctr"/>
        <c:lblOffset val="100"/>
        <c:tickLblSkip val="1"/>
        <c:tickMarkSkip val="1"/>
        <c:noMultiLvlLbl val="0"/>
      </c:catAx>
      <c:valAx>
        <c:axId val="134138112"/>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134136576"/>
        <c:crosses val="autoZero"/>
        <c:crossBetween val="between"/>
        <c:majorUnit val="0.2"/>
      </c:valAx>
    </c:plotArea>
    <c:legend>
      <c:legendPos val="t"/>
      <c:layout>
        <c:manualLayout>
          <c:xMode val="edge"/>
          <c:yMode val="edge"/>
          <c:x val="0.28239355497229512"/>
          <c:y val="4.2088204883480385E-3"/>
          <c:w val="0.44518506367259647"/>
          <c:h val="7.853599733258119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32157091474678"/>
          <c:y val="0.16308058714882862"/>
          <c:w val="0.81596286575289201"/>
          <c:h val="0.68333357635851077"/>
        </c:manualLayout>
      </c:layout>
      <c:lineChart>
        <c:grouping val="standard"/>
        <c:varyColors val="0"/>
        <c:ser>
          <c:idx val="3"/>
          <c:order val="0"/>
          <c:tx>
            <c:strRef>
              <c:f>Sheet1!$A$2</c:f>
              <c:strCache>
                <c:ptCount val="1"/>
                <c:pt idx="0">
                  <c:v>Poor</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0.0</c:formatCode>
                <c:ptCount val="12"/>
                <c:pt idx="0">
                  <c:v>27.476900000000001</c:v>
                </c:pt>
                <c:pt idx="1">
                  <c:v>29.807500000000001</c:v>
                </c:pt>
                <c:pt idx="2">
                  <c:v>29.269100000000002</c:v>
                </c:pt>
                <c:pt idx="3">
                  <c:v>29.103200000000001</c:v>
                </c:pt>
                <c:pt idx="4">
                  <c:v>33.709699999999998</c:v>
                </c:pt>
                <c:pt idx="5">
                  <c:v>35.6205</c:v>
                </c:pt>
                <c:pt idx="6">
                  <c:v>32.027299999999997</c:v>
                </c:pt>
                <c:pt idx="7">
                  <c:v>32.018799999999999</c:v>
                </c:pt>
                <c:pt idx="8">
                  <c:v>36.044400000000003</c:v>
                </c:pt>
                <c:pt idx="9">
                  <c:v>35.632899999999999</c:v>
                </c:pt>
                <c:pt idx="10">
                  <c:v>40.046700000000001</c:v>
                </c:pt>
                <c:pt idx="11" formatCode="General">
                  <c:v>39.4</c:v>
                </c:pt>
              </c:numCache>
            </c:numRef>
          </c:val>
          <c:smooth val="0"/>
          <c:extLst>
            <c:ext xmlns:c16="http://schemas.microsoft.com/office/drawing/2014/chart" uri="{C3380CC4-5D6E-409C-BE32-E72D297353CC}">
              <c16:uniqueId val="{00000000-34B4-4CBE-AB95-F34E5EC1A9B6}"/>
            </c:ext>
          </c:extLst>
        </c:ser>
        <c:ser>
          <c:idx val="0"/>
          <c:order val="1"/>
          <c:tx>
            <c:strRef>
              <c:f>Sheet1!$A$3</c:f>
              <c:strCache>
                <c:ptCount val="1"/>
                <c:pt idx="0">
                  <c:v>Low Income</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0.0</c:formatCode>
                <c:ptCount val="12"/>
                <c:pt idx="0">
                  <c:v>26.691800000000001</c:v>
                </c:pt>
                <c:pt idx="1">
                  <c:v>24.546500000000002</c:v>
                </c:pt>
                <c:pt idx="2">
                  <c:v>28.9437</c:v>
                </c:pt>
                <c:pt idx="3">
                  <c:v>32.367800000000003</c:v>
                </c:pt>
                <c:pt idx="4">
                  <c:v>33.648800000000001</c:v>
                </c:pt>
                <c:pt idx="5">
                  <c:v>33.162999999999997</c:v>
                </c:pt>
                <c:pt idx="6">
                  <c:v>31.385300000000001</c:v>
                </c:pt>
                <c:pt idx="7">
                  <c:v>32.9116</c:v>
                </c:pt>
                <c:pt idx="8">
                  <c:v>34.646900000000002</c:v>
                </c:pt>
                <c:pt idx="9">
                  <c:v>38.203699999999998</c:v>
                </c:pt>
                <c:pt idx="10">
                  <c:v>41.411700000000003</c:v>
                </c:pt>
                <c:pt idx="11" formatCode="General">
                  <c:v>40.4</c:v>
                </c:pt>
              </c:numCache>
            </c:numRef>
          </c:val>
          <c:smooth val="0"/>
          <c:extLst>
            <c:ext xmlns:c16="http://schemas.microsoft.com/office/drawing/2014/chart" uri="{C3380CC4-5D6E-409C-BE32-E72D297353CC}">
              <c16:uniqueId val="{00000001-34B4-4CBE-AB95-F34E5EC1A9B6}"/>
            </c:ext>
          </c:extLst>
        </c:ser>
        <c:ser>
          <c:idx val="2"/>
          <c:order val="2"/>
          <c:tx>
            <c:strRef>
              <c:f>Sheet1!$A$4</c:f>
              <c:strCache>
                <c:ptCount val="1"/>
                <c:pt idx="0">
                  <c:v>Middle Income</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0.0</c:formatCode>
                <c:ptCount val="12"/>
                <c:pt idx="0">
                  <c:v>28.211500000000001</c:v>
                </c:pt>
                <c:pt idx="1">
                  <c:v>27.241</c:v>
                </c:pt>
                <c:pt idx="2">
                  <c:v>29.196400000000001</c:v>
                </c:pt>
                <c:pt idx="3">
                  <c:v>30.3644</c:v>
                </c:pt>
                <c:pt idx="4">
                  <c:v>31.041</c:v>
                </c:pt>
                <c:pt idx="5">
                  <c:v>33.418799999999997</c:v>
                </c:pt>
                <c:pt idx="6">
                  <c:v>31.869700000000002</c:v>
                </c:pt>
                <c:pt idx="7">
                  <c:v>32.772300000000001</c:v>
                </c:pt>
                <c:pt idx="8">
                  <c:v>39.929900000000004</c:v>
                </c:pt>
                <c:pt idx="9">
                  <c:v>40.7134</c:v>
                </c:pt>
                <c:pt idx="10">
                  <c:v>38.8992</c:v>
                </c:pt>
                <c:pt idx="11" formatCode="General">
                  <c:v>40.299999999999997</c:v>
                </c:pt>
              </c:numCache>
            </c:numRef>
          </c:val>
          <c:smooth val="0"/>
          <c:extLst>
            <c:ext xmlns:c16="http://schemas.microsoft.com/office/drawing/2014/chart" uri="{C3380CC4-5D6E-409C-BE32-E72D297353CC}">
              <c16:uniqueId val="{00000002-34B4-4CBE-AB95-F34E5EC1A9B6}"/>
            </c:ext>
          </c:extLst>
        </c:ser>
        <c:ser>
          <c:idx val="1"/>
          <c:order val="3"/>
          <c:tx>
            <c:strRef>
              <c:f>Sheet1!$A$5</c:f>
              <c:strCache>
                <c:ptCount val="1"/>
                <c:pt idx="0">
                  <c:v>High Income</c:v>
                </c:pt>
              </c:strCache>
            </c:strRef>
          </c:tx>
          <c:spPr>
            <a:ln w="34925">
              <a:solidFill>
                <a:srgbClr val="7BA8DF"/>
              </a:solidFill>
            </a:ln>
          </c:spPr>
          <c:marker>
            <c:symbol val="diamond"/>
            <c:size val="9"/>
            <c:spPr>
              <a:solidFill>
                <a:srgbClr val="7BA8DF"/>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Sheet1!$B$5:$M$5</c:f>
              <c:numCache>
                <c:formatCode>0.0</c:formatCode>
                <c:ptCount val="12"/>
                <c:pt idx="0">
                  <c:v>36.374000000000002</c:v>
                </c:pt>
                <c:pt idx="1">
                  <c:v>35.015099999999997</c:v>
                </c:pt>
                <c:pt idx="2">
                  <c:v>35.639699999999998</c:v>
                </c:pt>
                <c:pt idx="3">
                  <c:v>35.209400000000002</c:v>
                </c:pt>
                <c:pt idx="4">
                  <c:v>39.860999999999997</c:v>
                </c:pt>
                <c:pt idx="5">
                  <c:v>41.616500000000002</c:v>
                </c:pt>
                <c:pt idx="6">
                  <c:v>38.620800000000003</c:v>
                </c:pt>
                <c:pt idx="7">
                  <c:v>40.253399999999999</c:v>
                </c:pt>
                <c:pt idx="8">
                  <c:v>46.0747</c:v>
                </c:pt>
                <c:pt idx="9">
                  <c:v>45.225099999999998</c:v>
                </c:pt>
                <c:pt idx="10">
                  <c:v>46.9482</c:v>
                </c:pt>
                <c:pt idx="11" formatCode="General">
                  <c:v>44.8</c:v>
                </c:pt>
              </c:numCache>
            </c:numRef>
          </c:val>
          <c:smooth val="0"/>
          <c:extLst>
            <c:ext xmlns:c16="http://schemas.microsoft.com/office/drawing/2014/chart" uri="{C3380CC4-5D6E-409C-BE32-E72D297353CC}">
              <c16:uniqueId val="{00000003-34B4-4CBE-AB95-F34E5EC1A9B6}"/>
            </c:ext>
          </c:extLst>
        </c:ser>
        <c:dLbls>
          <c:showLegendKey val="0"/>
          <c:showVal val="0"/>
          <c:showCatName val="0"/>
          <c:showSerName val="0"/>
          <c:showPercent val="0"/>
          <c:showBubbleSize val="0"/>
        </c:dLbls>
        <c:marker val="1"/>
        <c:smooth val="0"/>
        <c:axId val="161219328"/>
        <c:axId val="161222016"/>
      </c:lineChart>
      <c:catAx>
        <c:axId val="161219328"/>
        <c:scaling>
          <c:orientation val="minMax"/>
        </c:scaling>
        <c:delete val="0"/>
        <c:axPos val="b"/>
        <c:numFmt formatCode="General" sourceLinked="1"/>
        <c:majorTickMark val="out"/>
        <c:minorTickMark val="none"/>
        <c:tickLblPos val="nextTo"/>
        <c:txPr>
          <a:bodyPr rot="-3060000"/>
          <a:lstStyle/>
          <a:p>
            <a:pPr>
              <a:defRPr sz="1400" b="0" baseline="0">
                <a:latin typeface="Calibri" panose="020F0502020204030204" pitchFamily="34" charset="0"/>
              </a:defRPr>
            </a:pPr>
            <a:endParaRPr lang="en-US"/>
          </a:p>
        </c:txPr>
        <c:crossAx val="161222016"/>
        <c:crosses val="autoZero"/>
        <c:auto val="1"/>
        <c:lblAlgn val="ctr"/>
        <c:lblOffset val="100"/>
        <c:noMultiLvlLbl val="0"/>
      </c:catAx>
      <c:valAx>
        <c:axId val="161222016"/>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0468857616202231"/>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61219328"/>
        <c:crosses val="autoZero"/>
        <c:crossBetween val="between"/>
        <c:majorUnit val="10"/>
      </c:valAx>
    </c:plotArea>
    <c:legend>
      <c:legendPos val="t"/>
      <c:layout>
        <c:manualLayout>
          <c:xMode val="edge"/>
          <c:yMode val="edge"/>
          <c:x val="0"/>
          <c:y val="1.1675185338674747E-3"/>
          <c:w val="0.99745139496451829"/>
          <c:h val="0.10768907358802374"/>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02289297171188"/>
          <c:y val="0.14487751531058618"/>
          <c:w val="0.8173285214348206"/>
          <c:h val="0.70437761252065711"/>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0.0</c:formatCode>
                <c:ptCount val="12"/>
                <c:pt idx="0">
                  <c:v>47.7423</c:v>
                </c:pt>
                <c:pt idx="1">
                  <c:v>48.287599999999998</c:v>
                </c:pt>
                <c:pt idx="2">
                  <c:v>47.4146</c:v>
                </c:pt>
                <c:pt idx="3">
                  <c:v>48.121000000000002</c:v>
                </c:pt>
                <c:pt idx="4">
                  <c:v>48.511400000000002</c:v>
                </c:pt>
                <c:pt idx="5">
                  <c:v>50.026200000000003</c:v>
                </c:pt>
                <c:pt idx="6">
                  <c:v>49.214700000000001</c:v>
                </c:pt>
                <c:pt idx="7">
                  <c:v>51.284500000000001</c:v>
                </c:pt>
                <c:pt idx="8">
                  <c:v>51.368299999999998</c:v>
                </c:pt>
                <c:pt idx="9">
                  <c:v>50.6083</c:v>
                </c:pt>
                <c:pt idx="10" formatCode="General">
                  <c:v>50.2</c:v>
                </c:pt>
                <c:pt idx="11" formatCode="General">
                  <c:v>51.3</c:v>
                </c:pt>
              </c:numCache>
            </c:numRef>
          </c:val>
          <c:smooth val="0"/>
          <c:extLst>
            <c:ext xmlns:c16="http://schemas.microsoft.com/office/drawing/2014/chart" uri="{C3380CC4-5D6E-409C-BE32-E72D297353CC}">
              <c16:uniqueId val="{00000000-DE6C-4436-A36F-C31ADD66F659}"/>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0.0</c:formatCode>
                <c:ptCount val="12"/>
                <c:pt idx="0">
                  <c:v>49.330100000000002</c:v>
                </c:pt>
                <c:pt idx="1">
                  <c:v>49.717500000000001</c:v>
                </c:pt>
                <c:pt idx="2">
                  <c:v>49.907299999999999</c:v>
                </c:pt>
                <c:pt idx="3">
                  <c:v>50.860999999999997</c:v>
                </c:pt>
                <c:pt idx="4">
                  <c:v>50.089799999999997</c:v>
                </c:pt>
                <c:pt idx="5">
                  <c:v>50.246200000000002</c:v>
                </c:pt>
                <c:pt idx="6">
                  <c:v>48.6661</c:v>
                </c:pt>
                <c:pt idx="7">
                  <c:v>50.372100000000003</c:v>
                </c:pt>
                <c:pt idx="8">
                  <c:v>49.819000000000003</c:v>
                </c:pt>
                <c:pt idx="9">
                  <c:v>50.378999999999998</c:v>
                </c:pt>
                <c:pt idx="10">
                  <c:v>49.500999999999998</c:v>
                </c:pt>
                <c:pt idx="11" formatCode="General">
                  <c:v>51.5</c:v>
                </c:pt>
              </c:numCache>
            </c:numRef>
          </c:val>
          <c:smooth val="0"/>
          <c:extLst>
            <c:ext xmlns:c16="http://schemas.microsoft.com/office/drawing/2014/chart" uri="{C3380CC4-5D6E-409C-BE32-E72D297353CC}">
              <c16:uniqueId val="{00000001-DE6C-4436-A36F-C31ADD66F659}"/>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0.0</c:formatCode>
                <c:ptCount val="12"/>
                <c:pt idx="0">
                  <c:v>46.671500000000002</c:v>
                </c:pt>
                <c:pt idx="1">
                  <c:v>47.4084</c:v>
                </c:pt>
                <c:pt idx="2">
                  <c:v>44.729599999999998</c:v>
                </c:pt>
                <c:pt idx="3">
                  <c:v>47.116</c:v>
                </c:pt>
                <c:pt idx="4">
                  <c:v>45.760800000000003</c:v>
                </c:pt>
                <c:pt idx="5">
                  <c:v>51.3078</c:v>
                </c:pt>
                <c:pt idx="6">
                  <c:v>48.003900000000002</c:v>
                </c:pt>
                <c:pt idx="7">
                  <c:v>50.3215</c:v>
                </c:pt>
                <c:pt idx="8">
                  <c:v>54.463299999999997</c:v>
                </c:pt>
                <c:pt idx="9">
                  <c:v>51.3309</c:v>
                </c:pt>
                <c:pt idx="10">
                  <c:v>52.259399999999999</c:v>
                </c:pt>
                <c:pt idx="11" formatCode="General">
                  <c:v>49.3</c:v>
                </c:pt>
              </c:numCache>
            </c:numRef>
          </c:val>
          <c:smooth val="0"/>
          <c:extLst>
            <c:ext xmlns:c16="http://schemas.microsoft.com/office/drawing/2014/chart" uri="{C3380CC4-5D6E-409C-BE32-E72D297353CC}">
              <c16:uniqueId val="{00000002-DE6C-4436-A36F-C31ADD66F659}"/>
            </c:ext>
          </c:extLst>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Sheet1!$B$5:$M$5</c:f>
              <c:numCache>
                <c:formatCode>0.0</c:formatCode>
                <c:ptCount val="12"/>
                <c:pt idx="0">
                  <c:v>38.631100000000004</c:v>
                </c:pt>
                <c:pt idx="1">
                  <c:v>44.336199999999998</c:v>
                </c:pt>
                <c:pt idx="2">
                  <c:v>41.018000000000001</c:v>
                </c:pt>
                <c:pt idx="3">
                  <c:v>40.938400000000001</c:v>
                </c:pt>
                <c:pt idx="4">
                  <c:v>45.651000000000003</c:v>
                </c:pt>
                <c:pt idx="5">
                  <c:v>48.076999999999998</c:v>
                </c:pt>
                <c:pt idx="6">
                  <c:v>53.025199999999998</c:v>
                </c:pt>
                <c:pt idx="7">
                  <c:v>56.683</c:v>
                </c:pt>
                <c:pt idx="8">
                  <c:v>53.680999999999997</c:v>
                </c:pt>
                <c:pt idx="9">
                  <c:v>51.236199999999997</c:v>
                </c:pt>
                <c:pt idx="10">
                  <c:v>50.1511</c:v>
                </c:pt>
                <c:pt idx="11" formatCode="General">
                  <c:v>52.3</c:v>
                </c:pt>
              </c:numCache>
            </c:numRef>
          </c:val>
          <c:smooth val="0"/>
          <c:extLst>
            <c:ext xmlns:c16="http://schemas.microsoft.com/office/drawing/2014/chart" uri="{C3380CC4-5D6E-409C-BE32-E72D297353CC}">
              <c16:uniqueId val="{00000003-DE6C-4436-A36F-C31ADD66F659}"/>
            </c:ext>
          </c:extLst>
        </c:ser>
        <c:dLbls>
          <c:showLegendKey val="0"/>
          <c:showVal val="0"/>
          <c:showCatName val="0"/>
          <c:showSerName val="0"/>
          <c:showPercent val="0"/>
          <c:showBubbleSize val="0"/>
        </c:dLbls>
        <c:marker val="1"/>
        <c:smooth val="0"/>
        <c:axId val="55235328"/>
        <c:axId val="55237248"/>
      </c:lineChart>
      <c:catAx>
        <c:axId val="55235328"/>
        <c:scaling>
          <c:orientation val="minMax"/>
        </c:scaling>
        <c:delete val="0"/>
        <c:axPos val="b"/>
        <c:numFmt formatCode="General" sourceLinked="1"/>
        <c:majorTickMark val="out"/>
        <c:minorTickMark val="none"/>
        <c:tickLblPos val="nextTo"/>
        <c:txPr>
          <a:bodyPr rot="-3000000"/>
          <a:lstStyle/>
          <a:p>
            <a:pPr>
              <a:defRPr sz="1400" b="0" baseline="0">
                <a:latin typeface="Calibri" panose="020F0502020204030204" pitchFamily="34" charset="0"/>
              </a:defRPr>
            </a:pPr>
            <a:endParaRPr lang="en-US"/>
          </a:p>
        </c:txPr>
        <c:crossAx val="55237248"/>
        <c:crosses val="autoZero"/>
        <c:auto val="1"/>
        <c:lblAlgn val="ctr"/>
        <c:lblOffset val="100"/>
        <c:noMultiLvlLbl val="0"/>
      </c:catAx>
      <c:valAx>
        <c:axId val="55237248"/>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399292479744379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55235328"/>
        <c:crosses val="autoZero"/>
        <c:crossBetween val="between"/>
        <c:majorUnit val="10"/>
      </c:valAx>
    </c:plotArea>
    <c:legend>
      <c:legendPos val="t"/>
      <c:layout>
        <c:manualLayout>
          <c:xMode val="edge"/>
          <c:yMode val="edge"/>
          <c:x val="0"/>
          <c:y val="1.1675185338674747E-3"/>
          <c:w val="0.9789328764459998"/>
          <c:h val="0.1071524739963060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569043452901722"/>
          <c:y val="0.14487761040739472"/>
          <c:w val="0.81821765334888696"/>
          <c:h val="0.70437761252065711"/>
        </c:manualLayout>
      </c:layout>
      <c:lineChart>
        <c:grouping val="standard"/>
        <c:varyColors val="0"/>
        <c:ser>
          <c:idx val="3"/>
          <c:order val="0"/>
          <c:tx>
            <c:strRef>
              <c:f>Sheet1!$A$2</c:f>
              <c:strCache>
                <c:ptCount val="1"/>
                <c:pt idx="0">
                  <c:v>0-1 Conditions</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0.0</c:formatCode>
                <c:ptCount val="12"/>
                <c:pt idx="0">
                  <c:v>42.115000000000002</c:v>
                </c:pt>
                <c:pt idx="1">
                  <c:v>42.761800000000001</c:v>
                </c:pt>
                <c:pt idx="2">
                  <c:v>41.470799999999997</c:v>
                </c:pt>
                <c:pt idx="3">
                  <c:v>40.680300000000003</c:v>
                </c:pt>
                <c:pt idx="4">
                  <c:v>39.470199999999998</c:v>
                </c:pt>
                <c:pt idx="5">
                  <c:v>40.8504</c:v>
                </c:pt>
                <c:pt idx="6">
                  <c:v>39.884500000000003</c:v>
                </c:pt>
                <c:pt idx="7">
                  <c:v>42.314700000000002</c:v>
                </c:pt>
                <c:pt idx="8">
                  <c:v>42.077199999999998</c:v>
                </c:pt>
                <c:pt idx="9">
                  <c:v>41.708300000000001</c:v>
                </c:pt>
                <c:pt idx="10">
                  <c:v>40.905000000000001</c:v>
                </c:pt>
                <c:pt idx="11" formatCode="General">
                  <c:v>43.7</c:v>
                </c:pt>
              </c:numCache>
            </c:numRef>
          </c:val>
          <c:smooth val="0"/>
          <c:extLst>
            <c:ext xmlns:c16="http://schemas.microsoft.com/office/drawing/2014/chart" uri="{C3380CC4-5D6E-409C-BE32-E72D297353CC}">
              <c16:uniqueId val="{00000000-9630-4160-8FAE-40F67DD65FE6}"/>
            </c:ext>
          </c:extLst>
        </c:ser>
        <c:ser>
          <c:idx val="0"/>
          <c:order val="1"/>
          <c:tx>
            <c:strRef>
              <c:f>Sheet1!$A$3</c:f>
              <c:strCache>
                <c:ptCount val="1"/>
                <c:pt idx="0">
                  <c:v>2-3 Conditions</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0.0</c:formatCode>
                <c:ptCount val="12"/>
                <c:pt idx="0">
                  <c:v>70.000900000000001</c:v>
                </c:pt>
                <c:pt idx="1">
                  <c:v>68.565200000000004</c:v>
                </c:pt>
                <c:pt idx="2">
                  <c:v>70.119299999999996</c:v>
                </c:pt>
                <c:pt idx="3">
                  <c:v>70.134100000000004</c:v>
                </c:pt>
                <c:pt idx="4">
                  <c:v>75.627600000000001</c:v>
                </c:pt>
                <c:pt idx="5">
                  <c:v>70.344099999999997</c:v>
                </c:pt>
                <c:pt idx="6">
                  <c:v>66.5291</c:v>
                </c:pt>
                <c:pt idx="7">
                  <c:v>71.213999999999999</c:v>
                </c:pt>
                <c:pt idx="8">
                  <c:v>71.063599999999994</c:v>
                </c:pt>
                <c:pt idx="9">
                  <c:v>70.118200000000002</c:v>
                </c:pt>
                <c:pt idx="10">
                  <c:v>69.460499999999996</c:v>
                </c:pt>
                <c:pt idx="11" formatCode="General">
                  <c:v>68.099999999999994</c:v>
                </c:pt>
              </c:numCache>
            </c:numRef>
          </c:val>
          <c:smooth val="0"/>
          <c:extLst>
            <c:ext xmlns:c16="http://schemas.microsoft.com/office/drawing/2014/chart" uri="{C3380CC4-5D6E-409C-BE32-E72D297353CC}">
              <c16:uniqueId val="{00000001-9630-4160-8FAE-40F67DD65FE6}"/>
            </c:ext>
          </c:extLst>
        </c:ser>
        <c:ser>
          <c:idx val="2"/>
          <c:order val="2"/>
          <c:tx>
            <c:strRef>
              <c:f>Sheet1!$A$4</c:f>
              <c:strCache>
                <c:ptCount val="1"/>
                <c:pt idx="0">
                  <c:v>4+ Conditions</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0.0</c:formatCode>
                <c:ptCount val="12"/>
                <c:pt idx="0">
                  <c:v>87.847300000000004</c:v>
                </c:pt>
                <c:pt idx="1">
                  <c:v>85.196899999999999</c:v>
                </c:pt>
                <c:pt idx="2">
                  <c:v>87.896500000000003</c:v>
                </c:pt>
                <c:pt idx="3">
                  <c:v>91.397900000000007</c:v>
                </c:pt>
                <c:pt idx="4">
                  <c:v>89.519499999999994</c:v>
                </c:pt>
                <c:pt idx="5">
                  <c:v>81.767499999999998</c:v>
                </c:pt>
                <c:pt idx="6">
                  <c:v>76.553299999999993</c:v>
                </c:pt>
                <c:pt idx="7">
                  <c:v>70.723699999999994</c:v>
                </c:pt>
                <c:pt idx="8">
                  <c:v>83.429699999999997</c:v>
                </c:pt>
                <c:pt idx="9">
                  <c:v>76.963899999999995</c:v>
                </c:pt>
                <c:pt idx="10">
                  <c:v>80.500100000000003</c:v>
                </c:pt>
                <c:pt idx="11" formatCode="General">
                  <c:v>70.900000000000006</c:v>
                </c:pt>
              </c:numCache>
            </c:numRef>
          </c:val>
          <c:smooth val="0"/>
          <c:extLst>
            <c:ext xmlns:c16="http://schemas.microsoft.com/office/drawing/2014/chart" uri="{C3380CC4-5D6E-409C-BE32-E72D297353CC}">
              <c16:uniqueId val="{00000002-9630-4160-8FAE-40F67DD65FE6}"/>
            </c:ext>
          </c:extLst>
        </c:ser>
        <c:dLbls>
          <c:showLegendKey val="0"/>
          <c:showVal val="0"/>
          <c:showCatName val="0"/>
          <c:showSerName val="0"/>
          <c:showPercent val="0"/>
          <c:showBubbleSize val="0"/>
        </c:dLbls>
        <c:marker val="1"/>
        <c:smooth val="0"/>
        <c:axId val="55640064"/>
        <c:axId val="55641984"/>
      </c:lineChart>
      <c:catAx>
        <c:axId val="55640064"/>
        <c:scaling>
          <c:orientation val="minMax"/>
        </c:scaling>
        <c:delete val="0"/>
        <c:axPos val="b"/>
        <c:numFmt formatCode="General" sourceLinked="1"/>
        <c:majorTickMark val="out"/>
        <c:minorTickMark val="none"/>
        <c:tickLblPos val="nextTo"/>
        <c:txPr>
          <a:bodyPr rot="-3000000"/>
          <a:lstStyle/>
          <a:p>
            <a:pPr>
              <a:defRPr sz="1400" b="0" baseline="0">
                <a:latin typeface="Calibri" panose="020F0502020204030204" pitchFamily="34" charset="0"/>
              </a:defRPr>
            </a:pPr>
            <a:endParaRPr lang="en-US"/>
          </a:p>
        </c:txPr>
        <c:crossAx val="55641984"/>
        <c:crosses val="autoZero"/>
        <c:auto val="1"/>
        <c:lblAlgn val="ctr"/>
        <c:lblOffset val="100"/>
        <c:noMultiLvlLbl val="0"/>
      </c:catAx>
      <c:valAx>
        <c:axId val="55641984"/>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399292479744379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55640064"/>
        <c:crosses val="autoZero"/>
        <c:crossBetween val="between"/>
        <c:majorUnit val="10"/>
      </c:valAx>
    </c:plotArea>
    <c:legend>
      <c:legendPos val="t"/>
      <c:layout>
        <c:manualLayout>
          <c:xMode val="edge"/>
          <c:yMode val="edge"/>
          <c:x val="0"/>
          <c:y val="1.1675185338674747E-3"/>
          <c:w val="1"/>
          <c:h val="0.1071524739963060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45056867891514"/>
          <c:y val="0.11770369211383569"/>
          <c:w val="0.81833138913191406"/>
          <c:h val="0.715314231554389"/>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0.0</c:formatCode>
                <c:ptCount val="12"/>
                <c:pt idx="0">
                  <c:v>46.914400000000001</c:v>
                </c:pt>
                <c:pt idx="1">
                  <c:v>47.4983</c:v>
                </c:pt>
                <c:pt idx="2">
                  <c:v>48.749000000000002</c:v>
                </c:pt>
                <c:pt idx="3">
                  <c:v>50.077300000000001</c:v>
                </c:pt>
                <c:pt idx="4">
                  <c:v>51.367199999999997</c:v>
                </c:pt>
                <c:pt idx="5">
                  <c:v>52.792499999999997</c:v>
                </c:pt>
                <c:pt idx="6">
                  <c:v>49.624200000000002</c:v>
                </c:pt>
                <c:pt idx="7">
                  <c:v>49.511299999999999</c:v>
                </c:pt>
                <c:pt idx="8">
                  <c:v>55.748899999999999</c:v>
                </c:pt>
                <c:pt idx="9">
                  <c:v>54.457700000000003</c:v>
                </c:pt>
                <c:pt idx="10">
                  <c:v>57.098399999999998</c:v>
                </c:pt>
                <c:pt idx="11" formatCode="General">
                  <c:v>58.3</c:v>
                </c:pt>
              </c:numCache>
            </c:numRef>
          </c:val>
          <c:smooth val="0"/>
          <c:extLst>
            <c:ext xmlns:c16="http://schemas.microsoft.com/office/drawing/2014/chart" uri="{C3380CC4-5D6E-409C-BE32-E72D297353CC}">
              <c16:uniqueId val="{00000000-9ADD-40F9-BD82-F9372AD4568E}"/>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0.0</c:formatCode>
                <c:ptCount val="12"/>
                <c:pt idx="0">
                  <c:v>47.156399999999998</c:v>
                </c:pt>
                <c:pt idx="1">
                  <c:v>48.068600000000004</c:v>
                </c:pt>
                <c:pt idx="2">
                  <c:v>47.975499999999997</c:v>
                </c:pt>
                <c:pt idx="3">
                  <c:v>50.7393</c:v>
                </c:pt>
                <c:pt idx="4">
                  <c:v>50.545499999999997</c:v>
                </c:pt>
                <c:pt idx="5">
                  <c:v>53.689</c:v>
                </c:pt>
                <c:pt idx="6">
                  <c:v>48.9512</c:v>
                </c:pt>
                <c:pt idx="7">
                  <c:v>48.971299999999999</c:v>
                </c:pt>
                <c:pt idx="8">
                  <c:v>56.481400000000001</c:v>
                </c:pt>
                <c:pt idx="9">
                  <c:v>54.514200000000002</c:v>
                </c:pt>
                <c:pt idx="10">
                  <c:v>55.6434</c:v>
                </c:pt>
                <c:pt idx="11" formatCode="General">
                  <c:v>56.3</c:v>
                </c:pt>
              </c:numCache>
            </c:numRef>
          </c:val>
          <c:smooth val="0"/>
          <c:extLst>
            <c:ext xmlns:c16="http://schemas.microsoft.com/office/drawing/2014/chart" uri="{C3380CC4-5D6E-409C-BE32-E72D297353CC}">
              <c16:uniqueId val="{00000001-9ADD-40F9-BD82-F9372AD4568E}"/>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Sheet1!$B$4:$M$4</c:f>
              <c:numCache>
                <c:formatCode>0.0</c:formatCode>
                <c:ptCount val="12"/>
                <c:pt idx="0">
                  <c:v>49.347900000000003</c:v>
                </c:pt>
                <c:pt idx="1">
                  <c:v>47.128300000000003</c:v>
                </c:pt>
                <c:pt idx="2">
                  <c:v>49.415399999999998</c:v>
                </c:pt>
                <c:pt idx="3">
                  <c:v>51.673699999999997</c:v>
                </c:pt>
                <c:pt idx="4">
                  <c:v>54.094999999999999</c:v>
                </c:pt>
                <c:pt idx="5">
                  <c:v>52.481999999999999</c:v>
                </c:pt>
                <c:pt idx="6">
                  <c:v>52.638500000000001</c:v>
                </c:pt>
                <c:pt idx="7">
                  <c:v>50.264899999999997</c:v>
                </c:pt>
                <c:pt idx="8">
                  <c:v>52.596299999999999</c:v>
                </c:pt>
                <c:pt idx="9">
                  <c:v>53.733600000000003</c:v>
                </c:pt>
                <c:pt idx="10">
                  <c:v>56.866799999999998</c:v>
                </c:pt>
                <c:pt idx="11" formatCode="General">
                  <c:v>58.5</c:v>
                </c:pt>
              </c:numCache>
            </c:numRef>
          </c:val>
          <c:smooth val="0"/>
          <c:extLst>
            <c:ext xmlns:c16="http://schemas.microsoft.com/office/drawing/2014/chart" uri="{C3380CC4-5D6E-409C-BE32-E72D297353CC}">
              <c16:uniqueId val="{00000002-9ADD-40F9-BD82-F9372AD4568E}"/>
            </c:ext>
          </c:extLst>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Sheet1!$B$5:$M$5</c:f>
              <c:numCache>
                <c:formatCode>0.0</c:formatCode>
                <c:ptCount val="12"/>
                <c:pt idx="0">
                  <c:v>45.469700000000003</c:v>
                </c:pt>
                <c:pt idx="1">
                  <c:v>48.0229</c:v>
                </c:pt>
                <c:pt idx="2">
                  <c:v>50.974499999999999</c:v>
                </c:pt>
                <c:pt idx="3">
                  <c:v>48.892600000000002</c:v>
                </c:pt>
                <c:pt idx="4">
                  <c:v>52.049300000000002</c:v>
                </c:pt>
                <c:pt idx="5">
                  <c:v>51.440800000000003</c:v>
                </c:pt>
                <c:pt idx="6">
                  <c:v>49.688800000000001</c:v>
                </c:pt>
                <c:pt idx="7">
                  <c:v>51.7851</c:v>
                </c:pt>
                <c:pt idx="8">
                  <c:v>56.737400000000001</c:v>
                </c:pt>
                <c:pt idx="9">
                  <c:v>54.792900000000003</c:v>
                </c:pt>
                <c:pt idx="10">
                  <c:v>61.107500000000002</c:v>
                </c:pt>
                <c:pt idx="11" formatCode="General">
                  <c:v>61.6</c:v>
                </c:pt>
              </c:numCache>
            </c:numRef>
          </c:val>
          <c:smooth val="0"/>
          <c:extLst>
            <c:ext xmlns:c16="http://schemas.microsoft.com/office/drawing/2014/chart" uri="{C3380CC4-5D6E-409C-BE32-E72D297353CC}">
              <c16:uniqueId val="{00000003-9ADD-40F9-BD82-F9372AD4568E}"/>
            </c:ext>
          </c:extLst>
        </c:ser>
        <c:dLbls>
          <c:showLegendKey val="0"/>
          <c:showVal val="0"/>
          <c:showCatName val="0"/>
          <c:showSerName val="0"/>
          <c:showPercent val="0"/>
          <c:showBubbleSize val="0"/>
        </c:dLbls>
        <c:marker val="1"/>
        <c:smooth val="0"/>
        <c:axId val="151135360"/>
        <c:axId val="151137280"/>
      </c:lineChart>
      <c:catAx>
        <c:axId val="151135360"/>
        <c:scaling>
          <c:orientation val="minMax"/>
        </c:scaling>
        <c:delete val="0"/>
        <c:axPos val="b"/>
        <c:numFmt formatCode="General" sourceLinked="1"/>
        <c:majorTickMark val="out"/>
        <c:minorTickMark val="none"/>
        <c:tickLblPos val="nextTo"/>
        <c:txPr>
          <a:bodyPr rot="-3000000"/>
          <a:lstStyle/>
          <a:p>
            <a:pPr>
              <a:defRPr sz="1400" b="0" baseline="0">
                <a:latin typeface="Calibri" panose="020F0502020204030204" pitchFamily="34" charset="0"/>
              </a:defRPr>
            </a:pPr>
            <a:endParaRPr lang="en-US"/>
          </a:p>
        </c:txPr>
        <c:crossAx val="151137280"/>
        <c:crosses val="autoZero"/>
        <c:auto val="1"/>
        <c:lblAlgn val="ctr"/>
        <c:lblOffset val="100"/>
        <c:noMultiLvlLbl val="0"/>
      </c:catAx>
      <c:valAx>
        <c:axId val="151137280"/>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39056989404102266"/>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1135360"/>
        <c:crosses val="autoZero"/>
        <c:crossBetween val="between"/>
        <c:majorUnit val="10"/>
      </c:valAx>
    </c:plotArea>
    <c:legend>
      <c:legendPos val="t"/>
      <c:layout>
        <c:manualLayout>
          <c:xMode val="edge"/>
          <c:yMode val="edge"/>
          <c:x val="0"/>
          <c:y val="1.1675185338674747E-3"/>
          <c:w val="0.99745139496451829"/>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523573442208614"/>
          <c:y val="0.11153081559249538"/>
          <c:w val="0.81976718188004283"/>
          <c:h val="0.72148707106056187"/>
        </c:manualLayout>
      </c:layout>
      <c:lineChart>
        <c:grouping val="standard"/>
        <c:varyColors val="0"/>
        <c:ser>
          <c:idx val="3"/>
          <c:order val="0"/>
          <c:tx>
            <c:strRef>
              <c:f>Sheet1!$A$2</c:f>
              <c:strCache>
                <c:ptCount val="1"/>
                <c:pt idx="0">
                  <c:v>2-5</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Sheet1!$B$2:$M$2</c:f>
              <c:numCache>
                <c:formatCode>0.0</c:formatCode>
                <c:ptCount val="12"/>
                <c:pt idx="0">
                  <c:v>57.011899999999997</c:v>
                </c:pt>
                <c:pt idx="1">
                  <c:v>57.402700000000003</c:v>
                </c:pt>
                <c:pt idx="2">
                  <c:v>59.125599999999999</c:v>
                </c:pt>
                <c:pt idx="3">
                  <c:v>61.123600000000003</c:v>
                </c:pt>
                <c:pt idx="4">
                  <c:v>61.555599999999998</c:v>
                </c:pt>
                <c:pt idx="5">
                  <c:v>62.9146</c:v>
                </c:pt>
                <c:pt idx="6">
                  <c:v>57.603299999999997</c:v>
                </c:pt>
                <c:pt idx="7">
                  <c:v>58.531199999999998</c:v>
                </c:pt>
                <c:pt idx="8">
                  <c:v>63.552399999999999</c:v>
                </c:pt>
                <c:pt idx="9">
                  <c:v>63.861699999999999</c:v>
                </c:pt>
                <c:pt idx="10">
                  <c:v>63.833399999999997</c:v>
                </c:pt>
                <c:pt idx="11" formatCode="General">
                  <c:v>67.2</c:v>
                </c:pt>
              </c:numCache>
            </c:numRef>
          </c:val>
          <c:smooth val="0"/>
          <c:extLst>
            <c:ext xmlns:c16="http://schemas.microsoft.com/office/drawing/2014/chart" uri="{C3380CC4-5D6E-409C-BE32-E72D297353CC}">
              <c16:uniqueId val="{00000000-3AB5-477C-BADA-2C298B6DFB1C}"/>
            </c:ext>
          </c:extLst>
        </c:ser>
        <c:ser>
          <c:idx val="0"/>
          <c:order val="1"/>
          <c:tx>
            <c:strRef>
              <c:f>Sheet1!$A$3</c:f>
              <c:strCache>
                <c:ptCount val="1"/>
                <c:pt idx="0">
                  <c:v>6-17</c:v>
                </c:pt>
              </c:strCache>
            </c:strRef>
          </c:tx>
          <c:spPr>
            <a:ln w="25400">
              <a:solidFill>
                <a:srgbClr val="0072C6"/>
              </a:solidFill>
            </a:ln>
          </c:spPr>
          <c:marker>
            <c:symbol val="square"/>
            <c:size val="7"/>
            <c:spPr>
              <a:solidFill>
                <a:srgbClr val="0072C6"/>
              </a:solidFill>
              <a:ln>
                <a:noFill/>
              </a:ln>
            </c:spPr>
          </c:marker>
          <c:cat>
            <c:strRef>
              <c:f>Sheet1!$B$1:$M$1</c:f>
              <c:strCach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strCache>
            </c:strRef>
          </c:cat>
          <c:val>
            <c:numRef>
              <c:f>Sheet1!$B$3:$M$3</c:f>
              <c:numCache>
                <c:formatCode>0.0</c:formatCode>
                <c:ptCount val="12"/>
                <c:pt idx="0">
                  <c:v>43.693100000000001</c:v>
                </c:pt>
                <c:pt idx="1">
                  <c:v>44.345300000000002</c:v>
                </c:pt>
                <c:pt idx="2">
                  <c:v>45.404400000000003</c:v>
                </c:pt>
                <c:pt idx="3">
                  <c:v>46.489199999999997</c:v>
                </c:pt>
                <c:pt idx="4">
                  <c:v>47.902799999999999</c:v>
                </c:pt>
                <c:pt idx="5">
                  <c:v>49.612200000000001</c:v>
                </c:pt>
                <c:pt idx="6">
                  <c:v>46.971800000000002</c:v>
                </c:pt>
                <c:pt idx="7">
                  <c:v>46.351599999999998</c:v>
                </c:pt>
                <c:pt idx="8">
                  <c:v>53.005600000000001</c:v>
                </c:pt>
                <c:pt idx="9">
                  <c:v>51.371299999999998</c:v>
                </c:pt>
                <c:pt idx="10">
                  <c:v>54.923999999999999</c:v>
                </c:pt>
                <c:pt idx="11" formatCode="General">
                  <c:v>55.4</c:v>
                </c:pt>
              </c:numCache>
            </c:numRef>
          </c:val>
          <c:smooth val="0"/>
          <c:extLst>
            <c:ext xmlns:c16="http://schemas.microsoft.com/office/drawing/2014/chart" uri="{C3380CC4-5D6E-409C-BE32-E72D297353CC}">
              <c16:uniqueId val="{00000001-3AB5-477C-BADA-2C298B6DFB1C}"/>
            </c:ext>
          </c:extLst>
        </c:ser>
        <c:dLbls>
          <c:showLegendKey val="0"/>
          <c:showVal val="0"/>
          <c:showCatName val="0"/>
          <c:showSerName val="0"/>
          <c:showPercent val="0"/>
          <c:showBubbleSize val="0"/>
        </c:dLbls>
        <c:marker val="1"/>
        <c:smooth val="0"/>
        <c:axId val="151162240"/>
        <c:axId val="151270912"/>
      </c:lineChart>
      <c:catAx>
        <c:axId val="151162240"/>
        <c:scaling>
          <c:orientation val="minMax"/>
        </c:scaling>
        <c:delete val="0"/>
        <c:axPos val="b"/>
        <c:numFmt formatCode="General" sourceLinked="1"/>
        <c:majorTickMark val="out"/>
        <c:minorTickMark val="none"/>
        <c:tickLblPos val="nextTo"/>
        <c:txPr>
          <a:bodyPr rot="-3000000"/>
          <a:lstStyle/>
          <a:p>
            <a:pPr>
              <a:defRPr sz="1400" b="0" baseline="0">
                <a:latin typeface="Calibri" panose="020F0502020204030204" pitchFamily="34" charset="0"/>
              </a:defRPr>
            </a:pPr>
            <a:endParaRPr lang="en-US"/>
          </a:p>
        </c:txPr>
        <c:crossAx val="151270912"/>
        <c:crosses val="autoZero"/>
        <c:auto val="1"/>
        <c:lblAlgn val="ctr"/>
        <c:lblOffset val="100"/>
        <c:noMultiLvlLbl val="0"/>
      </c:catAx>
      <c:valAx>
        <c:axId val="151270912"/>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39056989404102266"/>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1162240"/>
        <c:crosses val="autoZero"/>
        <c:crossBetween val="between"/>
        <c:majorUnit val="10"/>
      </c:valAx>
    </c:plotArea>
    <c:legend>
      <c:legendPos val="t"/>
      <c:layout>
        <c:manualLayout>
          <c:xMode val="edge"/>
          <c:yMode val="edge"/>
          <c:x val="0.11005152133761058"/>
          <c:y val="1.1675185338674747E-3"/>
          <c:w val="0.77522917274229608"/>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8158525323223487"/>
          <c:w val="0.78090138038300771"/>
          <c:h val="0.72076868863614274"/>
        </c:manualLayout>
      </c:layout>
      <c:lineChart>
        <c:grouping val="standard"/>
        <c:varyColors val="0"/>
        <c:ser>
          <c:idx val="3"/>
          <c:order val="0"/>
          <c:tx>
            <c:strRef>
              <c:f>Sheet1!$A$5</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Sheet1!$B$1:$F$1</c:f>
              <c:numCache>
                <c:formatCode>General</c:formatCode>
                <c:ptCount val="5"/>
                <c:pt idx="0">
                  <c:v>2000</c:v>
                </c:pt>
                <c:pt idx="1">
                  <c:v>2005</c:v>
                </c:pt>
                <c:pt idx="2">
                  <c:v>2008</c:v>
                </c:pt>
                <c:pt idx="3">
                  <c:v>2010</c:v>
                </c:pt>
                <c:pt idx="4">
                  <c:v>2013</c:v>
                </c:pt>
              </c:numCache>
            </c:numRef>
          </c:cat>
          <c:val>
            <c:numRef>
              <c:f>Sheet1!$B$5:$F$5</c:f>
              <c:numCache>
                <c:formatCode>0.0</c:formatCode>
                <c:ptCount val="5"/>
                <c:pt idx="0">
                  <c:v>87.5</c:v>
                </c:pt>
                <c:pt idx="1">
                  <c:v>85.3</c:v>
                </c:pt>
                <c:pt idx="2">
                  <c:v>84.5</c:v>
                </c:pt>
                <c:pt idx="3">
                  <c:v>82.8</c:v>
                </c:pt>
                <c:pt idx="4">
                  <c:v>80.7</c:v>
                </c:pt>
              </c:numCache>
            </c:numRef>
          </c:val>
          <c:smooth val="0"/>
          <c:extLst>
            <c:ext xmlns:c16="http://schemas.microsoft.com/office/drawing/2014/chart" uri="{C3380CC4-5D6E-409C-BE32-E72D297353CC}">
              <c16:uniqueId val="{00000000-D9E7-4494-AEE0-DFE1043D6D40}"/>
            </c:ext>
          </c:extLst>
        </c:ser>
        <c:ser>
          <c:idx val="0"/>
          <c:order val="1"/>
          <c:tx>
            <c:strRef>
              <c:f>Sheet1!$A$2</c:f>
              <c:strCache>
                <c:ptCount val="1"/>
                <c:pt idx="0">
                  <c:v>&lt;High School</c:v>
                </c:pt>
              </c:strCache>
            </c:strRef>
          </c:tx>
          <c:spPr>
            <a:ln w="25400">
              <a:solidFill>
                <a:srgbClr val="0072C6"/>
              </a:solidFill>
            </a:ln>
          </c:spPr>
          <c:marker>
            <c:symbol val="square"/>
            <c:size val="7"/>
            <c:spPr>
              <a:solidFill>
                <a:srgbClr val="0072C6"/>
              </a:solidFill>
              <a:ln>
                <a:noFill/>
              </a:ln>
            </c:spPr>
          </c:marker>
          <c:cat>
            <c:numRef>
              <c:f>Sheet1!$B$1:$F$1</c:f>
              <c:numCache>
                <c:formatCode>General</c:formatCode>
                <c:ptCount val="5"/>
                <c:pt idx="0">
                  <c:v>2000</c:v>
                </c:pt>
                <c:pt idx="1">
                  <c:v>2005</c:v>
                </c:pt>
                <c:pt idx="2">
                  <c:v>2008</c:v>
                </c:pt>
                <c:pt idx="3">
                  <c:v>2010</c:v>
                </c:pt>
                <c:pt idx="4">
                  <c:v>2013</c:v>
                </c:pt>
              </c:numCache>
            </c:numRef>
          </c:cat>
          <c:val>
            <c:numRef>
              <c:f>Sheet1!$B$2:$F$2</c:f>
              <c:numCache>
                <c:formatCode>0.0</c:formatCode>
                <c:ptCount val="5"/>
                <c:pt idx="0">
                  <c:v>78</c:v>
                </c:pt>
                <c:pt idx="1">
                  <c:v>72.7</c:v>
                </c:pt>
                <c:pt idx="2">
                  <c:v>75</c:v>
                </c:pt>
                <c:pt idx="3">
                  <c:v>67.8</c:v>
                </c:pt>
                <c:pt idx="4">
                  <c:v>68.5</c:v>
                </c:pt>
              </c:numCache>
            </c:numRef>
          </c:val>
          <c:smooth val="0"/>
          <c:extLst>
            <c:ext xmlns:c16="http://schemas.microsoft.com/office/drawing/2014/chart" uri="{C3380CC4-5D6E-409C-BE32-E72D297353CC}">
              <c16:uniqueId val="{00000001-D9E7-4494-AEE0-DFE1043D6D40}"/>
            </c:ext>
          </c:extLst>
        </c:ser>
        <c:ser>
          <c:idx val="2"/>
          <c:order val="2"/>
          <c:tx>
            <c:strRef>
              <c:f>Sheet1!$A$3</c:f>
              <c:strCache>
                <c:ptCount val="1"/>
                <c:pt idx="0">
                  <c:v>High School Grad</c:v>
                </c:pt>
              </c:strCache>
            </c:strRef>
          </c:tx>
          <c:spPr>
            <a:ln w="25400">
              <a:solidFill>
                <a:srgbClr val="AABA0A"/>
              </a:solidFill>
            </a:ln>
          </c:spPr>
          <c:marker>
            <c:symbol val="triangle"/>
            <c:size val="9"/>
            <c:spPr>
              <a:solidFill>
                <a:srgbClr val="AABA0A"/>
              </a:solidFill>
              <a:ln>
                <a:noFill/>
              </a:ln>
            </c:spPr>
          </c:marker>
          <c:cat>
            <c:numRef>
              <c:f>Sheet1!$B$1:$F$1</c:f>
              <c:numCache>
                <c:formatCode>General</c:formatCode>
                <c:ptCount val="5"/>
                <c:pt idx="0">
                  <c:v>2000</c:v>
                </c:pt>
                <c:pt idx="1">
                  <c:v>2005</c:v>
                </c:pt>
                <c:pt idx="2">
                  <c:v>2008</c:v>
                </c:pt>
                <c:pt idx="3">
                  <c:v>2010</c:v>
                </c:pt>
                <c:pt idx="4">
                  <c:v>2013</c:v>
                </c:pt>
              </c:numCache>
            </c:numRef>
          </c:cat>
          <c:val>
            <c:numRef>
              <c:f>Sheet1!$B$3:$F$3</c:f>
              <c:numCache>
                <c:formatCode>0.0</c:formatCode>
                <c:ptCount val="5"/>
                <c:pt idx="0">
                  <c:v>85.2</c:v>
                </c:pt>
                <c:pt idx="1">
                  <c:v>81.900000000000006</c:v>
                </c:pt>
                <c:pt idx="2">
                  <c:v>78.900000000000006</c:v>
                </c:pt>
                <c:pt idx="3">
                  <c:v>76.8</c:v>
                </c:pt>
                <c:pt idx="4">
                  <c:v>75.7</c:v>
                </c:pt>
              </c:numCache>
            </c:numRef>
          </c:val>
          <c:smooth val="0"/>
          <c:extLst>
            <c:ext xmlns:c16="http://schemas.microsoft.com/office/drawing/2014/chart" uri="{C3380CC4-5D6E-409C-BE32-E72D297353CC}">
              <c16:uniqueId val="{00000002-D9E7-4494-AEE0-DFE1043D6D40}"/>
            </c:ext>
          </c:extLst>
        </c:ser>
        <c:ser>
          <c:idx val="1"/>
          <c:order val="3"/>
          <c:tx>
            <c:strRef>
              <c:f>Sheet1!$A$4</c:f>
              <c:strCache>
                <c:ptCount val="1"/>
                <c:pt idx="0">
                  <c:v>Any College</c:v>
                </c:pt>
              </c:strCache>
            </c:strRef>
          </c:tx>
          <c:spPr>
            <a:ln w="34925">
              <a:solidFill>
                <a:srgbClr val="7BA8DF"/>
              </a:solidFill>
            </a:ln>
          </c:spPr>
          <c:marker>
            <c:symbol val="diamond"/>
            <c:size val="9"/>
            <c:spPr>
              <a:solidFill>
                <a:srgbClr val="7BA8DF"/>
              </a:solidFill>
              <a:ln>
                <a:noFill/>
              </a:ln>
            </c:spPr>
          </c:marker>
          <c:cat>
            <c:numRef>
              <c:f>Sheet1!$B$1:$F$1</c:f>
              <c:numCache>
                <c:formatCode>General</c:formatCode>
                <c:ptCount val="5"/>
                <c:pt idx="0">
                  <c:v>2000</c:v>
                </c:pt>
                <c:pt idx="1">
                  <c:v>2005</c:v>
                </c:pt>
                <c:pt idx="2">
                  <c:v>2008</c:v>
                </c:pt>
                <c:pt idx="3">
                  <c:v>2010</c:v>
                </c:pt>
                <c:pt idx="4">
                  <c:v>2013</c:v>
                </c:pt>
              </c:numCache>
            </c:numRef>
          </c:cat>
          <c:val>
            <c:numRef>
              <c:f>Sheet1!$B$4:$F$4</c:f>
              <c:numCache>
                <c:formatCode>0.0</c:formatCode>
                <c:ptCount val="5"/>
                <c:pt idx="0">
                  <c:v>91.4</c:v>
                </c:pt>
                <c:pt idx="1">
                  <c:v>89.7</c:v>
                </c:pt>
                <c:pt idx="2">
                  <c:v>89</c:v>
                </c:pt>
                <c:pt idx="3">
                  <c:v>87.8</c:v>
                </c:pt>
                <c:pt idx="4">
                  <c:v>85.5</c:v>
                </c:pt>
              </c:numCache>
            </c:numRef>
          </c:val>
          <c:smooth val="0"/>
          <c:extLst>
            <c:ext xmlns:c16="http://schemas.microsoft.com/office/drawing/2014/chart" uri="{C3380CC4-5D6E-409C-BE32-E72D297353CC}">
              <c16:uniqueId val="{00000003-D9E7-4494-AEE0-DFE1043D6D40}"/>
            </c:ext>
          </c:extLst>
        </c:ser>
        <c:dLbls>
          <c:showLegendKey val="0"/>
          <c:showVal val="0"/>
          <c:showCatName val="0"/>
          <c:showSerName val="0"/>
          <c:showPercent val="0"/>
          <c:showBubbleSize val="0"/>
        </c:dLbls>
        <c:marker val="1"/>
        <c:smooth val="0"/>
        <c:axId val="158636672"/>
        <c:axId val="161194752"/>
      </c:lineChart>
      <c:catAx>
        <c:axId val="15863667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61194752"/>
        <c:crosses val="autoZero"/>
        <c:auto val="1"/>
        <c:lblAlgn val="ctr"/>
        <c:lblOffset val="100"/>
        <c:noMultiLvlLbl val="0"/>
      </c:catAx>
      <c:valAx>
        <c:axId val="161194752"/>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615417517254788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8636672"/>
        <c:crosses val="autoZero"/>
        <c:crossBetween val="between"/>
        <c:majorUnit val="10"/>
      </c:valAx>
    </c:plotArea>
    <c:legend>
      <c:legendPos val="t"/>
      <c:layout>
        <c:manualLayout>
          <c:xMode val="edge"/>
          <c:yMode val="edge"/>
          <c:x val="8.19954797317002E-3"/>
          <c:y val="1.1675185338674747E-3"/>
          <c:w val="0.99127867697093419"/>
          <c:h val="0.1211832895888014"/>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427627102167781"/>
          <c:y val="0.18251846991348303"/>
          <c:w val="0.77058180227471562"/>
          <c:h val="0.72122606202002526"/>
        </c:manualLayout>
      </c:layout>
      <c:lineChart>
        <c:grouping val="standard"/>
        <c:varyColors val="0"/>
        <c:ser>
          <c:idx val="3"/>
          <c:order val="0"/>
          <c:tx>
            <c:strRef>
              <c:f>Sheet1!$A$2</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Sheet1!$B$1:$F$1</c:f>
              <c:numCache>
                <c:formatCode>General</c:formatCode>
                <c:ptCount val="5"/>
                <c:pt idx="0">
                  <c:v>2000</c:v>
                </c:pt>
                <c:pt idx="1">
                  <c:v>2005</c:v>
                </c:pt>
                <c:pt idx="2">
                  <c:v>2008</c:v>
                </c:pt>
                <c:pt idx="3">
                  <c:v>2010</c:v>
                </c:pt>
                <c:pt idx="4">
                  <c:v>2013</c:v>
                </c:pt>
              </c:numCache>
            </c:numRef>
          </c:cat>
          <c:val>
            <c:numRef>
              <c:f>Sheet1!$B$2:$F$2</c:f>
              <c:numCache>
                <c:formatCode>0.0</c:formatCode>
                <c:ptCount val="5"/>
                <c:pt idx="0">
                  <c:v>88.1</c:v>
                </c:pt>
                <c:pt idx="1">
                  <c:v>86.1</c:v>
                </c:pt>
                <c:pt idx="2">
                  <c:v>85.1</c:v>
                </c:pt>
                <c:pt idx="3">
                  <c:v>83.2</c:v>
                </c:pt>
                <c:pt idx="4">
                  <c:v>81.400000000000006</c:v>
                </c:pt>
              </c:numCache>
            </c:numRef>
          </c:val>
          <c:smooth val="0"/>
          <c:extLst>
            <c:ext xmlns:c16="http://schemas.microsoft.com/office/drawing/2014/chart" uri="{C3380CC4-5D6E-409C-BE32-E72D297353CC}">
              <c16:uniqueId val="{00000000-2514-4B30-8186-54ED29F42A3A}"/>
            </c:ext>
          </c:extLst>
        </c:ser>
        <c:ser>
          <c:idx val="0"/>
          <c:order val="1"/>
          <c:tx>
            <c:strRef>
              <c:f>Sheet1!$A$3</c:f>
              <c:strCache>
                <c:ptCount val="1"/>
                <c:pt idx="0">
                  <c:v>Black</c:v>
                </c:pt>
              </c:strCache>
            </c:strRef>
          </c:tx>
          <c:spPr>
            <a:ln w="25400">
              <a:solidFill>
                <a:srgbClr val="0072C6"/>
              </a:solidFill>
            </a:ln>
          </c:spPr>
          <c:marker>
            <c:symbol val="square"/>
            <c:size val="7"/>
            <c:spPr>
              <a:solidFill>
                <a:srgbClr val="0072C6"/>
              </a:solidFill>
              <a:ln>
                <a:noFill/>
              </a:ln>
            </c:spPr>
          </c:marker>
          <c:cat>
            <c:numRef>
              <c:f>Sheet1!$B$1:$F$1</c:f>
              <c:numCache>
                <c:formatCode>General</c:formatCode>
                <c:ptCount val="5"/>
                <c:pt idx="0">
                  <c:v>2000</c:v>
                </c:pt>
                <c:pt idx="1">
                  <c:v>2005</c:v>
                </c:pt>
                <c:pt idx="2">
                  <c:v>2008</c:v>
                </c:pt>
                <c:pt idx="3">
                  <c:v>2010</c:v>
                </c:pt>
                <c:pt idx="4">
                  <c:v>2013</c:v>
                </c:pt>
              </c:numCache>
            </c:numRef>
          </c:cat>
          <c:val>
            <c:numRef>
              <c:f>Sheet1!$B$3:$F$3</c:f>
              <c:numCache>
                <c:formatCode>0.0</c:formatCode>
                <c:ptCount val="5"/>
                <c:pt idx="0">
                  <c:v>90.3</c:v>
                </c:pt>
                <c:pt idx="1">
                  <c:v>84.6</c:v>
                </c:pt>
                <c:pt idx="2">
                  <c:v>86.1</c:v>
                </c:pt>
                <c:pt idx="3">
                  <c:v>85</c:v>
                </c:pt>
                <c:pt idx="4">
                  <c:v>82.2</c:v>
                </c:pt>
              </c:numCache>
            </c:numRef>
          </c:val>
          <c:smooth val="0"/>
          <c:extLst>
            <c:ext xmlns:c16="http://schemas.microsoft.com/office/drawing/2014/chart" uri="{C3380CC4-5D6E-409C-BE32-E72D297353CC}">
              <c16:uniqueId val="{00000001-2514-4B30-8186-54ED29F42A3A}"/>
            </c:ext>
          </c:extLst>
        </c:ser>
        <c:ser>
          <c:idx val="2"/>
          <c:order val="2"/>
          <c:tx>
            <c:strRef>
              <c:f>Sheet1!$A$4</c:f>
              <c:strCache>
                <c:ptCount val="1"/>
                <c:pt idx="0">
                  <c:v>Asian</c:v>
                </c:pt>
              </c:strCache>
            </c:strRef>
          </c:tx>
          <c:spPr>
            <a:ln w="25400">
              <a:solidFill>
                <a:srgbClr val="AABA0A"/>
              </a:solidFill>
            </a:ln>
          </c:spPr>
          <c:marker>
            <c:symbol val="triangle"/>
            <c:size val="9"/>
            <c:spPr>
              <a:solidFill>
                <a:srgbClr val="AABA0A"/>
              </a:solidFill>
              <a:ln>
                <a:noFill/>
              </a:ln>
            </c:spPr>
          </c:marker>
          <c:cat>
            <c:numRef>
              <c:f>Sheet1!$B$1:$F$1</c:f>
              <c:numCache>
                <c:formatCode>General</c:formatCode>
                <c:ptCount val="5"/>
                <c:pt idx="0">
                  <c:v>2000</c:v>
                </c:pt>
                <c:pt idx="1">
                  <c:v>2005</c:v>
                </c:pt>
                <c:pt idx="2">
                  <c:v>2008</c:v>
                </c:pt>
                <c:pt idx="3">
                  <c:v>2010</c:v>
                </c:pt>
                <c:pt idx="4">
                  <c:v>2013</c:v>
                </c:pt>
              </c:numCache>
            </c:numRef>
          </c:cat>
          <c:val>
            <c:numRef>
              <c:f>Sheet1!$B$4:$F$4</c:f>
              <c:numCache>
                <c:formatCode>0.0</c:formatCode>
                <c:ptCount val="5"/>
                <c:pt idx="0">
                  <c:v>71.7</c:v>
                </c:pt>
                <c:pt idx="1">
                  <c:v>68.8</c:v>
                </c:pt>
                <c:pt idx="2">
                  <c:v>71.5</c:v>
                </c:pt>
                <c:pt idx="3">
                  <c:v>75.7</c:v>
                </c:pt>
                <c:pt idx="4">
                  <c:v>70.5</c:v>
                </c:pt>
              </c:numCache>
            </c:numRef>
          </c:val>
          <c:smooth val="0"/>
          <c:extLst>
            <c:ext xmlns:c16="http://schemas.microsoft.com/office/drawing/2014/chart" uri="{C3380CC4-5D6E-409C-BE32-E72D297353CC}">
              <c16:uniqueId val="{00000002-2514-4B30-8186-54ED29F42A3A}"/>
            </c:ext>
          </c:extLst>
        </c:ser>
        <c:ser>
          <c:idx val="1"/>
          <c:order val="3"/>
          <c:tx>
            <c:strRef>
              <c:f>Sheet1!$A$5</c:f>
              <c:strCache>
                <c:ptCount val="1"/>
                <c:pt idx="0">
                  <c:v>AI/AN</c:v>
                </c:pt>
              </c:strCache>
            </c:strRef>
          </c:tx>
          <c:spPr>
            <a:ln w="34925">
              <a:solidFill>
                <a:srgbClr val="7BA8DF"/>
              </a:solidFill>
            </a:ln>
          </c:spPr>
          <c:marker>
            <c:symbol val="diamond"/>
            <c:size val="9"/>
            <c:spPr>
              <a:solidFill>
                <a:srgbClr val="7BA8DF"/>
              </a:solidFill>
              <a:ln>
                <a:noFill/>
              </a:ln>
            </c:spPr>
          </c:marker>
          <c:cat>
            <c:numRef>
              <c:f>Sheet1!$B$1:$F$1</c:f>
              <c:numCache>
                <c:formatCode>General</c:formatCode>
                <c:ptCount val="5"/>
                <c:pt idx="0">
                  <c:v>2000</c:v>
                </c:pt>
                <c:pt idx="1">
                  <c:v>2005</c:v>
                </c:pt>
                <c:pt idx="2">
                  <c:v>2008</c:v>
                </c:pt>
                <c:pt idx="3">
                  <c:v>2010</c:v>
                </c:pt>
                <c:pt idx="4">
                  <c:v>2013</c:v>
                </c:pt>
              </c:numCache>
            </c:numRef>
          </c:cat>
          <c:val>
            <c:numRef>
              <c:f>Sheet1!$B$5:$F$5</c:f>
              <c:numCache>
                <c:formatCode>0.0</c:formatCode>
                <c:ptCount val="5"/>
                <c:pt idx="0">
                  <c:v>77.599999999999994</c:v>
                </c:pt>
                <c:pt idx="1">
                  <c:v>74.7</c:v>
                </c:pt>
                <c:pt idx="2">
                  <c:v>82</c:v>
                </c:pt>
                <c:pt idx="3">
                  <c:v>76.900000000000006</c:v>
                </c:pt>
                <c:pt idx="4">
                  <c:v>82.1</c:v>
                </c:pt>
              </c:numCache>
            </c:numRef>
          </c:val>
          <c:smooth val="0"/>
          <c:extLst>
            <c:ext xmlns:c16="http://schemas.microsoft.com/office/drawing/2014/chart" uri="{C3380CC4-5D6E-409C-BE32-E72D297353CC}">
              <c16:uniqueId val="{00000003-2514-4B30-8186-54ED29F42A3A}"/>
            </c:ext>
          </c:extLst>
        </c:ser>
        <c:ser>
          <c:idx val="4"/>
          <c:order val="4"/>
          <c:tx>
            <c:strRef>
              <c:f>Sheet1!$A$6</c:f>
              <c:strCache>
                <c:ptCount val="1"/>
                <c:pt idx="0">
                  <c:v>&gt;1 Race</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numRef>
              <c:f>Sheet1!$B$1:$F$1</c:f>
              <c:numCache>
                <c:formatCode>General</c:formatCode>
                <c:ptCount val="5"/>
                <c:pt idx="0">
                  <c:v>2000</c:v>
                </c:pt>
                <c:pt idx="1">
                  <c:v>2005</c:v>
                </c:pt>
                <c:pt idx="2">
                  <c:v>2008</c:v>
                </c:pt>
                <c:pt idx="3">
                  <c:v>2010</c:v>
                </c:pt>
                <c:pt idx="4">
                  <c:v>2013</c:v>
                </c:pt>
              </c:numCache>
            </c:numRef>
          </c:cat>
          <c:val>
            <c:numRef>
              <c:f>Sheet1!$B$6:$F$6</c:f>
              <c:numCache>
                <c:formatCode>0.0</c:formatCode>
                <c:ptCount val="5"/>
                <c:pt idx="0">
                  <c:v>86.7</c:v>
                </c:pt>
                <c:pt idx="1">
                  <c:v>90.4</c:v>
                </c:pt>
                <c:pt idx="2">
                  <c:v>86.1</c:v>
                </c:pt>
                <c:pt idx="3">
                  <c:v>75.2</c:v>
                </c:pt>
                <c:pt idx="4">
                  <c:v>77.7</c:v>
                </c:pt>
              </c:numCache>
            </c:numRef>
          </c:val>
          <c:smooth val="0"/>
          <c:extLst>
            <c:ext xmlns:c16="http://schemas.microsoft.com/office/drawing/2014/chart" uri="{C3380CC4-5D6E-409C-BE32-E72D297353CC}">
              <c16:uniqueId val="{00000004-2514-4B30-8186-54ED29F42A3A}"/>
            </c:ext>
          </c:extLst>
        </c:ser>
        <c:dLbls>
          <c:showLegendKey val="0"/>
          <c:showVal val="0"/>
          <c:showCatName val="0"/>
          <c:showSerName val="0"/>
          <c:showPercent val="0"/>
          <c:showBubbleSize val="0"/>
        </c:dLbls>
        <c:marker val="1"/>
        <c:smooth val="0"/>
        <c:axId val="161258880"/>
        <c:axId val="161261056"/>
      </c:lineChart>
      <c:catAx>
        <c:axId val="16125888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61261056"/>
        <c:crosses val="autoZero"/>
        <c:auto val="1"/>
        <c:lblAlgn val="ctr"/>
        <c:lblOffset val="100"/>
        <c:noMultiLvlLbl val="0"/>
      </c:catAx>
      <c:valAx>
        <c:axId val="161261056"/>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1.2345679012345678E-2"/>
              <c:y val="0.4615575483620102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61258880"/>
        <c:crosses val="autoZero"/>
        <c:crossBetween val="between"/>
        <c:majorUnit val="10"/>
      </c:valAx>
    </c:plotArea>
    <c:legend>
      <c:legendPos val="t"/>
      <c:layout>
        <c:manualLayout>
          <c:xMode val="edge"/>
          <c:yMode val="edge"/>
          <c:x val="5.2469135802469133E-2"/>
          <c:y val="1.1675185338674747E-3"/>
          <c:w val="0.88942670360649367"/>
          <c:h val="0.12620759210654225"/>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32274308734664"/>
          <c:w val="0.78090138038300771"/>
          <c:h val="0.69763601497487238"/>
        </c:manualLayout>
      </c:layout>
      <c:lineChart>
        <c:grouping val="standard"/>
        <c:varyColors val="0"/>
        <c:ser>
          <c:idx val="3"/>
          <c:order val="0"/>
          <c:tx>
            <c:strRef>
              <c:f>Sheet1!$A$5</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Sheet1!$B$5:$J$5</c:f>
              <c:numCache>
                <c:formatCode>0.0</c:formatCode>
                <c:ptCount val="9"/>
                <c:pt idx="0">
                  <c:v>11.4</c:v>
                </c:pt>
                <c:pt idx="1">
                  <c:v>11.5</c:v>
                </c:pt>
                <c:pt idx="2">
                  <c:v>11.4</c:v>
                </c:pt>
                <c:pt idx="3">
                  <c:v>11.3</c:v>
                </c:pt>
                <c:pt idx="4">
                  <c:v>11.1</c:v>
                </c:pt>
                <c:pt idx="5">
                  <c:v>11.2</c:v>
                </c:pt>
                <c:pt idx="6">
                  <c:v>10.7</c:v>
                </c:pt>
                <c:pt idx="7">
                  <c:v>10.6</c:v>
                </c:pt>
                <c:pt idx="8">
                  <c:v>10.3</c:v>
                </c:pt>
              </c:numCache>
            </c:numRef>
          </c:val>
          <c:smooth val="0"/>
          <c:extLst>
            <c:ext xmlns:c16="http://schemas.microsoft.com/office/drawing/2014/chart" uri="{C3380CC4-5D6E-409C-BE32-E72D297353CC}">
              <c16:uniqueId val="{00000000-054D-4793-BA90-15E70FC4D202}"/>
            </c:ext>
          </c:extLst>
        </c:ser>
        <c:ser>
          <c:idx val="0"/>
          <c:order val="1"/>
          <c:tx>
            <c:strRef>
              <c:f>Sheet1!$A$2</c:f>
              <c:strCache>
                <c:ptCount val="1"/>
                <c:pt idx="0">
                  <c:v>   20-49</c:v>
                </c:pt>
              </c:strCache>
            </c:strRef>
          </c:tx>
          <c:spPr>
            <a:ln w="25400">
              <a:solidFill>
                <a:srgbClr val="0072C6"/>
              </a:solidFill>
            </a:ln>
          </c:spPr>
          <c:marker>
            <c:symbol val="square"/>
            <c:size val="7"/>
            <c:spPr>
              <a:solidFill>
                <a:srgbClr val="0072C6"/>
              </a:solidFill>
              <a:ln>
                <a:noFill/>
              </a:ln>
            </c:spPr>
          </c:marker>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Sheet1!$B$2:$J$2</c:f>
              <c:numCache>
                <c:formatCode>0.0</c:formatCode>
                <c:ptCount val="9"/>
                <c:pt idx="0">
                  <c:v>10.6</c:v>
                </c:pt>
                <c:pt idx="1">
                  <c:v>10.8</c:v>
                </c:pt>
                <c:pt idx="2">
                  <c:v>10.8</c:v>
                </c:pt>
                <c:pt idx="3">
                  <c:v>10.7</c:v>
                </c:pt>
                <c:pt idx="4">
                  <c:v>10.5</c:v>
                </c:pt>
                <c:pt idx="5">
                  <c:v>10.8</c:v>
                </c:pt>
                <c:pt idx="6">
                  <c:v>10.1</c:v>
                </c:pt>
                <c:pt idx="7">
                  <c:v>10</c:v>
                </c:pt>
                <c:pt idx="8">
                  <c:v>9.8000000000000007</c:v>
                </c:pt>
              </c:numCache>
            </c:numRef>
          </c:val>
          <c:smooth val="0"/>
          <c:extLst>
            <c:ext xmlns:c16="http://schemas.microsoft.com/office/drawing/2014/chart" uri="{C3380CC4-5D6E-409C-BE32-E72D297353CC}">
              <c16:uniqueId val="{00000001-054D-4793-BA90-15E70FC4D202}"/>
            </c:ext>
          </c:extLst>
        </c:ser>
        <c:ser>
          <c:idx val="2"/>
          <c:order val="2"/>
          <c:tx>
            <c:strRef>
              <c:f>Sheet1!$A$3</c:f>
              <c:strCache>
                <c:ptCount val="1"/>
                <c:pt idx="0">
                  <c:v>   50-64</c:v>
                </c:pt>
              </c:strCache>
            </c:strRef>
          </c:tx>
          <c:spPr>
            <a:ln w="25400">
              <a:solidFill>
                <a:srgbClr val="AABA0A"/>
              </a:solidFill>
            </a:ln>
          </c:spPr>
          <c:marker>
            <c:symbol val="triangle"/>
            <c:size val="9"/>
            <c:spPr>
              <a:solidFill>
                <a:srgbClr val="AABA0A"/>
              </a:solidFill>
              <a:ln>
                <a:noFill/>
              </a:ln>
            </c:spPr>
          </c:marker>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Sheet1!$B$3:$J$3</c:f>
              <c:numCache>
                <c:formatCode>0.0</c:formatCode>
                <c:ptCount val="9"/>
                <c:pt idx="0">
                  <c:v>13.2</c:v>
                </c:pt>
                <c:pt idx="1">
                  <c:v>12.9</c:v>
                </c:pt>
                <c:pt idx="2">
                  <c:v>12.7</c:v>
                </c:pt>
                <c:pt idx="3">
                  <c:v>12.7</c:v>
                </c:pt>
                <c:pt idx="4">
                  <c:v>12.7</c:v>
                </c:pt>
                <c:pt idx="5">
                  <c:v>12.5</c:v>
                </c:pt>
                <c:pt idx="6">
                  <c:v>12.5</c:v>
                </c:pt>
                <c:pt idx="7">
                  <c:v>12</c:v>
                </c:pt>
                <c:pt idx="8">
                  <c:v>12.1</c:v>
                </c:pt>
              </c:numCache>
            </c:numRef>
          </c:val>
          <c:smooth val="0"/>
          <c:extLst>
            <c:ext xmlns:c16="http://schemas.microsoft.com/office/drawing/2014/chart" uri="{C3380CC4-5D6E-409C-BE32-E72D297353CC}">
              <c16:uniqueId val="{00000002-054D-4793-BA90-15E70FC4D202}"/>
            </c:ext>
          </c:extLst>
        </c:ser>
        <c:ser>
          <c:idx val="1"/>
          <c:order val="3"/>
          <c:tx>
            <c:strRef>
              <c:f>Sheet1!$A$4</c:f>
              <c:strCache>
                <c:ptCount val="1"/>
                <c:pt idx="0">
                  <c:v>65+</c:v>
                </c:pt>
              </c:strCache>
            </c:strRef>
          </c:tx>
          <c:spPr>
            <a:ln w="34925">
              <a:solidFill>
                <a:srgbClr val="7BA8DF"/>
              </a:solidFill>
            </a:ln>
          </c:spPr>
          <c:marker>
            <c:symbol val="diamond"/>
            <c:size val="9"/>
            <c:spPr>
              <a:solidFill>
                <a:srgbClr val="7BA8DF"/>
              </a:solidFill>
              <a:ln>
                <a:noFill/>
              </a:ln>
            </c:spPr>
          </c:marker>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Sheet1!$B$4:$J$4</c:f>
              <c:numCache>
                <c:formatCode>0.0</c:formatCode>
                <c:ptCount val="9"/>
                <c:pt idx="0">
                  <c:v>12.1</c:v>
                </c:pt>
                <c:pt idx="1">
                  <c:v>12.4</c:v>
                </c:pt>
                <c:pt idx="2">
                  <c:v>11.7</c:v>
                </c:pt>
                <c:pt idx="3">
                  <c:v>11.6</c:v>
                </c:pt>
                <c:pt idx="4">
                  <c:v>11.3</c:v>
                </c:pt>
                <c:pt idx="5">
                  <c:v>11.3</c:v>
                </c:pt>
                <c:pt idx="6">
                  <c:v>10.5</c:v>
                </c:pt>
                <c:pt idx="7">
                  <c:v>10.7</c:v>
                </c:pt>
                <c:pt idx="8">
                  <c:v>9.8000000000000007</c:v>
                </c:pt>
              </c:numCache>
            </c:numRef>
          </c:val>
          <c:smooth val="0"/>
          <c:extLst>
            <c:ext xmlns:c16="http://schemas.microsoft.com/office/drawing/2014/chart" uri="{C3380CC4-5D6E-409C-BE32-E72D297353CC}">
              <c16:uniqueId val="{00000003-054D-4793-BA90-15E70FC4D202}"/>
            </c:ext>
          </c:extLst>
        </c:ser>
        <c:dLbls>
          <c:showLegendKey val="0"/>
          <c:showVal val="0"/>
          <c:showCatName val="0"/>
          <c:showSerName val="0"/>
          <c:showPercent val="0"/>
          <c:showBubbleSize val="0"/>
        </c:dLbls>
        <c:marker val="1"/>
        <c:smooth val="0"/>
        <c:axId val="161446144"/>
        <c:axId val="161456512"/>
      </c:lineChart>
      <c:catAx>
        <c:axId val="161446144"/>
        <c:scaling>
          <c:orientation val="minMax"/>
        </c:scaling>
        <c:delete val="0"/>
        <c:axPos val="b"/>
        <c:numFmt formatCode="General" sourceLinked="1"/>
        <c:majorTickMark val="out"/>
        <c:minorTickMark val="none"/>
        <c:tickLblPos val="nextTo"/>
        <c:txPr>
          <a:bodyPr rot="-2640000"/>
          <a:lstStyle/>
          <a:p>
            <a:pPr>
              <a:defRPr sz="1600" b="0" baseline="0">
                <a:latin typeface="Calibri" panose="020F0502020204030204" pitchFamily="34" charset="0"/>
              </a:defRPr>
            </a:pPr>
            <a:endParaRPr lang="en-US"/>
          </a:p>
        </c:txPr>
        <c:crossAx val="161456512"/>
        <c:crosses val="autoZero"/>
        <c:auto val="1"/>
        <c:lblAlgn val="ctr"/>
        <c:lblOffset val="100"/>
        <c:noMultiLvlLbl val="0"/>
      </c:catAx>
      <c:valAx>
        <c:axId val="161456512"/>
        <c:scaling>
          <c:orientation val="minMax"/>
          <c:max val="20"/>
          <c:min val="0"/>
        </c:scaling>
        <c:delete val="0"/>
        <c:axPos val="l"/>
        <c:majorGridlines/>
        <c:title>
          <c:tx>
            <c:rich>
              <a:bodyPr rot="-5400000" vert="horz"/>
              <a:lstStyle/>
              <a:p>
                <a:pPr>
                  <a:defRPr sz="1600" baseline="0">
                    <a:latin typeface="Calibri" panose="020F0502020204030204" pitchFamily="34" charset="0"/>
                  </a:defRPr>
                </a:pPr>
                <a:r>
                  <a:rPr lang="en-US" dirty="0"/>
                  <a:t>Rate per 100,000</a:t>
                </a:r>
                <a:r>
                  <a:rPr lang="en-US" baseline="0" dirty="0"/>
                  <a:t> Women</a:t>
                </a:r>
                <a:endParaRPr lang="en-US" dirty="0"/>
              </a:p>
            </c:rich>
          </c:tx>
          <c:layout>
            <c:manualLayout>
              <c:xMode val="edge"/>
              <c:yMode val="edge"/>
              <c:x val="8.9285019928064552E-3"/>
              <c:y val="0.1992677877474617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61446144"/>
        <c:crosses val="autoZero"/>
        <c:crossBetween val="between"/>
        <c:majorUnit val="2"/>
      </c:valAx>
    </c:plotArea>
    <c:legend>
      <c:legendPos val="t"/>
      <c:layout>
        <c:manualLayout>
          <c:xMode val="edge"/>
          <c:yMode val="edge"/>
          <c:x val="8.19954797317002E-3"/>
          <c:y val="1.1675185338674747E-3"/>
          <c:w val="0.99127867697093419"/>
          <c:h val="0.1088376105764557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617259648099543"/>
          <c:y val="0.12696291435792748"/>
          <c:w val="0.79617721395936614"/>
          <c:h val="0.70361451911534312"/>
        </c:manualLayout>
      </c:layout>
      <c:lineChart>
        <c:grouping val="standard"/>
        <c:varyColors val="0"/>
        <c:ser>
          <c:idx val="3"/>
          <c:order val="0"/>
          <c:tx>
            <c:strRef>
              <c:f>Sheet1!$A$2</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Sheet1!$B$2:$J$2</c:f>
              <c:numCache>
                <c:formatCode>0.0</c:formatCode>
                <c:ptCount val="9"/>
                <c:pt idx="0">
                  <c:v>10.9</c:v>
                </c:pt>
                <c:pt idx="1">
                  <c:v>11.1</c:v>
                </c:pt>
                <c:pt idx="2">
                  <c:v>11</c:v>
                </c:pt>
                <c:pt idx="3">
                  <c:v>10.9</c:v>
                </c:pt>
                <c:pt idx="4">
                  <c:v>10.7</c:v>
                </c:pt>
                <c:pt idx="5">
                  <c:v>10.9</c:v>
                </c:pt>
                <c:pt idx="6">
                  <c:v>10.3</c:v>
                </c:pt>
                <c:pt idx="7">
                  <c:v>10.4</c:v>
                </c:pt>
                <c:pt idx="8">
                  <c:v>10</c:v>
                </c:pt>
              </c:numCache>
            </c:numRef>
          </c:val>
          <c:smooth val="0"/>
          <c:extLst>
            <c:ext xmlns:c16="http://schemas.microsoft.com/office/drawing/2014/chart" uri="{C3380CC4-5D6E-409C-BE32-E72D297353CC}">
              <c16:uniqueId val="{00000000-33FB-4B53-9745-E083E240FC67}"/>
            </c:ext>
          </c:extLst>
        </c:ser>
        <c:ser>
          <c:idx val="0"/>
          <c:order val="1"/>
          <c:tx>
            <c:strRef>
              <c:f>Sheet1!$A$3</c:f>
              <c:strCache>
                <c:ptCount val="1"/>
                <c:pt idx="0">
                  <c:v>Black</c:v>
                </c:pt>
              </c:strCache>
            </c:strRef>
          </c:tx>
          <c:spPr>
            <a:ln w="25400">
              <a:solidFill>
                <a:srgbClr val="0072C6"/>
              </a:solidFill>
            </a:ln>
          </c:spPr>
          <c:marker>
            <c:symbol val="square"/>
            <c:size val="7"/>
            <c:spPr>
              <a:solidFill>
                <a:srgbClr val="0072C6"/>
              </a:solidFill>
              <a:ln>
                <a:noFill/>
              </a:ln>
            </c:spPr>
          </c:marker>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Sheet1!$B$3:$J$3</c:f>
              <c:numCache>
                <c:formatCode>0.0</c:formatCode>
                <c:ptCount val="9"/>
                <c:pt idx="0">
                  <c:v>15.6</c:v>
                </c:pt>
                <c:pt idx="1">
                  <c:v>15.1</c:v>
                </c:pt>
                <c:pt idx="2">
                  <c:v>14.3</c:v>
                </c:pt>
                <c:pt idx="3">
                  <c:v>14.6</c:v>
                </c:pt>
                <c:pt idx="4">
                  <c:v>14.7</c:v>
                </c:pt>
                <c:pt idx="5">
                  <c:v>14.3</c:v>
                </c:pt>
                <c:pt idx="6">
                  <c:v>14.1</c:v>
                </c:pt>
                <c:pt idx="7">
                  <c:v>12.7</c:v>
                </c:pt>
                <c:pt idx="8">
                  <c:v>12.6</c:v>
                </c:pt>
              </c:numCache>
            </c:numRef>
          </c:val>
          <c:smooth val="0"/>
          <c:extLst>
            <c:ext xmlns:c16="http://schemas.microsoft.com/office/drawing/2014/chart" uri="{C3380CC4-5D6E-409C-BE32-E72D297353CC}">
              <c16:uniqueId val="{00000001-33FB-4B53-9745-E083E240FC67}"/>
            </c:ext>
          </c:extLst>
        </c:ser>
        <c:ser>
          <c:idx val="2"/>
          <c:order val="2"/>
          <c:tx>
            <c:strRef>
              <c:f>Sheet1!$A$4</c:f>
              <c:strCache>
                <c:ptCount val="1"/>
                <c:pt idx="0">
                  <c:v>API</c:v>
                </c:pt>
              </c:strCache>
            </c:strRef>
          </c:tx>
          <c:spPr>
            <a:ln w="25400">
              <a:solidFill>
                <a:srgbClr val="AABA0A"/>
              </a:solidFill>
            </a:ln>
          </c:spPr>
          <c:marker>
            <c:symbol val="triangle"/>
            <c:size val="9"/>
            <c:spPr>
              <a:solidFill>
                <a:srgbClr val="AABA0A"/>
              </a:solidFill>
              <a:ln>
                <a:noFill/>
              </a:ln>
            </c:spPr>
          </c:marker>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Sheet1!$B$4:$J$4</c:f>
              <c:numCache>
                <c:formatCode>0.0</c:formatCode>
                <c:ptCount val="9"/>
                <c:pt idx="0">
                  <c:v>9.6</c:v>
                </c:pt>
                <c:pt idx="1">
                  <c:v>9.8000000000000007</c:v>
                </c:pt>
                <c:pt idx="2">
                  <c:v>9.6</c:v>
                </c:pt>
                <c:pt idx="3">
                  <c:v>9.4</c:v>
                </c:pt>
                <c:pt idx="4">
                  <c:v>8.6</c:v>
                </c:pt>
                <c:pt idx="5">
                  <c:v>10.6</c:v>
                </c:pt>
                <c:pt idx="6">
                  <c:v>9.4</c:v>
                </c:pt>
                <c:pt idx="7">
                  <c:v>8.8000000000000007</c:v>
                </c:pt>
                <c:pt idx="8">
                  <c:v>8.6</c:v>
                </c:pt>
              </c:numCache>
            </c:numRef>
          </c:val>
          <c:smooth val="0"/>
          <c:extLst>
            <c:ext xmlns:c16="http://schemas.microsoft.com/office/drawing/2014/chart" uri="{C3380CC4-5D6E-409C-BE32-E72D297353CC}">
              <c16:uniqueId val="{00000002-33FB-4B53-9745-E083E240FC67}"/>
            </c:ext>
          </c:extLst>
        </c:ser>
        <c:ser>
          <c:idx val="1"/>
          <c:order val="3"/>
          <c:tx>
            <c:strRef>
              <c:f>Sheet1!$A$5</c:f>
              <c:strCache>
                <c:ptCount val="1"/>
                <c:pt idx="0">
                  <c:v>AI/AN</c:v>
                </c:pt>
              </c:strCache>
            </c:strRef>
          </c:tx>
          <c:spPr>
            <a:ln w="34925">
              <a:solidFill>
                <a:srgbClr val="7BA8DF"/>
              </a:solidFill>
            </a:ln>
          </c:spPr>
          <c:marker>
            <c:symbol val="diamond"/>
            <c:size val="9"/>
            <c:spPr>
              <a:solidFill>
                <a:srgbClr val="7BA8DF"/>
              </a:solidFill>
              <a:ln>
                <a:noFill/>
              </a:ln>
            </c:spPr>
          </c:marker>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Sheet1!$B$5:$J$5</c:f>
              <c:numCache>
                <c:formatCode>0.0</c:formatCode>
                <c:ptCount val="9"/>
                <c:pt idx="0">
                  <c:v>10.6</c:v>
                </c:pt>
                <c:pt idx="1">
                  <c:v>11</c:v>
                </c:pt>
                <c:pt idx="2">
                  <c:v>10.6</c:v>
                </c:pt>
                <c:pt idx="3">
                  <c:v>9.8000000000000007</c:v>
                </c:pt>
                <c:pt idx="4">
                  <c:v>9.1999999999999993</c:v>
                </c:pt>
                <c:pt idx="5">
                  <c:v>9.3000000000000007</c:v>
                </c:pt>
                <c:pt idx="6">
                  <c:v>9.1</c:v>
                </c:pt>
                <c:pt idx="7">
                  <c:v>8.4</c:v>
                </c:pt>
                <c:pt idx="8">
                  <c:v>8.5</c:v>
                </c:pt>
              </c:numCache>
            </c:numRef>
          </c:val>
          <c:smooth val="0"/>
          <c:extLst>
            <c:ext xmlns:c16="http://schemas.microsoft.com/office/drawing/2014/chart" uri="{C3380CC4-5D6E-409C-BE32-E72D297353CC}">
              <c16:uniqueId val="{00000003-33FB-4B53-9745-E083E240FC67}"/>
            </c:ext>
          </c:extLst>
        </c:ser>
        <c:dLbls>
          <c:showLegendKey val="0"/>
          <c:showVal val="0"/>
          <c:showCatName val="0"/>
          <c:showSerName val="0"/>
          <c:showPercent val="0"/>
          <c:showBubbleSize val="0"/>
        </c:dLbls>
        <c:marker val="1"/>
        <c:smooth val="0"/>
        <c:axId val="163916032"/>
        <c:axId val="163930496"/>
      </c:lineChart>
      <c:catAx>
        <c:axId val="163916032"/>
        <c:scaling>
          <c:orientation val="minMax"/>
        </c:scaling>
        <c:delete val="0"/>
        <c:axPos val="b"/>
        <c:numFmt formatCode="General" sourceLinked="1"/>
        <c:majorTickMark val="out"/>
        <c:minorTickMark val="none"/>
        <c:tickLblPos val="nextTo"/>
        <c:txPr>
          <a:bodyPr rot="-2640000"/>
          <a:lstStyle/>
          <a:p>
            <a:pPr>
              <a:defRPr sz="1600" b="0" baseline="0">
                <a:latin typeface="Calibri" panose="020F0502020204030204" pitchFamily="34" charset="0"/>
              </a:defRPr>
            </a:pPr>
            <a:endParaRPr lang="en-US"/>
          </a:p>
        </c:txPr>
        <c:crossAx val="163930496"/>
        <c:crosses val="autoZero"/>
        <c:auto val="1"/>
        <c:lblAlgn val="ctr"/>
        <c:lblOffset val="100"/>
        <c:noMultiLvlLbl val="0"/>
      </c:catAx>
      <c:valAx>
        <c:axId val="163930496"/>
        <c:scaling>
          <c:orientation val="minMax"/>
          <c:max val="20"/>
          <c:min val="0"/>
        </c:scaling>
        <c:delete val="0"/>
        <c:axPos val="l"/>
        <c:majorGridlines/>
        <c:title>
          <c:tx>
            <c:rich>
              <a:bodyPr rot="-5400000" vert="horz"/>
              <a:lstStyle/>
              <a:p>
                <a:pPr>
                  <a:defRPr sz="1600" baseline="0">
                    <a:latin typeface="Calibri" panose="020F0502020204030204" pitchFamily="34" charset="0"/>
                  </a:defRPr>
                </a:pPr>
                <a:r>
                  <a:rPr lang="en-US" dirty="0"/>
                  <a:t>Rate Per</a:t>
                </a:r>
                <a:r>
                  <a:rPr lang="en-US" baseline="0" dirty="0"/>
                  <a:t> 100,000 Women</a:t>
                </a:r>
                <a:endParaRPr lang="en-US" dirty="0"/>
              </a:p>
            </c:rich>
          </c:tx>
          <c:layout>
            <c:manualLayout>
              <c:xMode val="edge"/>
              <c:yMode val="edge"/>
              <c:x val="6.1728395061728392E-3"/>
              <c:y val="0.197202130256973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63916032"/>
        <c:crosses val="autoZero"/>
        <c:crossBetween val="between"/>
        <c:majorUnit val="2"/>
      </c:valAx>
    </c:plotArea>
    <c:legend>
      <c:legendPos val="t"/>
      <c:layout>
        <c:manualLayout>
          <c:xMode val="edge"/>
          <c:yMode val="edge"/>
          <c:x val="5.4495864903679483E-2"/>
          <c:y val="1.1675185338674747E-3"/>
          <c:w val="0.92337740801267776"/>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381282200836008"/>
          <c:y val="0.11285941453264288"/>
          <c:w val="0.79185282395256151"/>
          <c:h val="0.66163458734324876"/>
        </c:manualLayout>
      </c:layout>
      <c:barChart>
        <c:barDir val="col"/>
        <c:grouping val="clustered"/>
        <c:varyColors val="0"/>
        <c:ser>
          <c:idx val="0"/>
          <c:order val="0"/>
          <c:tx>
            <c:strRef>
              <c:f>Sheet1!$A$2</c:f>
              <c:strCache>
                <c:ptCount val="1"/>
                <c:pt idx="0">
                  <c:v>Private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1812-4A1F-9C8A-67DD73EA6A75}"/>
              </c:ext>
            </c:extLst>
          </c:dPt>
          <c:dPt>
            <c:idx val="1"/>
            <c:invertIfNegative val="0"/>
            <c:bubble3D val="0"/>
            <c:extLst>
              <c:ext xmlns:c16="http://schemas.microsoft.com/office/drawing/2014/chart" uri="{C3380CC4-5D6E-409C-BE32-E72D297353CC}">
                <c16:uniqueId val="{00000001-1812-4A1F-9C8A-67DD73EA6A75}"/>
              </c:ext>
            </c:extLst>
          </c:dPt>
          <c:dPt>
            <c:idx val="2"/>
            <c:invertIfNegative val="0"/>
            <c:bubble3D val="0"/>
            <c:extLst>
              <c:ext xmlns:c16="http://schemas.microsoft.com/office/drawing/2014/chart" uri="{C3380CC4-5D6E-409C-BE32-E72D297353CC}">
                <c16:uniqueId val="{00000002-1812-4A1F-9C8A-67DD73EA6A75}"/>
              </c:ext>
            </c:extLst>
          </c:dPt>
          <c:dPt>
            <c:idx val="3"/>
            <c:invertIfNegative val="0"/>
            <c:bubble3D val="0"/>
            <c:extLst>
              <c:ext xmlns:c16="http://schemas.microsoft.com/office/drawing/2014/chart" uri="{C3380CC4-5D6E-409C-BE32-E72D297353CC}">
                <c16:uniqueId val="{00000003-1812-4A1F-9C8A-67DD73EA6A75}"/>
              </c:ext>
            </c:extLst>
          </c:dPt>
          <c:cat>
            <c:strRef>
              <c:f>Sheet1!$B$1:$F$1</c:f>
              <c:strCache>
                <c:ptCount val="5"/>
                <c:pt idx="0">
                  <c:v>Total</c:v>
                </c:pt>
                <c:pt idx="1">
                  <c:v>White</c:v>
                </c:pt>
                <c:pt idx="2">
                  <c:v>Black</c:v>
                </c:pt>
                <c:pt idx="3">
                  <c:v>Asian </c:v>
                </c:pt>
                <c:pt idx="4">
                  <c:v>Multiple Races</c:v>
                </c:pt>
              </c:strCache>
            </c:strRef>
          </c:cat>
          <c:val>
            <c:numRef>
              <c:f>Sheet1!$B$2:$F$2</c:f>
              <c:numCache>
                <c:formatCode>0.0</c:formatCode>
                <c:ptCount val="5"/>
                <c:pt idx="0">
                  <c:v>93.4</c:v>
                </c:pt>
                <c:pt idx="1">
                  <c:v>93.3</c:v>
                </c:pt>
                <c:pt idx="2">
                  <c:v>93.9</c:v>
                </c:pt>
                <c:pt idx="3">
                  <c:v>92.9</c:v>
                </c:pt>
                <c:pt idx="4" formatCode="General">
                  <c:v>95.9</c:v>
                </c:pt>
              </c:numCache>
            </c:numRef>
          </c:val>
          <c:extLst>
            <c:ext xmlns:c16="http://schemas.microsoft.com/office/drawing/2014/chart" uri="{C3380CC4-5D6E-409C-BE32-E72D297353CC}">
              <c16:uniqueId val="{00000004-1812-4A1F-9C8A-67DD73EA6A75}"/>
            </c:ext>
          </c:extLst>
        </c:ser>
        <c:ser>
          <c:idx val="1"/>
          <c:order val="1"/>
          <c:tx>
            <c:strRef>
              <c:f>Sheet1!$A$3</c:f>
              <c:strCache>
                <c:ptCount val="1"/>
                <c:pt idx="0">
                  <c:v>Public</c:v>
                </c:pt>
              </c:strCache>
            </c:strRef>
          </c:tx>
          <c:spPr>
            <a:solidFill>
              <a:srgbClr val="AABA0A"/>
            </a:solidFill>
          </c:spPr>
          <c:invertIfNegative val="0"/>
          <c:cat>
            <c:strRef>
              <c:f>Sheet1!$B$1:$F$1</c:f>
              <c:strCache>
                <c:ptCount val="5"/>
                <c:pt idx="0">
                  <c:v>Total</c:v>
                </c:pt>
                <c:pt idx="1">
                  <c:v>White</c:v>
                </c:pt>
                <c:pt idx="2">
                  <c:v>Black</c:v>
                </c:pt>
                <c:pt idx="3">
                  <c:v>Asian </c:v>
                </c:pt>
                <c:pt idx="4">
                  <c:v>Multiple Races</c:v>
                </c:pt>
              </c:strCache>
            </c:strRef>
          </c:cat>
          <c:val>
            <c:numRef>
              <c:f>Sheet1!$B$3:$F$3</c:f>
              <c:numCache>
                <c:formatCode>0.0</c:formatCode>
                <c:ptCount val="5"/>
                <c:pt idx="0">
                  <c:v>91.7</c:v>
                </c:pt>
                <c:pt idx="1">
                  <c:v>91.8</c:v>
                </c:pt>
                <c:pt idx="2">
                  <c:v>92.7</c:v>
                </c:pt>
                <c:pt idx="3">
                  <c:v>93.6</c:v>
                </c:pt>
                <c:pt idx="4" formatCode="General">
                  <c:v>87</c:v>
                </c:pt>
              </c:numCache>
            </c:numRef>
          </c:val>
          <c:extLst>
            <c:ext xmlns:c16="http://schemas.microsoft.com/office/drawing/2014/chart" uri="{C3380CC4-5D6E-409C-BE32-E72D297353CC}">
              <c16:uniqueId val="{00000005-1812-4A1F-9C8A-67DD73EA6A75}"/>
            </c:ext>
          </c:extLst>
        </c:ser>
        <c:ser>
          <c:idx val="2"/>
          <c:order val="2"/>
          <c:tx>
            <c:strRef>
              <c:f>Sheet1!$A$4</c:f>
              <c:strCache>
                <c:ptCount val="1"/>
                <c:pt idx="0">
                  <c:v>Uninsured</c:v>
                </c:pt>
              </c:strCache>
            </c:strRef>
          </c:tx>
          <c:spPr>
            <a:solidFill>
              <a:sysClr val="window" lastClr="FFFFFF"/>
            </a:solidFill>
            <a:ln>
              <a:solidFill>
                <a:sysClr val="windowText" lastClr="000000"/>
              </a:solidFill>
            </a:ln>
          </c:spPr>
          <c:invertIfNegative val="0"/>
          <c:cat>
            <c:strRef>
              <c:f>Sheet1!$B$1:$F$1</c:f>
              <c:strCache>
                <c:ptCount val="5"/>
                <c:pt idx="0">
                  <c:v>Total</c:v>
                </c:pt>
                <c:pt idx="1">
                  <c:v>White</c:v>
                </c:pt>
                <c:pt idx="2">
                  <c:v>Black</c:v>
                </c:pt>
                <c:pt idx="3">
                  <c:v>Asian </c:v>
                </c:pt>
                <c:pt idx="4">
                  <c:v>Multiple Races</c:v>
                </c:pt>
              </c:strCache>
            </c:strRef>
          </c:cat>
          <c:val>
            <c:numRef>
              <c:f>Sheet1!$B$4:$F$4</c:f>
              <c:numCache>
                <c:formatCode>0.0</c:formatCode>
                <c:ptCount val="5"/>
                <c:pt idx="0">
                  <c:v>75.900000000000006</c:v>
                </c:pt>
                <c:pt idx="1">
                  <c:v>75.099999999999994</c:v>
                </c:pt>
                <c:pt idx="2">
                  <c:v>81.5</c:v>
                </c:pt>
                <c:pt idx="3">
                  <c:v>68.099999999999994</c:v>
                </c:pt>
                <c:pt idx="4" formatCode="General">
                  <c:v>73.7</c:v>
                </c:pt>
              </c:numCache>
            </c:numRef>
          </c:val>
          <c:extLst>
            <c:ext xmlns:c16="http://schemas.microsoft.com/office/drawing/2014/chart" uri="{C3380CC4-5D6E-409C-BE32-E72D297353CC}">
              <c16:uniqueId val="{00000006-1812-4A1F-9C8A-67DD73EA6A75}"/>
            </c:ext>
          </c:extLst>
        </c:ser>
        <c:dLbls>
          <c:showLegendKey val="0"/>
          <c:showVal val="0"/>
          <c:showCatName val="0"/>
          <c:showSerName val="0"/>
          <c:showPercent val="0"/>
          <c:showBubbleSize val="0"/>
        </c:dLbls>
        <c:gapWidth val="150"/>
        <c:axId val="163977088"/>
        <c:axId val="163978624"/>
      </c:barChart>
      <c:catAx>
        <c:axId val="163977088"/>
        <c:scaling>
          <c:orientation val="minMax"/>
        </c:scaling>
        <c:delete val="0"/>
        <c:axPos val="b"/>
        <c:minorGridlines>
          <c:spPr>
            <a:ln>
              <a:noFill/>
            </a:ln>
          </c:spPr>
        </c:minorGridlines>
        <c:numFmt formatCode="General" sourceLinked="0"/>
        <c:majorTickMark val="out"/>
        <c:minorTickMark val="none"/>
        <c:tickLblPos val="nextTo"/>
        <c:txPr>
          <a:bodyPr rot="-1620000"/>
          <a:lstStyle/>
          <a:p>
            <a:pPr>
              <a:defRPr sz="1600" b="0">
                <a:solidFill>
                  <a:schemeClr val="tx1"/>
                </a:solidFill>
                <a:latin typeface="Calibri" panose="020F0502020204030204" pitchFamily="34" charset="0"/>
              </a:defRPr>
            </a:pPr>
            <a:endParaRPr lang="en-US"/>
          </a:p>
        </c:txPr>
        <c:crossAx val="163978624"/>
        <c:crosses val="autoZero"/>
        <c:auto val="1"/>
        <c:lblAlgn val="ctr"/>
        <c:lblOffset val="100"/>
        <c:noMultiLvlLbl val="0"/>
      </c:catAx>
      <c:valAx>
        <c:axId val="163978624"/>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5094220861281228"/>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63977088"/>
        <c:crosses val="autoZero"/>
        <c:crossBetween val="between"/>
        <c:majorUnit val="10"/>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584012524750195"/>
          <c:y val="0.20010377175075339"/>
          <c:w val="0.81490011665208517"/>
          <c:h val="0.53566491688538931"/>
        </c:manualLayout>
      </c:layout>
      <c:lineChart>
        <c:grouping val="standard"/>
        <c:varyColors val="0"/>
        <c:ser>
          <c:idx val="3"/>
          <c:order val="0"/>
          <c:tx>
            <c:strRef>
              <c:f>Sheet1!$B$1</c:f>
              <c:strCache>
                <c:ptCount val="1"/>
                <c:pt idx="0">
                  <c:v>Total </c:v>
                </c:pt>
              </c:strCache>
            </c:strRef>
          </c:tx>
          <c:spPr>
            <a:ln w="25400">
              <a:solidFill>
                <a:sysClr val="windowText" lastClr="000000"/>
              </a:solidFill>
            </a:ln>
          </c:spPr>
          <c:marker>
            <c:symbol val="circle"/>
            <c:size val="7"/>
            <c:spPr>
              <a:solidFill>
                <a:sysClr val="windowText" lastClr="000000"/>
              </a:solidFill>
              <a:ln>
                <a:noFill/>
              </a:ln>
            </c:spPr>
          </c:marker>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Sheet1!$B$2:$B$13</c:f>
              <c:numCache>
                <c:formatCode>General</c:formatCode>
                <c:ptCount val="12"/>
                <c:pt idx="0">
                  <c:v>19.100000000000001</c:v>
                </c:pt>
                <c:pt idx="1">
                  <c:v>18.399999999999999</c:v>
                </c:pt>
                <c:pt idx="2">
                  <c:v>17.899999999999999</c:v>
                </c:pt>
                <c:pt idx="3">
                  <c:v>17.7</c:v>
                </c:pt>
                <c:pt idx="4">
                  <c:v>18.2</c:v>
                </c:pt>
                <c:pt idx="5">
                  <c:v>19.7</c:v>
                </c:pt>
                <c:pt idx="6">
                  <c:v>20.100000000000001</c:v>
                </c:pt>
                <c:pt idx="7">
                  <c:v>16.7</c:v>
                </c:pt>
                <c:pt idx="8">
                  <c:v>15.8</c:v>
                </c:pt>
                <c:pt idx="9">
                  <c:v>15.1</c:v>
                </c:pt>
                <c:pt idx="10">
                  <c:v>14.3</c:v>
                </c:pt>
                <c:pt idx="11">
                  <c:v>14.4</c:v>
                </c:pt>
              </c:numCache>
            </c:numRef>
          </c:val>
          <c:smooth val="0"/>
          <c:extLst>
            <c:ext xmlns:c16="http://schemas.microsoft.com/office/drawing/2014/chart" uri="{C3380CC4-5D6E-409C-BE32-E72D297353CC}">
              <c16:uniqueId val="{00000000-BD4C-44D1-9331-975DA0682598}"/>
            </c:ext>
          </c:extLst>
        </c:ser>
        <c:ser>
          <c:idx val="0"/>
          <c:order val="1"/>
          <c:tx>
            <c:strRef>
              <c:f>Sheet1!$D$1</c:f>
              <c:strCache>
                <c:ptCount val="1"/>
                <c:pt idx="0">
                  <c:v>Any Medicaid/CHIP  </c:v>
                </c:pt>
              </c:strCache>
            </c:strRef>
          </c:tx>
          <c:spPr>
            <a:ln w="25400">
              <a:solidFill>
                <a:srgbClr val="0072C6"/>
              </a:solidFill>
            </a:ln>
          </c:spPr>
          <c:marker>
            <c:symbol val="square"/>
            <c:size val="7"/>
            <c:spPr>
              <a:solidFill>
                <a:srgbClr val="0072C6"/>
              </a:solidFill>
              <a:ln>
                <a:noFill/>
              </a:ln>
            </c:spPr>
          </c:marker>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Sheet1!$D$2:$D$13</c:f>
              <c:numCache>
                <c:formatCode>General</c:formatCode>
                <c:ptCount val="12"/>
                <c:pt idx="0">
                  <c:v>20</c:v>
                </c:pt>
                <c:pt idx="1">
                  <c:v>19.5</c:v>
                </c:pt>
                <c:pt idx="2">
                  <c:v>17.7</c:v>
                </c:pt>
                <c:pt idx="3">
                  <c:v>19.100000000000001</c:v>
                </c:pt>
                <c:pt idx="4">
                  <c:v>20.2</c:v>
                </c:pt>
                <c:pt idx="5">
                  <c:v>19.600000000000001</c:v>
                </c:pt>
                <c:pt idx="6">
                  <c:v>19.399999999999999</c:v>
                </c:pt>
                <c:pt idx="7">
                  <c:v>17.100000000000001</c:v>
                </c:pt>
                <c:pt idx="8">
                  <c:v>16</c:v>
                </c:pt>
                <c:pt idx="9">
                  <c:v>14.7</c:v>
                </c:pt>
                <c:pt idx="10">
                  <c:v>12.9</c:v>
                </c:pt>
                <c:pt idx="11">
                  <c:v>14.2</c:v>
                </c:pt>
              </c:numCache>
            </c:numRef>
          </c:val>
          <c:smooth val="0"/>
          <c:extLst>
            <c:ext xmlns:c16="http://schemas.microsoft.com/office/drawing/2014/chart" uri="{C3380CC4-5D6E-409C-BE32-E72D297353CC}">
              <c16:uniqueId val="{00000001-BD4C-44D1-9331-975DA0682598}"/>
            </c:ext>
          </c:extLst>
        </c:ser>
        <c:ser>
          <c:idx val="2"/>
          <c:order val="2"/>
          <c:tx>
            <c:strRef>
              <c:f>Sheet1!$C$1</c:f>
              <c:strCache>
                <c:ptCount val="1"/>
                <c:pt idx="0">
                  <c:v>Other Non-Medicaid/CHIP</c:v>
                </c:pt>
              </c:strCache>
            </c:strRef>
          </c:tx>
          <c:spPr>
            <a:ln w="25400">
              <a:solidFill>
                <a:srgbClr val="AABA0A"/>
              </a:solidFill>
            </a:ln>
          </c:spPr>
          <c:marker>
            <c:symbol val="triangle"/>
            <c:size val="9"/>
            <c:spPr>
              <a:solidFill>
                <a:srgbClr val="AABA0A"/>
              </a:solidFill>
              <a:ln>
                <a:noFill/>
              </a:ln>
            </c:spPr>
          </c:marker>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Sheet1!$C$2:$C$13</c:f>
              <c:numCache>
                <c:formatCode>General</c:formatCode>
                <c:ptCount val="12"/>
                <c:pt idx="0">
                  <c:v>8.5</c:v>
                </c:pt>
                <c:pt idx="1">
                  <c:v>8.1</c:v>
                </c:pt>
                <c:pt idx="2">
                  <c:v>7.8</c:v>
                </c:pt>
                <c:pt idx="3">
                  <c:v>8</c:v>
                </c:pt>
                <c:pt idx="4">
                  <c:v>8</c:v>
                </c:pt>
                <c:pt idx="5">
                  <c:v>8.4</c:v>
                </c:pt>
                <c:pt idx="6">
                  <c:v>9.9</c:v>
                </c:pt>
                <c:pt idx="7">
                  <c:v>7.1</c:v>
                </c:pt>
                <c:pt idx="8">
                  <c:v>6.2</c:v>
                </c:pt>
                <c:pt idx="9">
                  <c:v>6.3</c:v>
                </c:pt>
                <c:pt idx="10">
                  <c:v>7.2</c:v>
                </c:pt>
                <c:pt idx="11">
                  <c:v>6.7</c:v>
                </c:pt>
              </c:numCache>
            </c:numRef>
          </c:val>
          <c:smooth val="0"/>
          <c:extLst>
            <c:ext xmlns:c16="http://schemas.microsoft.com/office/drawing/2014/chart" uri="{C3380CC4-5D6E-409C-BE32-E72D297353CC}">
              <c16:uniqueId val="{00000002-BD4C-44D1-9331-975DA0682598}"/>
            </c:ext>
          </c:extLst>
        </c:ser>
        <c:dLbls>
          <c:showLegendKey val="0"/>
          <c:showVal val="0"/>
          <c:showCatName val="0"/>
          <c:showSerName val="0"/>
          <c:showPercent val="0"/>
          <c:showBubbleSize val="0"/>
        </c:dLbls>
        <c:marker val="1"/>
        <c:smooth val="0"/>
        <c:axId val="65803776"/>
        <c:axId val="65805696"/>
      </c:lineChart>
      <c:catAx>
        <c:axId val="65803776"/>
        <c:scaling>
          <c:orientation val="minMax"/>
        </c:scaling>
        <c:delete val="0"/>
        <c:axPos val="b"/>
        <c:numFmt formatCode="General" sourceLinked="1"/>
        <c:majorTickMark val="out"/>
        <c:minorTickMark val="none"/>
        <c:tickLblPos val="nextTo"/>
        <c:txPr>
          <a:bodyPr rot="-3660000"/>
          <a:lstStyle/>
          <a:p>
            <a:pPr>
              <a:defRPr sz="1600" b="0" baseline="0">
                <a:latin typeface="Calibri" panose="020F0502020204030204" pitchFamily="34" charset="0"/>
              </a:defRPr>
            </a:pPr>
            <a:endParaRPr lang="en-US"/>
          </a:p>
        </c:txPr>
        <c:crossAx val="65805696"/>
        <c:crosses val="autoZero"/>
        <c:auto val="1"/>
        <c:lblAlgn val="ctr"/>
        <c:lblOffset val="100"/>
        <c:noMultiLvlLbl val="0"/>
      </c:catAx>
      <c:valAx>
        <c:axId val="65805696"/>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120275590551181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65803776"/>
        <c:crosses val="autoZero"/>
        <c:crossBetween val="between"/>
        <c:majorUnit val="5"/>
      </c:valAx>
    </c:plotArea>
    <c:legend>
      <c:legendPos val="t"/>
      <c:layout>
        <c:manualLayout>
          <c:xMode val="edge"/>
          <c:yMode val="edge"/>
          <c:x val="8.19954797317002E-3"/>
          <c:y val="1.1675185338674747E-3"/>
          <c:w val="0.99127867697093419"/>
          <c:h val="0.1613067463789248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759936257967754"/>
          <c:y val="0.11285941453264288"/>
          <c:w val="0.80685508061492317"/>
          <c:h val="0.66163458734324876"/>
        </c:manualLayout>
      </c:layout>
      <c:barChart>
        <c:barDir val="col"/>
        <c:grouping val="clustered"/>
        <c:varyColors val="0"/>
        <c:ser>
          <c:idx val="0"/>
          <c:order val="0"/>
          <c:tx>
            <c:strRef>
              <c:f>Sheet1!$A$2</c:f>
              <c:strCache>
                <c:ptCount val="1"/>
                <c:pt idx="0">
                  <c:v>Male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22C9-42C7-A2CB-564CFB7071FF}"/>
              </c:ext>
            </c:extLst>
          </c:dPt>
          <c:dPt>
            <c:idx val="1"/>
            <c:invertIfNegative val="0"/>
            <c:bubble3D val="0"/>
            <c:extLst>
              <c:ext xmlns:c16="http://schemas.microsoft.com/office/drawing/2014/chart" uri="{C3380CC4-5D6E-409C-BE32-E72D297353CC}">
                <c16:uniqueId val="{00000001-22C9-42C7-A2CB-564CFB7071FF}"/>
              </c:ext>
            </c:extLst>
          </c:dPt>
          <c:dPt>
            <c:idx val="2"/>
            <c:invertIfNegative val="0"/>
            <c:bubble3D val="0"/>
            <c:extLst>
              <c:ext xmlns:c16="http://schemas.microsoft.com/office/drawing/2014/chart" uri="{C3380CC4-5D6E-409C-BE32-E72D297353CC}">
                <c16:uniqueId val="{00000002-22C9-42C7-A2CB-564CFB7071FF}"/>
              </c:ext>
            </c:extLst>
          </c:dPt>
          <c:dPt>
            <c:idx val="3"/>
            <c:invertIfNegative val="0"/>
            <c:bubble3D val="0"/>
            <c:extLst>
              <c:ext xmlns:c16="http://schemas.microsoft.com/office/drawing/2014/chart" uri="{C3380CC4-5D6E-409C-BE32-E72D297353CC}">
                <c16:uniqueId val="{00000003-22C9-42C7-A2CB-564CFB7071FF}"/>
              </c:ext>
            </c:extLst>
          </c:dPt>
          <c:cat>
            <c:strRef>
              <c:f>Sheet1!$B$1:$G$1</c:f>
              <c:strCache>
                <c:ptCount val="6"/>
                <c:pt idx="0">
                  <c:v>Total</c:v>
                </c:pt>
                <c:pt idx="1">
                  <c:v>White</c:v>
                </c:pt>
                <c:pt idx="2">
                  <c:v>Black</c:v>
                </c:pt>
                <c:pt idx="3">
                  <c:v>Asian</c:v>
                </c:pt>
                <c:pt idx="4">
                  <c:v>AI/AN</c:v>
                </c:pt>
                <c:pt idx="5">
                  <c:v>Multiple Races</c:v>
                </c:pt>
              </c:strCache>
            </c:strRef>
          </c:cat>
          <c:val>
            <c:numRef>
              <c:f>Sheet1!$B$2:$G$2</c:f>
              <c:numCache>
                <c:formatCode>0.0</c:formatCode>
                <c:ptCount val="6"/>
                <c:pt idx="0">
                  <c:v>87.5</c:v>
                </c:pt>
                <c:pt idx="1">
                  <c:v>87.3</c:v>
                </c:pt>
                <c:pt idx="2">
                  <c:v>89.6</c:v>
                </c:pt>
                <c:pt idx="3">
                  <c:v>89.2</c:v>
                </c:pt>
                <c:pt idx="4">
                  <c:v>79.2</c:v>
                </c:pt>
                <c:pt idx="5">
                  <c:v>84.7</c:v>
                </c:pt>
              </c:numCache>
            </c:numRef>
          </c:val>
          <c:extLst>
            <c:ext xmlns:c16="http://schemas.microsoft.com/office/drawing/2014/chart" uri="{C3380CC4-5D6E-409C-BE32-E72D297353CC}">
              <c16:uniqueId val="{00000004-22C9-42C7-A2CB-564CFB7071FF}"/>
            </c:ext>
          </c:extLst>
        </c:ser>
        <c:ser>
          <c:idx val="1"/>
          <c:order val="1"/>
          <c:tx>
            <c:strRef>
              <c:f>Sheet1!$A$3</c:f>
              <c:strCache>
                <c:ptCount val="1"/>
                <c:pt idx="0">
                  <c:v>Female</c:v>
                </c:pt>
              </c:strCache>
            </c:strRef>
          </c:tx>
          <c:spPr>
            <a:solidFill>
              <a:srgbClr val="AABA0A"/>
            </a:solidFill>
          </c:spPr>
          <c:invertIfNegative val="0"/>
          <c:cat>
            <c:strRef>
              <c:f>Sheet1!$B$1:$G$1</c:f>
              <c:strCache>
                <c:ptCount val="6"/>
                <c:pt idx="0">
                  <c:v>Total</c:v>
                </c:pt>
                <c:pt idx="1">
                  <c:v>White</c:v>
                </c:pt>
                <c:pt idx="2">
                  <c:v>Black</c:v>
                </c:pt>
                <c:pt idx="3">
                  <c:v>Asian</c:v>
                </c:pt>
                <c:pt idx="4">
                  <c:v>AI/AN</c:v>
                </c:pt>
                <c:pt idx="5">
                  <c:v>Multiple Races</c:v>
                </c:pt>
              </c:strCache>
            </c:strRef>
          </c:cat>
          <c:val>
            <c:numRef>
              <c:f>Sheet1!$B$3:$G$3</c:f>
              <c:numCache>
                <c:formatCode>0.0</c:formatCode>
                <c:ptCount val="6"/>
                <c:pt idx="0">
                  <c:v>93.5</c:v>
                </c:pt>
                <c:pt idx="1">
                  <c:v>93.6</c:v>
                </c:pt>
                <c:pt idx="2">
                  <c:v>93.4</c:v>
                </c:pt>
                <c:pt idx="3">
                  <c:v>91.8</c:v>
                </c:pt>
                <c:pt idx="4">
                  <c:v>94.6</c:v>
                </c:pt>
                <c:pt idx="5">
                  <c:v>91.3</c:v>
                </c:pt>
              </c:numCache>
            </c:numRef>
          </c:val>
          <c:extLst>
            <c:ext xmlns:c16="http://schemas.microsoft.com/office/drawing/2014/chart" uri="{C3380CC4-5D6E-409C-BE32-E72D297353CC}">
              <c16:uniqueId val="{00000005-22C9-42C7-A2CB-564CFB7071FF}"/>
            </c:ext>
          </c:extLst>
        </c:ser>
        <c:dLbls>
          <c:showLegendKey val="0"/>
          <c:showVal val="0"/>
          <c:showCatName val="0"/>
          <c:showSerName val="0"/>
          <c:showPercent val="0"/>
          <c:showBubbleSize val="0"/>
        </c:dLbls>
        <c:gapWidth val="150"/>
        <c:axId val="164168064"/>
        <c:axId val="164169600"/>
      </c:barChart>
      <c:catAx>
        <c:axId val="164168064"/>
        <c:scaling>
          <c:orientation val="minMax"/>
        </c:scaling>
        <c:delete val="0"/>
        <c:axPos val="b"/>
        <c:minorGridlines>
          <c:spPr>
            <a:ln>
              <a:noFill/>
            </a:ln>
          </c:spPr>
        </c:minorGridlines>
        <c:numFmt formatCode="General" sourceLinked="0"/>
        <c:majorTickMark val="out"/>
        <c:minorTickMark val="none"/>
        <c:tickLblPos val="nextTo"/>
        <c:txPr>
          <a:bodyPr rot="-1620000"/>
          <a:lstStyle/>
          <a:p>
            <a:pPr>
              <a:defRPr sz="1600" b="0">
                <a:solidFill>
                  <a:schemeClr val="tx1"/>
                </a:solidFill>
                <a:latin typeface="Calibri" panose="020F0502020204030204" pitchFamily="34" charset="0"/>
              </a:defRPr>
            </a:pPr>
            <a:endParaRPr lang="en-US"/>
          </a:p>
        </c:txPr>
        <c:crossAx val="164169600"/>
        <c:crosses val="autoZero"/>
        <c:auto val="1"/>
        <c:lblAlgn val="ctr"/>
        <c:lblOffset val="100"/>
        <c:noMultiLvlLbl val="0"/>
      </c:catAx>
      <c:valAx>
        <c:axId val="164169600"/>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169915195259683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64168064"/>
        <c:crosses val="autoZero"/>
        <c:crossBetween val="between"/>
        <c:majorUnit val="10"/>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560392215124053"/>
          <c:y val="0.17880237192573151"/>
          <c:w val="0.79925568266230873"/>
          <c:h val="0.70484446388645861"/>
        </c:manualLayout>
      </c:layout>
      <c:barChart>
        <c:barDir val="col"/>
        <c:grouping val="clustered"/>
        <c:varyColors val="0"/>
        <c:ser>
          <c:idx val="0"/>
          <c:order val="0"/>
          <c:tx>
            <c:strRef>
              <c:f>Sheet1!$A$2</c:f>
              <c:strCache>
                <c:ptCount val="1"/>
                <c:pt idx="0">
                  <c:v>Medicare and Private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35DB-4DFD-818B-58103FEDBAB7}"/>
              </c:ext>
            </c:extLst>
          </c:dPt>
          <c:dPt>
            <c:idx val="1"/>
            <c:invertIfNegative val="0"/>
            <c:bubble3D val="0"/>
            <c:extLst>
              <c:ext xmlns:c16="http://schemas.microsoft.com/office/drawing/2014/chart" uri="{C3380CC4-5D6E-409C-BE32-E72D297353CC}">
                <c16:uniqueId val="{00000001-35DB-4DFD-818B-58103FEDBAB7}"/>
              </c:ext>
            </c:extLst>
          </c:dPt>
          <c:dPt>
            <c:idx val="2"/>
            <c:invertIfNegative val="0"/>
            <c:bubble3D val="0"/>
            <c:extLst>
              <c:ext xmlns:c16="http://schemas.microsoft.com/office/drawing/2014/chart" uri="{C3380CC4-5D6E-409C-BE32-E72D297353CC}">
                <c16:uniqueId val="{00000002-35DB-4DFD-818B-58103FEDBAB7}"/>
              </c:ext>
            </c:extLst>
          </c:dPt>
          <c:dPt>
            <c:idx val="3"/>
            <c:invertIfNegative val="0"/>
            <c:bubble3D val="0"/>
            <c:extLst>
              <c:ext xmlns:c16="http://schemas.microsoft.com/office/drawing/2014/chart" uri="{C3380CC4-5D6E-409C-BE32-E72D297353CC}">
                <c16:uniqueId val="{00000003-35DB-4DFD-818B-58103FEDBAB7}"/>
              </c:ext>
            </c:extLst>
          </c:dPt>
          <c:cat>
            <c:strRef>
              <c:f>Sheet1!$B$1:$E$1</c:f>
              <c:strCache>
                <c:ptCount val="4"/>
                <c:pt idx="0">
                  <c:v>Total</c:v>
                </c:pt>
                <c:pt idx="1">
                  <c:v>White</c:v>
                </c:pt>
                <c:pt idx="2">
                  <c:v>Black</c:v>
                </c:pt>
                <c:pt idx="3">
                  <c:v>Hispanic</c:v>
                </c:pt>
              </c:strCache>
            </c:strRef>
          </c:cat>
          <c:val>
            <c:numRef>
              <c:f>Sheet1!$B$2:$E$2</c:f>
              <c:numCache>
                <c:formatCode>0.0</c:formatCode>
                <c:ptCount val="4"/>
                <c:pt idx="0">
                  <c:v>67.3</c:v>
                </c:pt>
                <c:pt idx="1">
                  <c:v>69.3</c:v>
                </c:pt>
                <c:pt idx="2">
                  <c:v>50.5</c:v>
                </c:pt>
                <c:pt idx="3">
                  <c:v>54.3</c:v>
                </c:pt>
              </c:numCache>
            </c:numRef>
          </c:val>
          <c:extLst>
            <c:ext xmlns:c16="http://schemas.microsoft.com/office/drawing/2014/chart" uri="{C3380CC4-5D6E-409C-BE32-E72D297353CC}">
              <c16:uniqueId val="{00000004-35DB-4DFD-818B-58103FEDBAB7}"/>
            </c:ext>
          </c:extLst>
        </c:ser>
        <c:ser>
          <c:idx val="1"/>
          <c:order val="1"/>
          <c:tx>
            <c:strRef>
              <c:f>Sheet1!$A$3</c:f>
              <c:strCache>
                <c:ptCount val="1"/>
                <c:pt idx="0">
                  <c:v>Medicare and Public</c:v>
                </c:pt>
              </c:strCache>
            </c:strRef>
          </c:tx>
          <c:spPr>
            <a:solidFill>
              <a:srgbClr val="AABA0A"/>
            </a:solidFill>
          </c:spPr>
          <c:invertIfNegative val="0"/>
          <c:cat>
            <c:strRef>
              <c:f>Sheet1!$B$1:$E$1</c:f>
              <c:strCache>
                <c:ptCount val="4"/>
                <c:pt idx="0">
                  <c:v>Total</c:v>
                </c:pt>
                <c:pt idx="1">
                  <c:v>White</c:v>
                </c:pt>
                <c:pt idx="2">
                  <c:v>Black</c:v>
                </c:pt>
                <c:pt idx="3">
                  <c:v>Hispanic</c:v>
                </c:pt>
              </c:strCache>
            </c:strRef>
          </c:cat>
          <c:val>
            <c:numRef>
              <c:f>Sheet1!$B$3:$E$3</c:f>
              <c:numCache>
                <c:formatCode>0.0</c:formatCode>
                <c:ptCount val="4"/>
                <c:pt idx="0">
                  <c:v>61.4</c:v>
                </c:pt>
                <c:pt idx="1">
                  <c:v>69.2</c:v>
                </c:pt>
                <c:pt idx="2">
                  <c:v>48.4</c:v>
                </c:pt>
                <c:pt idx="3">
                  <c:v>48.5</c:v>
                </c:pt>
              </c:numCache>
            </c:numRef>
          </c:val>
          <c:extLst>
            <c:ext xmlns:c16="http://schemas.microsoft.com/office/drawing/2014/chart" uri="{C3380CC4-5D6E-409C-BE32-E72D297353CC}">
              <c16:uniqueId val="{00000005-35DB-4DFD-818B-58103FEDBAB7}"/>
            </c:ext>
          </c:extLst>
        </c:ser>
        <c:ser>
          <c:idx val="2"/>
          <c:order val="2"/>
          <c:tx>
            <c:strRef>
              <c:f>Sheet1!$A$4</c:f>
              <c:strCache>
                <c:ptCount val="1"/>
                <c:pt idx="0">
                  <c:v>Medicare Only</c:v>
                </c:pt>
              </c:strCache>
            </c:strRef>
          </c:tx>
          <c:spPr>
            <a:solidFill>
              <a:sysClr val="window" lastClr="FFFFFF"/>
            </a:solidFill>
            <a:ln>
              <a:solidFill>
                <a:sysClr val="windowText" lastClr="000000"/>
              </a:solidFill>
            </a:ln>
          </c:spPr>
          <c:invertIfNegative val="0"/>
          <c:cat>
            <c:strRef>
              <c:f>Sheet1!$B$1:$E$1</c:f>
              <c:strCache>
                <c:ptCount val="4"/>
                <c:pt idx="0">
                  <c:v>Total</c:v>
                </c:pt>
                <c:pt idx="1">
                  <c:v>White</c:v>
                </c:pt>
                <c:pt idx="2">
                  <c:v>Black</c:v>
                </c:pt>
                <c:pt idx="3">
                  <c:v>Hispanic</c:v>
                </c:pt>
              </c:strCache>
            </c:strRef>
          </c:cat>
          <c:val>
            <c:numRef>
              <c:f>Sheet1!$B$4:$E$4</c:f>
              <c:numCache>
                <c:formatCode>0.0</c:formatCode>
                <c:ptCount val="4"/>
                <c:pt idx="0">
                  <c:v>56.8</c:v>
                </c:pt>
                <c:pt idx="1">
                  <c:v>61.8</c:v>
                </c:pt>
                <c:pt idx="2">
                  <c:v>44.8</c:v>
                </c:pt>
                <c:pt idx="3">
                  <c:v>38.9</c:v>
                </c:pt>
              </c:numCache>
            </c:numRef>
          </c:val>
          <c:extLst>
            <c:ext xmlns:c16="http://schemas.microsoft.com/office/drawing/2014/chart" uri="{C3380CC4-5D6E-409C-BE32-E72D297353CC}">
              <c16:uniqueId val="{00000006-35DB-4DFD-818B-58103FEDBAB7}"/>
            </c:ext>
          </c:extLst>
        </c:ser>
        <c:dLbls>
          <c:showLegendKey val="0"/>
          <c:showVal val="0"/>
          <c:showCatName val="0"/>
          <c:showSerName val="0"/>
          <c:showPercent val="0"/>
          <c:showBubbleSize val="0"/>
        </c:dLbls>
        <c:gapWidth val="150"/>
        <c:axId val="164225792"/>
        <c:axId val="164227328"/>
      </c:barChart>
      <c:catAx>
        <c:axId val="164225792"/>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64227328"/>
        <c:crosses val="autoZero"/>
        <c:auto val="1"/>
        <c:lblAlgn val="ctr"/>
        <c:lblOffset val="100"/>
        <c:noMultiLvlLbl val="0"/>
      </c:catAx>
      <c:valAx>
        <c:axId val="16422732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4404483814523184"/>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64225792"/>
        <c:crosses val="autoZero"/>
        <c:crossBetween val="between"/>
        <c:majorUnit val="10"/>
      </c:valAx>
    </c:plotArea>
    <c:legend>
      <c:legendPos val="t"/>
      <c:layout>
        <c:manualLayout>
          <c:xMode val="edge"/>
          <c:yMode val="edge"/>
          <c:x val="1.8053533402664291E-2"/>
          <c:y val="1.8517060367454078E-3"/>
          <c:w val="0.98101396523547768"/>
          <c:h val="0.12450617283950619"/>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17711674929524"/>
          <c:y val="0.18076066880528824"/>
          <c:w val="0.80036210751433845"/>
          <c:h val="0.70484446388645861"/>
        </c:manualLayout>
      </c:layout>
      <c:barChart>
        <c:barDir val="col"/>
        <c:grouping val="clustered"/>
        <c:varyColors val="0"/>
        <c:ser>
          <c:idx val="0"/>
          <c:order val="0"/>
          <c:tx>
            <c:strRef>
              <c:f>Sheet1!$A$2</c:f>
              <c:strCache>
                <c:ptCount val="1"/>
                <c:pt idx="0">
                  <c:v>&lt;High School</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7AC4-4849-967E-949C9B25F31F}"/>
              </c:ext>
            </c:extLst>
          </c:dPt>
          <c:dPt>
            <c:idx val="1"/>
            <c:invertIfNegative val="0"/>
            <c:bubble3D val="0"/>
            <c:extLst>
              <c:ext xmlns:c16="http://schemas.microsoft.com/office/drawing/2014/chart" uri="{C3380CC4-5D6E-409C-BE32-E72D297353CC}">
                <c16:uniqueId val="{00000001-7AC4-4849-967E-949C9B25F31F}"/>
              </c:ext>
            </c:extLst>
          </c:dPt>
          <c:dPt>
            <c:idx val="2"/>
            <c:invertIfNegative val="0"/>
            <c:bubble3D val="0"/>
            <c:extLst>
              <c:ext xmlns:c16="http://schemas.microsoft.com/office/drawing/2014/chart" uri="{C3380CC4-5D6E-409C-BE32-E72D297353CC}">
                <c16:uniqueId val="{00000002-7AC4-4849-967E-949C9B25F31F}"/>
              </c:ext>
            </c:extLst>
          </c:dPt>
          <c:dPt>
            <c:idx val="3"/>
            <c:invertIfNegative val="0"/>
            <c:bubble3D val="0"/>
            <c:extLst>
              <c:ext xmlns:c16="http://schemas.microsoft.com/office/drawing/2014/chart" uri="{C3380CC4-5D6E-409C-BE32-E72D297353CC}">
                <c16:uniqueId val="{00000003-7AC4-4849-967E-949C9B25F31F}"/>
              </c:ext>
            </c:extLst>
          </c:dPt>
          <c:cat>
            <c:strRef>
              <c:f>Sheet1!$B$1:$E$1</c:f>
              <c:strCache>
                <c:ptCount val="4"/>
                <c:pt idx="0">
                  <c:v>Total</c:v>
                </c:pt>
                <c:pt idx="1">
                  <c:v> White</c:v>
                </c:pt>
                <c:pt idx="2">
                  <c:v>Black </c:v>
                </c:pt>
                <c:pt idx="3">
                  <c:v>Hispanic</c:v>
                </c:pt>
              </c:strCache>
            </c:strRef>
          </c:cat>
          <c:val>
            <c:numRef>
              <c:f>Sheet1!$B$2:$E$2</c:f>
              <c:numCache>
                <c:formatCode>0.0</c:formatCode>
                <c:ptCount val="4"/>
                <c:pt idx="0">
                  <c:v>55.8</c:v>
                </c:pt>
                <c:pt idx="1">
                  <c:v>62.8</c:v>
                </c:pt>
                <c:pt idx="2">
                  <c:v>44.4</c:v>
                </c:pt>
                <c:pt idx="3">
                  <c:v>40.200000000000003</c:v>
                </c:pt>
              </c:numCache>
            </c:numRef>
          </c:val>
          <c:extLst>
            <c:ext xmlns:c16="http://schemas.microsoft.com/office/drawing/2014/chart" uri="{C3380CC4-5D6E-409C-BE32-E72D297353CC}">
              <c16:uniqueId val="{00000004-7AC4-4849-967E-949C9B25F31F}"/>
            </c:ext>
          </c:extLst>
        </c:ser>
        <c:ser>
          <c:idx val="1"/>
          <c:order val="1"/>
          <c:tx>
            <c:strRef>
              <c:f>Sheet1!$A$3</c:f>
              <c:strCache>
                <c:ptCount val="1"/>
                <c:pt idx="0">
                  <c:v>High School Grad</c:v>
                </c:pt>
              </c:strCache>
            </c:strRef>
          </c:tx>
          <c:spPr>
            <a:solidFill>
              <a:srgbClr val="AABA0A"/>
            </a:solidFill>
          </c:spPr>
          <c:invertIfNegative val="0"/>
          <c:cat>
            <c:strRef>
              <c:f>Sheet1!$B$1:$E$1</c:f>
              <c:strCache>
                <c:ptCount val="4"/>
                <c:pt idx="0">
                  <c:v>Total</c:v>
                </c:pt>
                <c:pt idx="1">
                  <c:v> White</c:v>
                </c:pt>
                <c:pt idx="2">
                  <c:v>Black </c:v>
                </c:pt>
                <c:pt idx="3">
                  <c:v>Hispanic</c:v>
                </c:pt>
              </c:strCache>
            </c:strRef>
          </c:cat>
          <c:val>
            <c:numRef>
              <c:f>Sheet1!$B$3:$E$3</c:f>
              <c:numCache>
                <c:formatCode>0.0</c:formatCode>
                <c:ptCount val="4"/>
                <c:pt idx="0">
                  <c:v>64.099999999999994</c:v>
                </c:pt>
                <c:pt idx="1">
                  <c:v>67.3</c:v>
                </c:pt>
                <c:pt idx="2">
                  <c:v>44.7</c:v>
                </c:pt>
                <c:pt idx="3">
                  <c:v>48.7</c:v>
                </c:pt>
              </c:numCache>
            </c:numRef>
          </c:val>
          <c:extLst>
            <c:ext xmlns:c16="http://schemas.microsoft.com/office/drawing/2014/chart" uri="{C3380CC4-5D6E-409C-BE32-E72D297353CC}">
              <c16:uniqueId val="{00000005-7AC4-4849-967E-949C9B25F31F}"/>
            </c:ext>
          </c:extLst>
        </c:ser>
        <c:ser>
          <c:idx val="2"/>
          <c:order val="2"/>
          <c:tx>
            <c:strRef>
              <c:f>Sheet1!$A$4</c:f>
              <c:strCache>
                <c:ptCount val="1"/>
                <c:pt idx="0">
                  <c:v>Any College</c:v>
                </c:pt>
              </c:strCache>
            </c:strRef>
          </c:tx>
          <c:spPr>
            <a:solidFill>
              <a:sysClr val="window" lastClr="FFFFFF"/>
            </a:solidFill>
            <a:ln>
              <a:solidFill>
                <a:sysClr val="windowText" lastClr="000000"/>
              </a:solidFill>
            </a:ln>
          </c:spPr>
          <c:invertIfNegative val="0"/>
          <c:cat>
            <c:strRef>
              <c:f>Sheet1!$B$1:$E$1</c:f>
              <c:strCache>
                <c:ptCount val="4"/>
                <c:pt idx="0">
                  <c:v>Total</c:v>
                </c:pt>
                <c:pt idx="1">
                  <c:v> White</c:v>
                </c:pt>
                <c:pt idx="2">
                  <c:v>Black </c:v>
                </c:pt>
                <c:pt idx="3">
                  <c:v>Hispanic</c:v>
                </c:pt>
              </c:strCache>
            </c:strRef>
          </c:cat>
          <c:val>
            <c:numRef>
              <c:f>Sheet1!$B$4:$E$4</c:f>
              <c:numCache>
                <c:formatCode>0.0</c:formatCode>
                <c:ptCount val="4"/>
                <c:pt idx="0">
                  <c:v>65.5</c:v>
                </c:pt>
                <c:pt idx="1">
                  <c:v>67.900000000000006</c:v>
                </c:pt>
                <c:pt idx="2">
                  <c:v>54.4</c:v>
                </c:pt>
                <c:pt idx="3">
                  <c:v>51.2</c:v>
                </c:pt>
              </c:numCache>
            </c:numRef>
          </c:val>
          <c:extLst>
            <c:ext xmlns:c16="http://schemas.microsoft.com/office/drawing/2014/chart" uri="{C3380CC4-5D6E-409C-BE32-E72D297353CC}">
              <c16:uniqueId val="{00000006-7AC4-4849-967E-949C9B25F31F}"/>
            </c:ext>
          </c:extLst>
        </c:ser>
        <c:dLbls>
          <c:showLegendKey val="0"/>
          <c:showVal val="0"/>
          <c:showCatName val="0"/>
          <c:showSerName val="0"/>
          <c:showPercent val="0"/>
          <c:showBubbleSize val="0"/>
        </c:dLbls>
        <c:gapWidth val="150"/>
        <c:axId val="164425728"/>
        <c:axId val="164427264"/>
      </c:barChart>
      <c:catAx>
        <c:axId val="164425728"/>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64427264"/>
        <c:crosses val="autoZero"/>
        <c:auto val="1"/>
        <c:lblAlgn val="ctr"/>
        <c:lblOffset val="100"/>
        <c:noMultiLvlLbl val="0"/>
      </c:catAx>
      <c:valAx>
        <c:axId val="164427264"/>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169915195259683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64425728"/>
        <c:crosses val="autoZero"/>
        <c:crossBetween val="between"/>
        <c:majorUnit val="10"/>
      </c:valAx>
    </c:plotArea>
    <c:legend>
      <c:legendPos val="t"/>
      <c:layout>
        <c:manualLayout>
          <c:xMode val="edge"/>
          <c:yMode val="edge"/>
          <c:x val="0"/>
          <c:y val="1.8517060367454078E-3"/>
          <c:w val="0.99912462331097507"/>
          <c:h val="0.12450179838631283"/>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464712744240302E-2"/>
          <c:y val="0.10962939225620054"/>
          <c:w val="0.89758432973656066"/>
          <c:h val="0.71381665954546381"/>
        </c:manualLayout>
      </c:layout>
      <c:barChart>
        <c:barDir val="col"/>
        <c:grouping val="clustered"/>
        <c:varyColors val="0"/>
        <c:ser>
          <c:idx val="0"/>
          <c:order val="0"/>
          <c:tx>
            <c:strRef>
              <c:f>Sheet1!$B$1</c:f>
              <c:strCache>
                <c:ptCount val="1"/>
                <c:pt idx="0">
                  <c:v>2012</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7A9A-4A7B-9F98-2E99A42FB89F}"/>
              </c:ext>
            </c:extLst>
          </c:dPt>
          <c:dPt>
            <c:idx val="1"/>
            <c:invertIfNegative val="0"/>
            <c:bubble3D val="0"/>
            <c:extLst>
              <c:ext xmlns:c16="http://schemas.microsoft.com/office/drawing/2014/chart" uri="{C3380CC4-5D6E-409C-BE32-E72D297353CC}">
                <c16:uniqueId val="{00000001-7A9A-4A7B-9F98-2E99A42FB89F}"/>
              </c:ext>
            </c:extLst>
          </c:dPt>
          <c:dPt>
            <c:idx val="2"/>
            <c:invertIfNegative val="0"/>
            <c:bubble3D val="0"/>
            <c:extLst>
              <c:ext xmlns:c16="http://schemas.microsoft.com/office/drawing/2014/chart" uri="{C3380CC4-5D6E-409C-BE32-E72D297353CC}">
                <c16:uniqueId val="{00000002-7A9A-4A7B-9F98-2E99A42FB89F}"/>
              </c:ext>
            </c:extLst>
          </c:dPt>
          <c:dPt>
            <c:idx val="3"/>
            <c:invertIfNegative val="0"/>
            <c:bubble3D val="0"/>
            <c:extLst>
              <c:ext xmlns:c16="http://schemas.microsoft.com/office/drawing/2014/chart" uri="{C3380CC4-5D6E-409C-BE32-E72D297353CC}">
                <c16:uniqueId val="{00000003-7A9A-4A7B-9F98-2E99A42FB89F}"/>
              </c:ext>
            </c:extLst>
          </c:dPt>
          <c:cat>
            <c:strRef>
              <c:f>Sheet1!$A$2:$A$16</c:f>
              <c:strCache>
                <c:ptCount val="15"/>
                <c:pt idx="0">
                  <c:v>Total</c:v>
                </c:pt>
                <c:pt idx="2">
                  <c:v>&lt;65</c:v>
                </c:pt>
                <c:pt idx="3">
                  <c:v>65-74</c:v>
                </c:pt>
                <c:pt idx="4">
                  <c:v>75-84</c:v>
                </c:pt>
                <c:pt idx="5">
                  <c:v>85+</c:v>
                </c:pt>
                <c:pt idx="7">
                  <c:v>Male</c:v>
                </c:pt>
                <c:pt idx="8">
                  <c:v>Female</c:v>
                </c:pt>
                <c:pt idx="9">
                  <c:v> </c:v>
                </c:pt>
                <c:pt idx="10">
                  <c:v>White</c:v>
                </c:pt>
                <c:pt idx="11">
                  <c:v>Black</c:v>
                </c:pt>
                <c:pt idx="12">
                  <c:v>Asian</c:v>
                </c:pt>
                <c:pt idx="13">
                  <c:v>AI/AN</c:v>
                </c:pt>
                <c:pt idx="14">
                  <c:v>Hispanic</c:v>
                </c:pt>
              </c:strCache>
            </c:strRef>
          </c:cat>
          <c:val>
            <c:numRef>
              <c:f>Sheet1!$B$2:$B$16</c:f>
              <c:numCache>
                <c:formatCode>General</c:formatCode>
                <c:ptCount val="15"/>
                <c:pt idx="0">
                  <c:v>89</c:v>
                </c:pt>
                <c:pt idx="2" formatCode="0.0">
                  <c:v>81.771919256000004</c:v>
                </c:pt>
                <c:pt idx="3" formatCode="0.0">
                  <c:v>91.298814520999997</c:v>
                </c:pt>
                <c:pt idx="4" formatCode="0.0">
                  <c:v>92.831233592000004</c:v>
                </c:pt>
                <c:pt idx="5" formatCode="0.0">
                  <c:v>92.518551005999996</c:v>
                </c:pt>
                <c:pt idx="7" formatCode="0.0">
                  <c:v>88.831199999999995</c:v>
                </c:pt>
                <c:pt idx="8" formatCode="0.0">
                  <c:v>89.101500000000001</c:v>
                </c:pt>
                <c:pt idx="10" formatCode="0.0">
                  <c:v>90.011600000000001</c:v>
                </c:pt>
                <c:pt idx="11" formatCode="0.0">
                  <c:v>86.069500000000005</c:v>
                </c:pt>
                <c:pt idx="12" formatCode="0.0">
                  <c:v>85.738200000000006</c:v>
                </c:pt>
                <c:pt idx="13" formatCode="0.0">
                  <c:v>83.532899999999998</c:v>
                </c:pt>
                <c:pt idx="14" formatCode="0.0">
                  <c:v>85.797799999999995</c:v>
                </c:pt>
              </c:numCache>
            </c:numRef>
          </c:val>
          <c:extLst>
            <c:ext xmlns:c16="http://schemas.microsoft.com/office/drawing/2014/chart" uri="{C3380CC4-5D6E-409C-BE32-E72D297353CC}">
              <c16:uniqueId val="{00000004-7A9A-4A7B-9F98-2E99A42FB89F}"/>
            </c:ext>
          </c:extLst>
        </c:ser>
        <c:ser>
          <c:idx val="1"/>
          <c:order val="1"/>
          <c:tx>
            <c:strRef>
              <c:f>Sheet1!$C$1</c:f>
              <c:strCache>
                <c:ptCount val="1"/>
                <c:pt idx="0">
                  <c:v>2013</c:v>
                </c:pt>
              </c:strCache>
            </c:strRef>
          </c:tx>
          <c:spPr>
            <a:solidFill>
              <a:srgbClr val="AABA0A"/>
            </a:solidFill>
          </c:spPr>
          <c:invertIfNegative val="0"/>
          <c:cat>
            <c:strRef>
              <c:f>Sheet1!$A$2:$A$16</c:f>
              <c:strCache>
                <c:ptCount val="15"/>
                <c:pt idx="0">
                  <c:v>Total</c:v>
                </c:pt>
                <c:pt idx="2">
                  <c:v>&lt;65</c:v>
                </c:pt>
                <c:pt idx="3">
                  <c:v>65-74</c:v>
                </c:pt>
                <c:pt idx="4">
                  <c:v>75-84</c:v>
                </c:pt>
                <c:pt idx="5">
                  <c:v>85+</c:v>
                </c:pt>
                <c:pt idx="7">
                  <c:v>Male</c:v>
                </c:pt>
                <c:pt idx="8">
                  <c:v>Female</c:v>
                </c:pt>
                <c:pt idx="9">
                  <c:v> </c:v>
                </c:pt>
                <c:pt idx="10">
                  <c:v>White</c:v>
                </c:pt>
                <c:pt idx="11">
                  <c:v>Black</c:v>
                </c:pt>
                <c:pt idx="12">
                  <c:v>Asian</c:v>
                </c:pt>
                <c:pt idx="13">
                  <c:v>AI/AN</c:v>
                </c:pt>
                <c:pt idx="14">
                  <c:v>Hispanic</c:v>
                </c:pt>
              </c:strCache>
            </c:strRef>
          </c:cat>
          <c:val>
            <c:numRef>
              <c:f>Sheet1!$C$2:$C$16</c:f>
              <c:numCache>
                <c:formatCode>General</c:formatCode>
                <c:ptCount val="15"/>
                <c:pt idx="0" formatCode="0.0">
                  <c:v>92.233500000000006</c:v>
                </c:pt>
                <c:pt idx="2" formatCode="0.0">
                  <c:v>87.197699999999998</c:v>
                </c:pt>
                <c:pt idx="3" formatCode="0.0">
                  <c:v>94.009399999999999</c:v>
                </c:pt>
                <c:pt idx="4" formatCode="0.0">
                  <c:v>94.871399999999994</c:v>
                </c:pt>
                <c:pt idx="5" formatCode="0.0">
                  <c:v>94.311800000000005</c:v>
                </c:pt>
                <c:pt idx="7" formatCode="0.0">
                  <c:v>92.206500000000005</c:v>
                </c:pt>
                <c:pt idx="8" formatCode="0.0">
                  <c:v>92.254900000000006</c:v>
                </c:pt>
                <c:pt idx="10" formatCode="0.0">
                  <c:v>92.839799999999997</c:v>
                </c:pt>
                <c:pt idx="11" formatCode="0.0">
                  <c:v>90.266000000000005</c:v>
                </c:pt>
                <c:pt idx="12" formatCode="0.0">
                  <c:v>90.5</c:v>
                </c:pt>
                <c:pt idx="13" formatCode="0.0">
                  <c:v>87.9</c:v>
                </c:pt>
                <c:pt idx="14" formatCode="0.0">
                  <c:v>89.8</c:v>
                </c:pt>
              </c:numCache>
            </c:numRef>
          </c:val>
          <c:extLst>
            <c:ext xmlns:c16="http://schemas.microsoft.com/office/drawing/2014/chart" uri="{C3380CC4-5D6E-409C-BE32-E72D297353CC}">
              <c16:uniqueId val="{00000005-7A9A-4A7B-9F98-2E99A42FB89F}"/>
            </c:ext>
          </c:extLst>
        </c:ser>
        <c:dLbls>
          <c:showLegendKey val="0"/>
          <c:showVal val="0"/>
          <c:showCatName val="0"/>
          <c:showSerName val="0"/>
          <c:showPercent val="0"/>
          <c:showBubbleSize val="0"/>
        </c:dLbls>
        <c:gapWidth val="150"/>
        <c:axId val="62915328"/>
        <c:axId val="62916864"/>
      </c:barChart>
      <c:catAx>
        <c:axId val="62915328"/>
        <c:scaling>
          <c:orientation val="minMax"/>
        </c:scaling>
        <c:delete val="0"/>
        <c:axPos val="b"/>
        <c:minorGridlines>
          <c:spPr>
            <a:ln>
              <a:noFill/>
            </a:ln>
          </c:spPr>
        </c:minorGridlines>
        <c:numFmt formatCode="General" sourceLinked="0"/>
        <c:majorTickMark val="out"/>
        <c:minorTickMark val="none"/>
        <c:tickLblPos val="nextTo"/>
        <c:txPr>
          <a:bodyPr rot="-1680000"/>
          <a:lstStyle/>
          <a:p>
            <a:pPr>
              <a:defRPr sz="1600" b="0">
                <a:solidFill>
                  <a:schemeClr val="tx1"/>
                </a:solidFill>
                <a:latin typeface="Calibri" panose="020F0502020204030204" pitchFamily="34" charset="0"/>
              </a:defRPr>
            </a:pPr>
            <a:endParaRPr lang="en-US"/>
          </a:p>
        </c:txPr>
        <c:crossAx val="62916864"/>
        <c:crosses val="autoZero"/>
        <c:auto val="1"/>
        <c:lblAlgn val="ctr"/>
        <c:lblOffset val="100"/>
        <c:noMultiLvlLbl val="0"/>
      </c:catAx>
      <c:valAx>
        <c:axId val="62916864"/>
        <c:scaling>
          <c:orientation val="minMax"/>
          <c:max val="100"/>
          <c:min val="5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751309792671265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62915328"/>
        <c:crosses val="autoZero"/>
        <c:crossBetween val="between"/>
        <c:majorUnit val="10"/>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826078343980587E-2"/>
          <c:y val="0.11285941453264288"/>
          <c:w val="0.89899217458928748"/>
          <c:h val="0.68797686626381005"/>
        </c:manualLayout>
      </c:layout>
      <c:barChart>
        <c:barDir val="col"/>
        <c:grouping val="clustered"/>
        <c:varyColors val="0"/>
        <c:ser>
          <c:idx val="0"/>
          <c:order val="0"/>
          <c:tx>
            <c:strRef>
              <c:f>Sheet1!$B$1</c:f>
              <c:strCache>
                <c:ptCount val="1"/>
                <c:pt idx="0">
                  <c:v>2012</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625D-447C-9329-3294519C5690}"/>
              </c:ext>
            </c:extLst>
          </c:dPt>
          <c:dPt>
            <c:idx val="1"/>
            <c:invertIfNegative val="0"/>
            <c:bubble3D val="0"/>
            <c:extLst>
              <c:ext xmlns:c16="http://schemas.microsoft.com/office/drawing/2014/chart" uri="{C3380CC4-5D6E-409C-BE32-E72D297353CC}">
                <c16:uniqueId val="{00000001-625D-447C-9329-3294519C5690}"/>
              </c:ext>
            </c:extLst>
          </c:dPt>
          <c:dPt>
            <c:idx val="2"/>
            <c:invertIfNegative val="0"/>
            <c:bubble3D val="0"/>
            <c:extLst>
              <c:ext xmlns:c16="http://schemas.microsoft.com/office/drawing/2014/chart" uri="{C3380CC4-5D6E-409C-BE32-E72D297353CC}">
                <c16:uniqueId val="{00000002-625D-447C-9329-3294519C5690}"/>
              </c:ext>
            </c:extLst>
          </c:dPt>
          <c:dPt>
            <c:idx val="3"/>
            <c:invertIfNegative val="0"/>
            <c:bubble3D val="0"/>
            <c:extLst>
              <c:ext xmlns:c16="http://schemas.microsoft.com/office/drawing/2014/chart" uri="{C3380CC4-5D6E-409C-BE32-E72D297353CC}">
                <c16:uniqueId val="{00000003-625D-447C-9329-3294519C5690}"/>
              </c:ext>
            </c:extLst>
          </c:dPt>
          <c:cat>
            <c:strRef>
              <c:f>Sheet1!$A$2:$A$16</c:f>
              <c:strCache>
                <c:ptCount val="15"/>
                <c:pt idx="0">
                  <c:v>Total</c:v>
                </c:pt>
                <c:pt idx="2">
                  <c:v>&lt;65</c:v>
                </c:pt>
                <c:pt idx="3">
                  <c:v>65-74</c:v>
                </c:pt>
                <c:pt idx="4">
                  <c:v>75-84</c:v>
                </c:pt>
                <c:pt idx="5">
                  <c:v>85+</c:v>
                </c:pt>
                <c:pt idx="7">
                  <c:v>Male</c:v>
                </c:pt>
                <c:pt idx="8">
                  <c:v>Female</c:v>
                </c:pt>
                <c:pt idx="9">
                  <c:v> </c:v>
                </c:pt>
                <c:pt idx="10">
                  <c:v>White</c:v>
                </c:pt>
                <c:pt idx="11">
                  <c:v>Black</c:v>
                </c:pt>
                <c:pt idx="12">
                  <c:v>Asian</c:v>
                </c:pt>
                <c:pt idx="13">
                  <c:v>AI/AN</c:v>
                </c:pt>
                <c:pt idx="14">
                  <c:v>Hispanic</c:v>
                </c:pt>
              </c:strCache>
            </c:strRef>
          </c:cat>
          <c:val>
            <c:numRef>
              <c:f>Sheet1!$B$2:$B$16</c:f>
              <c:numCache>
                <c:formatCode>General</c:formatCode>
                <c:ptCount val="15"/>
                <c:pt idx="0" formatCode="0.0">
                  <c:v>87.1935</c:v>
                </c:pt>
                <c:pt idx="2" formatCode="0.0">
                  <c:v>83.672899999999998</c:v>
                </c:pt>
                <c:pt idx="3" formatCode="0.0">
                  <c:v>91.377600000000001</c:v>
                </c:pt>
                <c:pt idx="4" formatCode="0.0">
                  <c:v>92.197599999999994</c:v>
                </c:pt>
                <c:pt idx="5" formatCode="0.0">
                  <c:v>91.9803</c:v>
                </c:pt>
                <c:pt idx="7" formatCode="0.0">
                  <c:v>87.969499999999996</c:v>
                </c:pt>
                <c:pt idx="8" formatCode="0.0">
                  <c:v>86.669799999999995</c:v>
                </c:pt>
                <c:pt idx="10" formatCode="0.0">
                  <c:v>88.5762</c:v>
                </c:pt>
                <c:pt idx="11" formatCode="0.0">
                  <c:v>84.921800000000005</c:v>
                </c:pt>
                <c:pt idx="12" formatCode="0.0">
                  <c:v>83.266499999999994</c:v>
                </c:pt>
                <c:pt idx="13" formatCode="0.0">
                  <c:v>76.265699999999995</c:v>
                </c:pt>
                <c:pt idx="14" formatCode="0.0">
                  <c:v>82.207400000000007</c:v>
                </c:pt>
              </c:numCache>
            </c:numRef>
          </c:val>
          <c:extLst>
            <c:ext xmlns:c16="http://schemas.microsoft.com/office/drawing/2014/chart" uri="{C3380CC4-5D6E-409C-BE32-E72D297353CC}">
              <c16:uniqueId val="{00000004-625D-447C-9329-3294519C5690}"/>
            </c:ext>
          </c:extLst>
        </c:ser>
        <c:ser>
          <c:idx val="1"/>
          <c:order val="1"/>
          <c:tx>
            <c:strRef>
              <c:f>Sheet1!$C$1</c:f>
              <c:strCache>
                <c:ptCount val="1"/>
                <c:pt idx="0">
                  <c:v>2013</c:v>
                </c:pt>
              </c:strCache>
            </c:strRef>
          </c:tx>
          <c:spPr>
            <a:solidFill>
              <a:srgbClr val="AABA0A"/>
            </a:solidFill>
          </c:spPr>
          <c:invertIfNegative val="0"/>
          <c:cat>
            <c:strRef>
              <c:f>Sheet1!$A$2:$A$16</c:f>
              <c:strCache>
                <c:ptCount val="15"/>
                <c:pt idx="0">
                  <c:v>Total</c:v>
                </c:pt>
                <c:pt idx="2">
                  <c:v>&lt;65</c:v>
                </c:pt>
                <c:pt idx="3">
                  <c:v>65-74</c:v>
                </c:pt>
                <c:pt idx="4">
                  <c:v>75-84</c:v>
                </c:pt>
                <c:pt idx="5">
                  <c:v>85+</c:v>
                </c:pt>
                <c:pt idx="7">
                  <c:v>Male</c:v>
                </c:pt>
                <c:pt idx="8">
                  <c:v>Female</c:v>
                </c:pt>
                <c:pt idx="9">
                  <c:v> </c:v>
                </c:pt>
                <c:pt idx="10">
                  <c:v>White</c:v>
                </c:pt>
                <c:pt idx="11">
                  <c:v>Black</c:v>
                </c:pt>
                <c:pt idx="12">
                  <c:v>Asian</c:v>
                </c:pt>
                <c:pt idx="13">
                  <c:v>AI/AN</c:v>
                </c:pt>
                <c:pt idx="14">
                  <c:v>Hispanic</c:v>
                </c:pt>
              </c:strCache>
            </c:strRef>
          </c:cat>
          <c:val>
            <c:numRef>
              <c:f>Sheet1!$C$2:$C$16</c:f>
              <c:numCache>
                <c:formatCode>General</c:formatCode>
                <c:ptCount val="15"/>
                <c:pt idx="0" formatCode="0.0">
                  <c:v>92.203500000000005</c:v>
                </c:pt>
                <c:pt idx="2" formatCode="0.0">
                  <c:v>90.592100000000002</c:v>
                </c:pt>
                <c:pt idx="3" formatCode="0.0">
                  <c:v>94.148700000000005</c:v>
                </c:pt>
                <c:pt idx="4" formatCode="0.0">
                  <c:v>94.529600000000002</c:v>
                </c:pt>
                <c:pt idx="5" formatCode="0.0">
                  <c:v>94.087100000000007</c:v>
                </c:pt>
                <c:pt idx="7" formatCode="0.0">
                  <c:v>92.3964</c:v>
                </c:pt>
                <c:pt idx="8" formatCode="0.0">
                  <c:v>92.076099999999997</c:v>
                </c:pt>
                <c:pt idx="10" formatCode="0.0">
                  <c:v>92.835300000000004</c:v>
                </c:pt>
                <c:pt idx="11" formatCode="0.0">
                  <c:v>90.743600000000001</c:v>
                </c:pt>
                <c:pt idx="12" formatCode="0.0">
                  <c:v>90.847899999999996</c:v>
                </c:pt>
                <c:pt idx="13" formatCode="0.0">
                  <c:v>83.432000000000002</c:v>
                </c:pt>
                <c:pt idx="14" formatCode="0.0">
                  <c:v>89.744699999999995</c:v>
                </c:pt>
              </c:numCache>
            </c:numRef>
          </c:val>
          <c:extLst>
            <c:ext xmlns:c16="http://schemas.microsoft.com/office/drawing/2014/chart" uri="{C3380CC4-5D6E-409C-BE32-E72D297353CC}">
              <c16:uniqueId val="{00000005-625D-447C-9329-3294519C5690}"/>
            </c:ext>
          </c:extLst>
        </c:ser>
        <c:dLbls>
          <c:showLegendKey val="0"/>
          <c:showVal val="0"/>
          <c:showCatName val="0"/>
          <c:showSerName val="0"/>
          <c:showPercent val="0"/>
          <c:showBubbleSize val="0"/>
        </c:dLbls>
        <c:gapWidth val="150"/>
        <c:axId val="124545280"/>
        <c:axId val="124551168"/>
      </c:barChart>
      <c:catAx>
        <c:axId val="124545280"/>
        <c:scaling>
          <c:orientation val="minMax"/>
        </c:scaling>
        <c:delete val="0"/>
        <c:axPos val="b"/>
        <c:minorGridlines>
          <c:spPr>
            <a:ln>
              <a:noFill/>
            </a:ln>
          </c:spPr>
        </c:minorGridlines>
        <c:numFmt formatCode="General" sourceLinked="0"/>
        <c:majorTickMark val="out"/>
        <c:minorTickMark val="none"/>
        <c:tickLblPos val="nextTo"/>
        <c:txPr>
          <a:bodyPr rot="-1620000"/>
          <a:lstStyle/>
          <a:p>
            <a:pPr>
              <a:defRPr sz="1600" b="0">
                <a:solidFill>
                  <a:schemeClr val="tx1"/>
                </a:solidFill>
                <a:latin typeface="Calibri" panose="020F0502020204030204" pitchFamily="34" charset="0"/>
              </a:defRPr>
            </a:pPr>
            <a:endParaRPr lang="en-US"/>
          </a:p>
        </c:txPr>
        <c:crossAx val="124551168"/>
        <c:crosses val="autoZero"/>
        <c:auto val="1"/>
        <c:lblAlgn val="ctr"/>
        <c:lblOffset val="100"/>
        <c:noMultiLvlLbl val="0"/>
      </c:catAx>
      <c:valAx>
        <c:axId val="124551168"/>
        <c:scaling>
          <c:orientation val="minMax"/>
          <c:max val="100"/>
          <c:min val="5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6867103094671305"/>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24545280"/>
        <c:crosses val="autoZero"/>
        <c:crossBetween val="between"/>
        <c:majorUnit val="10"/>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455696510158452E-2"/>
          <c:y val="0.16453895297971474"/>
          <c:w val="0.89363687177991635"/>
          <c:h val="0.64921717634132947"/>
        </c:manualLayout>
      </c:layout>
      <c:barChart>
        <c:barDir val="col"/>
        <c:grouping val="clustered"/>
        <c:varyColors val="0"/>
        <c:ser>
          <c:idx val="0"/>
          <c:order val="0"/>
          <c:tx>
            <c:strRef>
              <c:f>Sheet1!$B$1</c:f>
              <c:strCache>
                <c:ptCount val="1"/>
                <c:pt idx="0">
                  <c:v>2011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BDC8-4944-899B-A42610C083FF}"/>
              </c:ext>
            </c:extLst>
          </c:dPt>
          <c:dPt>
            <c:idx val="1"/>
            <c:invertIfNegative val="0"/>
            <c:bubble3D val="0"/>
            <c:extLst>
              <c:ext xmlns:c16="http://schemas.microsoft.com/office/drawing/2014/chart" uri="{C3380CC4-5D6E-409C-BE32-E72D297353CC}">
                <c16:uniqueId val="{00000001-BDC8-4944-899B-A42610C083FF}"/>
              </c:ext>
            </c:extLst>
          </c:dPt>
          <c:dPt>
            <c:idx val="2"/>
            <c:invertIfNegative val="0"/>
            <c:bubble3D val="0"/>
            <c:extLst>
              <c:ext xmlns:c16="http://schemas.microsoft.com/office/drawing/2014/chart" uri="{C3380CC4-5D6E-409C-BE32-E72D297353CC}">
                <c16:uniqueId val="{00000002-BDC8-4944-899B-A42610C083FF}"/>
              </c:ext>
            </c:extLst>
          </c:dPt>
          <c:dPt>
            <c:idx val="3"/>
            <c:invertIfNegative val="0"/>
            <c:bubble3D val="0"/>
            <c:extLst>
              <c:ext xmlns:c16="http://schemas.microsoft.com/office/drawing/2014/chart" uri="{C3380CC4-5D6E-409C-BE32-E72D297353CC}">
                <c16:uniqueId val="{00000003-BDC8-4944-899B-A42610C083FF}"/>
              </c:ext>
            </c:extLst>
          </c:dPt>
          <c:cat>
            <c:strRef>
              <c:f>Sheet1!$A$2:$A$17</c:f>
              <c:strCache>
                <c:ptCount val="16"/>
                <c:pt idx="0">
                  <c:v>Total</c:v>
                </c:pt>
                <c:pt idx="2">
                  <c:v>&lt;65</c:v>
                </c:pt>
                <c:pt idx="3">
                  <c:v>65-74</c:v>
                </c:pt>
                <c:pt idx="4">
                  <c:v>75-84</c:v>
                </c:pt>
                <c:pt idx="5">
                  <c:v>85+</c:v>
                </c:pt>
                <c:pt idx="7">
                  <c:v>Male</c:v>
                </c:pt>
                <c:pt idx="8">
                  <c:v>Female</c:v>
                </c:pt>
                <c:pt idx="9">
                  <c:v> </c:v>
                </c:pt>
                <c:pt idx="10">
                  <c:v>White</c:v>
                </c:pt>
                <c:pt idx="11">
                  <c:v>Black</c:v>
                </c:pt>
                <c:pt idx="12">
                  <c:v>Asian</c:v>
                </c:pt>
                <c:pt idx="13">
                  <c:v>NHOPI</c:v>
                </c:pt>
                <c:pt idx="14">
                  <c:v>AI/AN</c:v>
                </c:pt>
                <c:pt idx="15">
                  <c:v>&gt;1 Race</c:v>
                </c:pt>
              </c:strCache>
            </c:strRef>
          </c:cat>
          <c:val>
            <c:numRef>
              <c:f>Sheet1!$B$2:$B$17</c:f>
              <c:numCache>
                <c:formatCode>General</c:formatCode>
                <c:ptCount val="16"/>
                <c:pt idx="0" formatCode="0.0">
                  <c:v>93.33</c:v>
                </c:pt>
                <c:pt idx="2" formatCode="0.0">
                  <c:v>89.36</c:v>
                </c:pt>
                <c:pt idx="3" formatCode="0.0">
                  <c:v>92.2</c:v>
                </c:pt>
                <c:pt idx="4" formatCode="0.0">
                  <c:v>93.51</c:v>
                </c:pt>
                <c:pt idx="5" formatCode="0.0">
                  <c:v>94.78</c:v>
                </c:pt>
                <c:pt idx="7" formatCode="0.0">
                  <c:v>92.06</c:v>
                </c:pt>
                <c:pt idx="8" formatCode="0.0">
                  <c:v>93.92</c:v>
                </c:pt>
                <c:pt idx="10" formatCode="0.0">
                  <c:v>94.26</c:v>
                </c:pt>
                <c:pt idx="11" formatCode="0.0">
                  <c:v>89.62</c:v>
                </c:pt>
                <c:pt idx="12" formatCode="0.0">
                  <c:v>93.93</c:v>
                </c:pt>
                <c:pt idx="13" formatCode="0.0">
                  <c:v>91.88</c:v>
                </c:pt>
                <c:pt idx="14" formatCode="0.0">
                  <c:v>90.51</c:v>
                </c:pt>
                <c:pt idx="15" formatCode="0.0">
                  <c:v>90.95</c:v>
                </c:pt>
              </c:numCache>
            </c:numRef>
          </c:val>
          <c:extLst>
            <c:ext xmlns:c16="http://schemas.microsoft.com/office/drawing/2014/chart" uri="{C3380CC4-5D6E-409C-BE32-E72D297353CC}">
              <c16:uniqueId val="{00000004-BDC8-4944-899B-A42610C083FF}"/>
            </c:ext>
          </c:extLst>
        </c:ser>
        <c:ser>
          <c:idx val="1"/>
          <c:order val="1"/>
          <c:tx>
            <c:strRef>
              <c:f>Sheet1!$C$1</c:f>
              <c:strCache>
                <c:ptCount val="1"/>
                <c:pt idx="0">
                  <c:v>2012</c:v>
                </c:pt>
              </c:strCache>
            </c:strRef>
          </c:tx>
          <c:spPr>
            <a:solidFill>
              <a:srgbClr val="AABA0A"/>
            </a:solidFill>
          </c:spPr>
          <c:invertIfNegative val="0"/>
          <c:cat>
            <c:strRef>
              <c:f>Sheet1!$A$2:$A$17</c:f>
              <c:strCache>
                <c:ptCount val="16"/>
                <c:pt idx="0">
                  <c:v>Total</c:v>
                </c:pt>
                <c:pt idx="2">
                  <c:v>&lt;65</c:v>
                </c:pt>
                <c:pt idx="3">
                  <c:v>65-74</c:v>
                </c:pt>
                <c:pt idx="4">
                  <c:v>75-84</c:v>
                </c:pt>
                <c:pt idx="5">
                  <c:v>85+</c:v>
                </c:pt>
                <c:pt idx="7">
                  <c:v>Male</c:v>
                </c:pt>
                <c:pt idx="8">
                  <c:v>Female</c:v>
                </c:pt>
                <c:pt idx="9">
                  <c:v> </c:v>
                </c:pt>
                <c:pt idx="10">
                  <c:v>White</c:v>
                </c:pt>
                <c:pt idx="11">
                  <c:v>Black</c:v>
                </c:pt>
                <c:pt idx="12">
                  <c:v>Asian</c:v>
                </c:pt>
                <c:pt idx="13">
                  <c:v>NHOPI</c:v>
                </c:pt>
                <c:pt idx="14">
                  <c:v>AI/AN</c:v>
                </c:pt>
                <c:pt idx="15">
                  <c:v>&gt;1 Race</c:v>
                </c:pt>
              </c:strCache>
            </c:strRef>
          </c:cat>
          <c:val>
            <c:numRef>
              <c:f>Sheet1!$C$2:$C$17</c:f>
              <c:numCache>
                <c:formatCode>General</c:formatCode>
                <c:ptCount val="16"/>
                <c:pt idx="0" formatCode="0.0">
                  <c:v>93.61</c:v>
                </c:pt>
                <c:pt idx="2" formatCode="0.0">
                  <c:v>89.88</c:v>
                </c:pt>
                <c:pt idx="3" formatCode="0.0">
                  <c:v>92.45</c:v>
                </c:pt>
                <c:pt idx="4" formatCode="0.0">
                  <c:v>93.81</c:v>
                </c:pt>
                <c:pt idx="5" formatCode="0.0">
                  <c:v>95.02</c:v>
                </c:pt>
                <c:pt idx="7" formatCode="0.0">
                  <c:v>92.46</c:v>
                </c:pt>
                <c:pt idx="8" formatCode="0.0">
                  <c:v>94.17</c:v>
                </c:pt>
                <c:pt idx="10" formatCode="0.0">
                  <c:v>94.5</c:v>
                </c:pt>
                <c:pt idx="11" formatCode="0.0">
                  <c:v>90.23</c:v>
                </c:pt>
                <c:pt idx="12" formatCode="0.0">
                  <c:v>93.88</c:v>
                </c:pt>
                <c:pt idx="13" formatCode="0.0">
                  <c:v>92.41</c:v>
                </c:pt>
                <c:pt idx="14" formatCode="0.0">
                  <c:v>91.91</c:v>
                </c:pt>
                <c:pt idx="15" formatCode="0.0">
                  <c:v>91.24</c:v>
                </c:pt>
              </c:numCache>
            </c:numRef>
          </c:val>
          <c:extLst>
            <c:ext xmlns:c16="http://schemas.microsoft.com/office/drawing/2014/chart" uri="{C3380CC4-5D6E-409C-BE32-E72D297353CC}">
              <c16:uniqueId val="{00000005-BDC8-4944-899B-A42610C083FF}"/>
            </c:ext>
          </c:extLst>
        </c:ser>
        <c:ser>
          <c:idx val="2"/>
          <c:order val="2"/>
          <c:tx>
            <c:strRef>
              <c:f>Sheet1!$D$1</c:f>
              <c:strCache>
                <c:ptCount val="1"/>
                <c:pt idx="0">
                  <c:v>2013</c:v>
                </c:pt>
              </c:strCache>
            </c:strRef>
          </c:tx>
          <c:spPr>
            <a:solidFill>
              <a:sysClr val="window" lastClr="FFFFFF"/>
            </a:solidFill>
            <a:ln>
              <a:solidFill>
                <a:sysClr val="windowText" lastClr="000000"/>
              </a:solidFill>
            </a:ln>
          </c:spPr>
          <c:invertIfNegative val="0"/>
          <c:cat>
            <c:strRef>
              <c:f>Sheet1!$A$2:$A$17</c:f>
              <c:strCache>
                <c:ptCount val="16"/>
                <c:pt idx="0">
                  <c:v>Total</c:v>
                </c:pt>
                <c:pt idx="2">
                  <c:v>&lt;65</c:v>
                </c:pt>
                <c:pt idx="3">
                  <c:v>65-74</c:v>
                </c:pt>
                <c:pt idx="4">
                  <c:v>75-84</c:v>
                </c:pt>
                <c:pt idx="5">
                  <c:v>85+</c:v>
                </c:pt>
                <c:pt idx="7">
                  <c:v>Male</c:v>
                </c:pt>
                <c:pt idx="8">
                  <c:v>Female</c:v>
                </c:pt>
                <c:pt idx="9">
                  <c:v> </c:v>
                </c:pt>
                <c:pt idx="10">
                  <c:v>White</c:v>
                </c:pt>
                <c:pt idx="11">
                  <c:v>Black</c:v>
                </c:pt>
                <c:pt idx="12">
                  <c:v>Asian</c:v>
                </c:pt>
                <c:pt idx="13">
                  <c:v>NHOPI</c:v>
                </c:pt>
                <c:pt idx="14">
                  <c:v>AI/AN</c:v>
                </c:pt>
                <c:pt idx="15">
                  <c:v>&gt;1 Race</c:v>
                </c:pt>
              </c:strCache>
            </c:strRef>
          </c:cat>
          <c:val>
            <c:numRef>
              <c:f>Sheet1!$D$2:$D$17</c:f>
              <c:numCache>
                <c:formatCode>General</c:formatCode>
                <c:ptCount val="16"/>
                <c:pt idx="0" formatCode="0.0">
                  <c:v>93.62</c:v>
                </c:pt>
                <c:pt idx="2" formatCode="0.0">
                  <c:v>90.3</c:v>
                </c:pt>
                <c:pt idx="3" formatCode="0.0">
                  <c:v>92.43</c:v>
                </c:pt>
                <c:pt idx="4" formatCode="0.0">
                  <c:v>93.7</c:v>
                </c:pt>
                <c:pt idx="5" formatCode="0.0">
                  <c:v>95.01</c:v>
                </c:pt>
                <c:pt idx="7" formatCode="0.0">
                  <c:v>92.56</c:v>
                </c:pt>
                <c:pt idx="8" formatCode="0.0">
                  <c:v>94.14</c:v>
                </c:pt>
                <c:pt idx="10" formatCode="0.0">
                  <c:v>94.45</c:v>
                </c:pt>
                <c:pt idx="11" formatCode="0.0">
                  <c:v>90.41</c:v>
                </c:pt>
                <c:pt idx="12" formatCode="0.0">
                  <c:v>93.68</c:v>
                </c:pt>
                <c:pt idx="13" formatCode="0.0">
                  <c:v>93.17</c:v>
                </c:pt>
                <c:pt idx="14" formatCode="0.0">
                  <c:v>91.81</c:v>
                </c:pt>
                <c:pt idx="15" formatCode="0.0">
                  <c:v>91.91</c:v>
                </c:pt>
              </c:numCache>
            </c:numRef>
          </c:val>
          <c:extLst>
            <c:ext xmlns:c16="http://schemas.microsoft.com/office/drawing/2014/chart" uri="{C3380CC4-5D6E-409C-BE32-E72D297353CC}">
              <c16:uniqueId val="{00000006-BDC8-4944-899B-A42610C083FF}"/>
            </c:ext>
          </c:extLst>
        </c:ser>
        <c:dLbls>
          <c:showLegendKey val="0"/>
          <c:showVal val="0"/>
          <c:showCatName val="0"/>
          <c:showSerName val="0"/>
          <c:showPercent val="0"/>
          <c:showBubbleSize val="0"/>
        </c:dLbls>
        <c:gapWidth val="150"/>
        <c:axId val="64320256"/>
        <c:axId val="64321792"/>
      </c:barChart>
      <c:catAx>
        <c:axId val="64320256"/>
        <c:scaling>
          <c:orientation val="minMax"/>
        </c:scaling>
        <c:delete val="0"/>
        <c:axPos val="b"/>
        <c:minorGridlines>
          <c:spPr>
            <a:ln>
              <a:noFill/>
            </a:ln>
          </c:spPr>
        </c:minorGridlines>
        <c:numFmt formatCode="General" sourceLinked="0"/>
        <c:majorTickMark val="out"/>
        <c:minorTickMark val="none"/>
        <c:tickLblPos val="nextTo"/>
        <c:txPr>
          <a:bodyPr rot="-1740000"/>
          <a:lstStyle/>
          <a:p>
            <a:pPr>
              <a:defRPr sz="1600" b="0">
                <a:solidFill>
                  <a:schemeClr val="tx1"/>
                </a:solidFill>
                <a:latin typeface="Calibri" panose="020F0502020204030204" pitchFamily="34" charset="0"/>
              </a:defRPr>
            </a:pPr>
            <a:endParaRPr lang="en-US"/>
          </a:p>
        </c:txPr>
        <c:crossAx val="64321792"/>
        <c:crosses val="autoZero"/>
        <c:auto val="1"/>
        <c:lblAlgn val="ctr"/>
        <c:lblOffset val="100"/>
        <c:noMultiLvlLbl val="0"/>
      </c:catAx>
      <c:valAx>
        <c:axId val="64321792"/>
        <c:scaling>
          <c:orientation val="minMax"/>
          <c:max val="100"/>
          <c:min val="5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4009707725487802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64320256"/>
        <c:crosses val="autoZero"/>
        <c:crossBetween val="between"/>
        <c:majorUnit val="10"/>
      </c:valAx>
    </c:plotArea>
    <c:legend>
      <c:legendPos val="t"/>
      <c:layout>
        <c:manualLayout>
          <c:xMode val="edge"/>
          <c:yMode val="edge"/>
          <c:x val="9.3525107710592775E-2"/>
          <c:y val="1.8517060367454078E-3"/>
          <c:w val="0.79233459614717971"/>
          <c:h val="9.6724081364829392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826078343980587E-2"/>
          <c:y val="0.16453895297971474"/>
          <c:w val="0.89871828521434816"/>
          <c:h val="0.62983733138008913"/>
        </c:manualLayout>
      </c:layout>
      <c:barChart>
        <c:barDir val="col"/>
        <c:grouping val="clustered"/>
        <c:varyColors val="0"/>
        <c:ser>
          <c:idx val="0"/>
          <c:order val="0"/>
          <c:tx>
            <c:strRef>
              <c:f>Sheet1!$B$1</c:f>
              <c:strCache>
                <c:ptCount val="1"/>
                <c:pt idx="0">
                  <c:v>2011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D70C-49F4-9C67-DFF2AA511DCD}"/>
              </c:ext>
            </c:extLst>
          </c:dPt>
          <c:dPt>
            <c:idx val="1"/>
            <c:invertIfNegative val="0"/>
            <c:bubble3D val="0"/>
            <c:extLst>
              <c:ext xmlns:c16="http://schemas.microsoft.com/office/drawing/2014/chart" uri="{C3380CC4-5D6E-409C-BE32-E72D297353CC}">
                <c16:uniqueId val="{00000001-D70C-49F4-9C67-DFF2AA511DCD}"/>
              </c:ext>
            </c:extLst>
          </c:dPt>
          <c:dPt>
            <c:idx val="2"/>
            <c:invertIfNegative val="0"/>
            <c:bubble3D val="0"/>
            <c:extLst>
              <c:ext xmlns:c16="http://schemas.microsoft.com/office/drawing/2014/chart" uri="{C3380CC4-5D6E-409C-BE32-E72D297353CC}">
                <c16:uniqueId val="{00000002-D70C-49F4-9C67-DFF2AA511DCD}"/>
              </c:ext>
            </c:extLst>
          </c:dPt>
          <c:dPt>
            <c:idx val="3"/>
            <c:invertIfNegative val="0"/>
            <c:bubble3D val="0"/>
            <c:extLst>
              <c:ext xmlns:c16="http://schemas.microsoft.com/office/drawing/2014/chart" uri="{C3380CC4-5D6E-409C-BE32-E72D297353CC}">
                <c16:uniqueId val="{00000003-D70C-49F4-9C67-DFF2AA511DCD}"/>
              </c:ext>
            </c:extLst>
          </c:dPt>
          <c:cat>
            <c:strRef>
              <c:f>Sheet1!$A$2:$A$17</c:f>
              <c:strCache>
                <c:ptCount val="16"/>
                <c:pt idx="0">
                  <c:v>Total</c:v>
                </c:pt>
                <c:pt idx="2">
                  <c:v>&lt;65</c:v>
                </c:pt>
                <c:pt idx="3">
                  <c:v>65-74</c:v>
                </c:pt>
                <c:pt idx="4">
                  <c:v>75-84</c:v>
                </c:pt>
                <c:pt idx="5">
                  <c:v>85+</c:v>
                </c:pt>
                <c:pt idx="7">
                  <c:v>Male</c:v>
                </c:pt>
                <c:pt idx="8">
                  <c:v>Female</c:v>
                </c:pt>
                <c:pt idx="9">
                  <c:v> </c:v>
                </c:pt>
                <c:pt idx="10">
                  <c:v>White</c:v>
                </c:pt>
                <c:pt idx="11">
                  <c:v>Black</c:v>
                </c:pt>
                <c:pt idx="12">
                  <c:v>Asian</c:v>
                </c:pt>
                <c:pt idx="13">
                  <c:v>NHOPI</c:v>
                </c:pt>
                <c:pt idx="14">
                  <c:v>AI/AN</c:v>
                </c:pt>
                <c:pt idx="15">
                  <c:v>&gt;1 Race</c:v>
                </c:pt>
              </c:strCache>
            </c:strRef>
          </c:cat>
          <c:val>
            <c:numRef>
              <c:f>Sheet1!$B$2:$B$17</c:f>
              <c:numCache>
                <c:formatCode>General</c:formatCode>
                <c:ptCount val="16"/>
                <c:pt idx="0" formatCode="#,##0.0">
                  <c:v>89.52</c:v>
                </c:pt>
                <c:pt idx="2" formatCode="#,##0.0">
                  <c:v>87.79</c:v>
                </c:pt>
                <c:pt idx="3" formatCode="#,##0.0">
                  <c:v>88.45</c:v>
                </c:pt>
                <c:pt idx="4" formatCode="#,##0.0">
                  <c:v>89.37</c:v>
                </c:pt>
                <c:pt idx="5" formatCode="#,##0.0">
                  <c:v>90.45</c:v>
                </c:pt>
                <c:pt idx="7" formatCode="#,##0.0">
                  <c:v>89.06</c:v>
                </c:pt>
                <c:pt idx="8" formatCode="#,##0.0">
                  <c:v>89.74</c:v>
                </c:pt>
                <c:pt idx="10" formatCode="0.0">
                  <c:v>90.36</c:v>
                </c:pt>
                <c:pt idx="11" formatCode="0.0">
                  <c:v>86</c:v>
                </c:pt>
                <c:pt idx="12" formatCode="0.0">
                  <c:v>90.38</c:v>
                </c:pt>
                <c:pt idx="13" formatCode="0.0">
                  <c:v>89.06</c:v>
                </c:pt>
                <c:pt idx="14" formatCode="0.0">
                  <c:v>87.51</c:v>
                </c:pt>
                <c:pt idx="15" formatCode="0.0">
                  <c:v>88.55</c:v>
                </c:pt>
              </c:numCache>
            </c:numRef>
          </c:val>
          <c:extLst>
            <c:ext xmlns:c16="http://schemas.microsoft.com/office/drawing/2014/chart" uri="{C3380CC4-5D6E-409C-BE32-E72D297353CC}">
              <c16:uniqueId val="{00000004-D70C-49F4-9C67-DFF2AA511DCD}"/>
            </c:ext>
          </c:extLst>
        </c:ser>
        <c:ser>
          <c:idx val="1"/>
          <c:order val="1"/>
          <c:tx>
            <c:strRef>
              <c:f>Sheet1!$C$1</c:f>
              <c:strCache>
                <c:ptCount val="1"/>
                <c:pt idx="0">
                  <c:v>2012</c:v>
                </c:pt>
              </c:strCache>
            </c:strRef>
          </c:tx>
          <c:spPr>
            <a:solidFill>
              <a:srgbClr val="AABA0A"/>
            </a:solidFill>
          </c:spPr>
          <c:invertIfNegative val="0"/>
          <c:cat>
            <c:strRef>
              <c:f>Sheet1!$A$2:$A$17</c:f>
              <c:strCache>
                <c:ptCount val="16"/>
                <c:pt idx="0">
                  <c:v>Total</c:v>
                </c:pt>
                <c:pt idx="2">
                  <c:v>&lt;65</c:v>
                </c:pt>
                <c:pt idx="3">
                  <c:v>65-74</c:v>
                </c:pt>
                <c:pt idx="4">
                  <c:v>75-84</c:v>
                </c:pt>
                <c:pt idx="5">
                  <c:v>85+</c:v>
                </c:pt>
                <c:pt idx="7">
                  <c:v>Male</c:v>
                </c:pt>
                <c:pt idx="8">
                  <c:v>Female</c:v>
                </c:pt>
                <c:pt idx="9">
                  <c:v> </c:v>
                </c:pt>
                <c:pt idx="10">
                  <c:v>White</c:v>
                </c:pt>
                <c:pt idx="11">
                  <c:v>Black</c:v>
                </c:pt>
                <c:pt idx="12">
                  <c:v>Asian</c:v>
                </c:pt>
                <c:pt idx="13">
                  <c:v>NHOPI</c:v>
                </c:pt>
                <c:pt idx="14">
                  <c:v>AI/AN</c:v>
                </c:pt>
                <c:pt idx="15">
                  <c:v>&gt;1 Race</c:v>
                </c:pt>
              </c:strCache>
            </c:strRef>
          </c:cat>
          <c:val>
            <c:numRef>
              <c:f>Sheet1!$C$2:$C$17</c:f>
              <c:numCache>
                <c:formatCode>General</c:formatCode>
                <c:ptCount val="16"/>
                <c:pt idx="0" formatCode="0.0">
                  <c:v>90.38</c:v>
                </c:pt>
                <c:pt idx="2" formatCode="0.0">
                  <c:v>88.62</c:v>
                </c:pt>
                <c:pt idx="3" formatCode="0.0">
                  <c:v>89.33</c:v>
                </c:pt>
                <c:pt idx="4" formatCode="0.0">
                  <c:v>90.29</c:v>
                </c:pt>
                <c:pt idx="5" formatCode="0.0">
                  <c:v>91.3</c:v>
                </c:pt>
                <c:pt idx="7" formatCode="0.0">
                  <c:v>89.93</c:v>
                </c:pt>
                <c:pt idx="8" formatCode="0.0">
                  <c:v>90.6</c:v>
                </c:pt>
                <c:pt idx="10" formatCode="0.0">
                  <c:v>91.23</c:v>
                </c:pt>
                <c:pt idx="11" formatCode="0.0">
                  <c:v>86.84</c:v>
                </c:pt>
                <c:pt idx="12" formatCode="0.0">
                  <c:v>91.04</c:v>
                </c:pt>
                <c:pt idx="13" formatCode="0.0">
                  <c:v>89.24</c:v>
                </c:pt>
                <c:pt idx="14" formatCode="0.0">
                  <c:v>90.44</c:v>
                </c:pt>
                <c:pt idx="15" formatCode="0.0">
                  <c:v>89.55</c:v>
                </c:pt>
              </c:numCache>
            </c:numRef>
          </c:val>
          <c:extLst>
            <c:ext xmlns:c16="http://schemas.microsoft.com/office/drawing/2014/chart" uri="{C3380CC4-5D6E-409C-BE32-E72D297353CC}">
              <c16:uniqueId val="{00000005-D70C-49F4-9C67-DFF2AA511DCD}"/>
            </c:ext>
          </c:extLst>
        </c:ser>
        <c:ser>
          <c:idx val="2"/>
          <c:order val="2"/>
          <c:tx>
            <c:strRef>
              <c:f>Sheet1!$D$1</c:f>
              <c:strCache>
                <c:ptCount val="1"/>
                <c:pt idx="0">
                  <c:v>2013</c:v>
                </c:pt>
              </c:strCache>
            </c:strRef>
          </c:tx>
          <c:spPr>
            <a:solidFill>
              <a:sysClr val="window" lastClr="FFFFFF"/>
            </a:solidFill>
            <a:ln>
              <a:solidFill>
                <a:sysClr val="windowText" lastClr="000000"/>
              </a:solidFill>
            </a:ln>
          </c:spPr>
          <c:invertIfNegative val="0"/>
          <c:cat>
            <c:strRef>
              <c:f>Sheet1!$A$2:$A$17</c:f>
              <c:strCache>
                <c:ptCount val="16"/>
                <c:pt idx="0">
                  <c:v>Total</c:v>
                </c:pt>
                <c:pt idx="2">
                  <c:v>&lt;65</c:v>
                </c:pt>
                <c:pt idx="3">
                  <c:v>65-74</c:v>
                </c:pt>
                <c:pt idx="4">
                  <c:v>75-84</c:v>
                </c:pt>
                <c:pt idx="5">
                  <c:v>85+</c:v>
                </c:pt>
                <c:pt idx="7">
                  <c:v>Male</c:v>
                </c:pt>
                <c:pt idx="8">
                  <c:v>Female</c:v>
                </c:pt>
                <c:pt idx="9">
                  <c:v> </c:v>
                </c:pt>
                <c:pt idx="10">
                  <c:v>White</c:v>
                </c:pt>
                <c:pt idx="11">
                  <c:v>Black</c:v>
                </c:pt>
                <c:pt idx="12">
                  <c:v>Asian</c:v>
                </c:pt>
                <c:pt idx="13">
                  <c:v>NHOPI</c:v>
                </c:pt>
                <c:pt idx="14">
                  <c:v>AI/AN</c:v>
                </c:pt>
                <c:pt idx="15">
                  <c:v>&gt;1 Race</c:v>
                </c:pt>
              </c:strCache>
            </c:strRef>
          </c:cat>
          <c:val>
            <c:numRef>
              <c:f>Sheet1!$D$2:$D$17</c:f>
              <c:numCache>
                <c:formatCode>General</c:formatCode>
                <c:ptCount val="16"/>
                <c:pt idx="0" formatCode="0.0">
                  <c:v>90.8</c:v>
                </c:pt>
                <c:pt idx="2" formatCode="0.0">
                  <c:v>89.25</c:v>
                </c:pt>
                <c:pt idx="3" formatCode="0.0">
                  <c:v>89.84</c:v>
                </c:pt>
                <c:pt idx="4" formatCode="0.0">
                  <c:v>90.69</c:v>
                </c:pt>
                <c:pt idx="5" formatCode="0.0">
                  <c:v>91.65</c:v>
                </c:pt>
                <c:pt idx="7" formatCode="0.0">
                  <c:v>90.46</c:v>
                </c:pt>
                <c:pt idx="8" formatCode="0.0">
                  <c:v>90.96</c:v>
                </c:pt>
                <c:pt idx="10" formatCode="0.0">
                  <c:v>91.52</c:v>
                </c:pt>
                <c:pt idx="11" formatCode="0.0">
                  <c:v>87.7</c:v>
                </c:pt>
                <c:pt idx="12" formatCode="0.0">
                  <c:v>91.13</c:v>
                </c:pt>
                <c:pt idx="13" formatCode="0.0">
                  <c:v>89.91</c:v>
                </c:pt>
                <c:pt idx="14" formatCode="0.0">
                  <c:v>90.67</c:v>
                </c:pt>
                <c:pt idx="15" formatCode="0.0">
                  <c:v>90.14</c:v>
                </c:pt>
              </c:numCache>
            </c:numRef>
          </c:val>
          <c:extLst>
            <c:ext xmlns:c16="http://schemas.microsoft.com/office/drawing/2014/chart" uri="{C3380CC4-5D6E-409C-BE32-E72D297353CC}">
              <c16:uniqueId val="{00000006-D70C-49F4-9C67-DFF2AA511DCD}"/>
            </c:ext>
          </c:extLst>
        </c:ser>
        <c:dLbls>
          <c:showLegendKey val="0"/>
          <c:showVal val="0"/>
          <c:showCatName val="0"/>
          <c:showSerName val="0"/>
          <c:showPercent val="0"/>
          <c:showBubbleSize val="0"/>
        </c:dLbls>
        <c:gapWidth val="150"/>
        <c:axId val="124713984"/>
        <c:axId val="124592896"/>
      </c:barChart>
      <c:catAx>
        <c:axId val="124713984"/>
        <c:scaling>
          <c:orientation val="minMax"/>
        </c:scaling>
        <c:delete val="0"/>
        <c:axPos val="b"/>
        <c:minorGridlines>
          <c:spPr>
            <a:ln>
              <a:noFill/>
            </a:ln>
          </c:spPr>
        </c:minorGridlines>
        <c:numFmt formatCode="General" sourceLinked="0"/>
        <c:majorTickMark val="out"/>
        <c:minorTickMark val="none"/>
        <c:tickLblPos val="nextTo"/>
        <c:txPr>
          <a:bodyPr rot="-1800000"/>
          <a:lstStyle/>
          <a:p>
            <a:pPr>
              <a:defRPr sz="1600" b="0">
                <a:solidFill>
                  <a:schemeClr val="tx1"/>
                </a:solidFill>
                <a:latin typeface="Calibri" panose="020F0502020204030204" pitchFamily="34" charset="0"/>
              </a:defRPr>
            </a:pPr>
            <a:endParaRPr lang="en-US"/>
          </a:p>
        </c:txPr>
        <c:crossAx val="124592896"/>
        <c:crosses val="autoZero"/>
        <c:auto val="1"/>
        <c:lblAlgn val="ctr"/>
        <c:lblOffset val="100"/>
        <c:noMultiLvlLbl val="0"/>
      </c:catAx>
      <c:valAx>
        <c:axId val="124592896"/>
        <c:scaling>
          <c:orientation val="minMax"/>
          <c:max val="100"/>
          <c:min val="5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783609534273332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24713984"/>
        <c:crosses val="autoZero"/>
        <c:crossBetween val="between"/>
        <c:majorUnit val="10"/>
      </c:valAx>
    </c:plotArea>
    <c:legend>
      <c:legendPos val="t"/>
      <c:layout>
        <c:manualLayout>
          <c:xMode val="edge"/>
          <c:yMode val="edge"/>
          <c:x val="9.3525107710592775E-2"/>
          <c:y val="1.8517060367454078E-3"/>
          <c:w val="0.79233459614717971"/>
          <c:h val="7.0884199068139739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453509283561778"/>
          <c:y val="0.14344155134017339"/>
          <c:w val="0.78415038397978043"/>
          <c:h val="0.75811535631909643"/>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Sheet1!$B$1:$E$1</c:f>
              <c:strCache>
                <c:ptCount val="4"/>
                <c:pt idx="0">
                  <c:v>2010</c:v>
                </c:pt>
                <c:pt idx="1">
                  <c:v>2011</c:v>
                </c:pt>
                <c:pt idx="2">
                  <c:v>2012</c:v>
                </c:pt>
                <c:pt idx="3">
                  <c:v>2013</c:v>
                </c:pt>
              </c:strCache>
            </c:strRef>
          </c:cat>
          <c:val>
            <c:numRef>
              <c:f>Sheet1!$B$2:$E$2</c:f>
              <c:numCache>
                <c:formatCode>General</c:formatCode>
                <c:ptCount val="4"/>
                <c:pt idx="0">
                  <c:v>54.4</c:v>
                </c:pt>
                <c:pt idx="1">
                  <c:v>57</c:v>
                </c:pt>
                <c:pt idx="2">
                  <c:v>59.7</c:v>
                </c:pt>
                <c:pt idx="3" formatCode="0.0">
                  <c:v>61.75</c:v>
                </c:pt>
              </c:numCache>
            </c:numRef>
          </c:val>
          <c:smooth val="0"/>
          <c:extLst>
            <c:ext xmlns:c16="http://schemas.microsoft.com/office/drawing/2014/chart" uri="{C3380CC4-5D6E-409C-BE32-E72D297353CC}">
              <c16:uniqueId val="{00000000-BDDC-4F83-B465-FB1F9298E50C}"/>
            </c:ext>
          </c:extLst>
        </c:ser>
        <c:ser>
          <c:idx val="0"/>
          <c:order val="1"/>
          <c:tx>
            <c:strRef>
              <c:f>Sheet1!$A$3</c:f>
              <c:strCache>
                <c:ptCount val="1"/>
                <c:pt idx="0">
                  <c:v>0-64</c:v>
                </c:pt>
              </c:strCache>
            </c:strRef>
          </c:tx>
          <c:spPr>
            <a:ln w="25400">
              <a:solidFill>
                <a:srgbClr val="0072C6"/>
              </a:solidFill>
            </a:ln>
          </c:spPr>
          <c:marker>
            <c:symbol val="square"/>
            <c:size val="7"/>
            <c:spPr>
              <a:solidFill>
                <a:srgbClr val="0072C6"/>
              </a:solidFill>
              <a:ln>
                <a:noFill/>
              </a:ln>
            </c:spPr>
          </c:marker>
          <c:cat>
            <c:strRef>
              <c:f>Sheet1!$B$1:$E$1</c:f>
              <c:strCache>
                <c:ptCount val="4"/>
                <c:pt idx="0">
                  <c:v>2010</c:v>
                </c:pt>
                <c:pt idx="1">
                  <c:v>2011</c:v>
                </c:pt>
                <c:pt idx="2">
                  <c:v>2012</c:v>
                </c:pt>
                <c:pt idx="3">
                  <c:v>2013</c:v>
                </c:pt>
              </c:strCache>
            </c:strRef>
          </c:cat>
          <c:val>
            <c:numRef>
              <c:f>Sheet1!$B$3:$E$3</c:f>
              <c:numCache>
                <c:formatCode>General</c:formatCode>
                <c:ptCount val="4"/>
                <c:pt idx="0">
                  <c:v>55</c:v>
                </c:pt>
                <c:pt idx="1">
                  <c:v>57.3</c:v>
                </c:pt>
                <c:pt idx="2">
                  <c:v>59.8</c:v>
                </c:pt>
                <c:pt idx="3" formatCode="0.0">
                  <c:v>61.46</c:v>
                </c:pt>
              </c:numCache>
            </c:numRef>
          </c:val>
          <c:smooth val="0"/>
          <c:extLst>
            <c:ext xmlns:c16="http://schemas.microsoft.com/office/drawing/2014/chart" uri="{C3380CC4-5D6E-409C-BE32-E72D297353CC}">
              <c16:uniqueId val="{00000001-BDDC-4F83-B465-FB1F9298E50C}"/>
            </c:ext>
          </c:extLst>
        </c:ser>
        <c:ser>
          <c:idx val="2"/>
          <c:order val="2"/>
          <c:tx>
            <c:strRef>
              <c:f>Sheet1!$A$4</c:f>
              <c:strCache>
                <c:ptCount val="1"/>
                <c:pt idx="0">
                  <c:v>65-74</c:v>
                </c:pt>
              </c:strCache>
            </c:strRef>
          </c:tx>
          <c:spPr>
            <a:ln w="25400">
              <a:solidFill>
                <a:srgbClr val="AABA0A"/>
              </a:solidFill>
            </a:ln>
          </c:spPr>
          <c:marker>
            <c:symbol val="triangle"/>
            <c:size val="9"/>
            <c:spPr>
              <a:solidFill>
                <a:srgbClr val="AABA0A"/>
              </a:solidFill>
              <a:ln>
                <a:noFill/>
              </a:ln>
            </c:spPr>
          </c:marker>
          <c:cat>
            <c:strRef>
              <c:f>Sheet1!$B$1:$E$1</c:f>
              <c:strCache>
                <c:ptCount val="4"/>
                <c:pt idx="0">
                  <c:v>2010</c:v>
                </c:pt>
                <c:pt idx="1">
                  <c:v>2011</c:v>
                </c:pt>
                <c:pt idx="2">
                  <c:v>2012</c:v>
                </c:pt>
                <c:pt idx="3">
                  <c:v>2013</c:v>
                </c:pt>
              </c:strCache>
            </c:strRef>
          </c:cat>
          <c:val>
            <c:numRef>
              <c:f>Sheet1!$B$4:$E$4</c:f>
              <c:numCache>
                <c:formatCode>General</c:formatCode>
                <c:ptCount val="4"/>
                <c:pt idx="0">
                  <c:v>62</c:v>
                </c:pt>
                <c:pt idx="1">
                  <c:v>64.099999999999994</c:v>
                </c:pt>
                <c:pt idx="2">
                  <c:v>66.7</c:v>
                </c:pt>
                <c:pt idx="3" formatCode="0.0">
                  <c:v>68.59</c:v>
                </c:pt>
              </c:numCache>
            </c:numRef>
          </c:val>
          <c:smooth val="0"/>
          <c:extLst>
            <c:ext xmlns:c16="http://schemas.microsoft.com/office/drawing/2014/chart" uri="{C3380CC4-5D6E-409C-BE32-E72D297353CC}">
              <c16:uniqueId val="{00000002-BDDC-4F83-B465-FB1F9298E50C}"/>
            </c:ext>
          </c:extLst>
        </c:ser>
        <c:ser>
          <c:idx val="1"/>
          <c:order val="3"/>
          <c:tx>
            <c:strRef>
              <c:f>Sheet1!$A$5</c:f>
              <c:strCache>
                <c:ptCount val="1"/>
                <c:pt idx="0">
                  <c:v>75-84</c:v>
                </c:pt>
              </c:strCache>
            </c:strRef>
          </c:tx>
          <c:spPr>
            <a:ln w="34925">
              <a:solidFill>
                <a:srgbClr val="7BA8DF"/>
              </a:solidFill>
            </a:ln>
          </c:spPr>
          <c:marker>
            <c:symbol val="diamond"/>
            <c:size val="9"/>
            <c:spPr>
              <a:solidFill>
                <a:srgbClr val="7BA8DF"/>
              </a:solidFill>
              <a:ln>
                <a:noFill/>
              </a:ln>
            </c:spPr>
          </c:marker>
          <c:cat>
            <c:strRef>
              <c:f>Sheet1!$B$1:$E$1</c:f>
              <c:strCache>
                <c:ptCount val="4"/>
                <c:pt idx="0">
                  <c:v>2010</c:v>
                </c:pt>
                <c:pt idx="1">
                  <c:v>2011</c:v>
                </c:pt>
                <c:pt idx="2">
                  <c:v>2012</c:v>
                </c:pt>
                <c:pt idx="3">
                  <c:v>2013</c:v>
                </c:pt>
              </c:strCache>
            </c:strRef>
          </c:cat>
          <c:val>
            <c:numRef>
              <c:f>Sheet1!$B$5:$E$5</c:f>
              <c:numCache>
                <c:formatCode>General</c:formatCode>
                <c:ptCount val="4"/>
                <c:pt idx="0">
                  <c:v>55.7</c:v>
                </c:pt>
                <c:pt idx="1">
                  <c:v>58.5</c:v>
                </c:pt>
                <c:pt idx="2">
                  <c:v>60.9</c:v>
                </c:pt>
                <c:pt idx="3" formatCode="0.0">
                  <c:v>62.97</c:v>
                </c:pt>
              </c:numCache>
            </c:numRef>
          </c:val>
          <c:smooth val="0"/>
          <c:extLst>
            <c:ext xmlns:c16="http://schemas.microsoft.com/office/drawing/2014/chart" uri="{C3380CC4-5D6E-409C-BE32-E72D297353CC}">
              <c16:uniqueId val="{00000003-BDDC-4F83-B465-FB1F9298E50C}"/>
            </c:ext>
          </c:extLst>
        </c:ser>
        <c:ser>
          <c:idx val="4"/>
          <c:order val="4"/>
          <c:tx>
            <c:strRef>
              <c:f>Sheet1!$A$6</c:f>
              <c:strCache>
                <c:ptCount val="1"/>
                <c:pt idx="0">
                  <c:v>85+</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Sheet1!$B$1:$E$1</c:f>
              <c:strCache>
                <c:ptCount val="4"/>
                <c:pt idx="0">
                  <c:v>2010</c:v>
                </c:pt>
                <c:pt idx="1">
                  <c:v>2011</c:v>
                </c:pt>
                <c:pt idx="2">
                  <c:v>2012</c:v>
                </c:pt>
                <c:pt idx="3">
                  <c:v>2013</c:v>
                </c:pt>
              </c:strCache>
            </c:strRef>
          </c:cat>
          <c:val>
            <c:numRef>
              <c:f>Sheet1!$B$6:$E$6</c:f>
              <c:numCache>
                <c:formatCode>General</c:formatCode>
                <c:ptCount val="4"/>
                <c:pt idx="0">
                  <c:v>45.6</c:v>
                </c:pt>
                <c:pt idx="1">
                  <c:v>48.7</c:v>
                </c:pt>
                <c:pt idx="2">
                  <c:v>51.7</c:v>
                </c:pt>
                <c:pt idx="3" formatCode="0.0">
                  <c:v>54.05</c:v>
                </c:pt>
              </c:numCache>
            </c:numRef>
          </c:val>
          <c:smooth val="0"/>
          <c:extLst>
            <c:ext xmlns:c16="http://schemas.microsoft.com/office/drawing/2014/chart" uri="{C3380CC4-5D6E-409C-BE32-E72D297353CC}">
              <c16:uniqueId val="{00000004-BDDC-4F83-B465-FB1F9298E50C}"/>
            </c:ext>
          </c:extLst>
        </c:ser>
        <c:dLbls>
          <c:showLegendKey val="0"/>
          <c:showVal val="0"/>
          <c:showCatName val="0"/>
          <c:showSerName val="0"/>
          <c:showPercent val="0"/>
          <c:showBubbleSize val="0"/>
        </c:dLbls>
        <c:marker val="1"/>
        <c:smooth val="0"/>
        <c:axId val="124155008"/>
        <c:axId val="124156928"/>
      </c:lineChart>
      <c:catAx>
        <c:axId val="12415500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24156928"/>
        <c:crosses val="autoZero"/>
        <c:auto val="1"/>
        <c:lblAlgn val="ctr"/>
        <c:lblOffset val="100"/>
        <c:noMultiLvlLbl val="0"/>
      </c:catAx>
      <c:valAx>
        <c:axId val="124156928"/>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28799312017815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24155008"/>
        <c:crosses val="autoZero"/>
        <c:crossBetween val="between"/>
        <c:majorUnit val="10"/>
      </c:valAx>
    </c:plotArea>
    <c:legend>
      <c:legendPos val="t"/>
      <c:layout>
        <c:manualLayout>
          <c:xMode val="edge"/>
          <c:yMode val="edge"/>
          <c:x val="0.11005152133761058"/>
          <c:y val="1.1675185338674747E-3"/>
          <c:w val="0.77522917274229608"/>
          <c:h val="0.1226515843128304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216365315446679"/>
          <c:y val="0.14295613616479758"/>
          <c:w val="0.77960803248650534"/>
          <c:h val="0.75860077149447225"/>
        </c:manualLayout>
      </c:layout>
      <c:lineChart>
        <c:grouping val="standard"/>
        <c:varyColors val="0"/>
        <c:ser>
          <c:idx val="3"/>
          <c:order val="0"/>
          <c:tx>
            <c:strRef>
              <c:f>Sheet1!$B$1</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Sheet1!$A$2:$A$5</c:f>
              <c:numCache>
                <c:formatCode>General</c:formatCode>
                <c:ptCount val="4"/>
                <c:pt idx="0">
                  <c:v>2010</c:v>
                </c:pt>
                <c:pt idx="1">
                  <c:v>2011</c:v>
                </c:pt>
                <c:pt idx="2">
                  <c:v>2012</c:v>
                </c:pt>
                <c:pt idx="3">
                  <c:v>2013</c:v>
                </c:pt>
              </c:numCache>
            </c:numRef>
          </c:cat>
          <c:val>
            <c:numRef>
              <c:f>Sheet1!$B$2:$B$5</c:f>
              <c:numCache>
                <c:formatCode>General</c:formatCode>
                <c:ptCount val="4"/>
                <c:pt idx="0">
                  <c:v>55.6</c:v>
                </c:pt>
                <c:pt idx="1">
                  <c:v>58.2</c:v>
                </c:pt>
                <c:pt idx="2">
                  <c:v>60.9</c:v>
                </c:pt>
                <c:pt idx="3" formatCode="0.0">
                  <c:v>62.88</c:v>
                </c:pt>
              </c:numCache>
            </c:numRef>
          </c:val>
          <c:smooth val="0"/>
          <c:extLst>
            <c:ext xmlns:c16="http://schemas.microsoft.com/office/drawing/2014/chart" uri="{C3380CC4-5D6E-409C-BE32-E72D297353CC}">
              <c16:uniqueId val="{00000000-87DE-4A75-9689-17DB3C76FDB6}"/>
            </c:ext>
          </c:extLst>
        </c:ser>
        <c:ser>
          <c:idx val="0"/>
          <c:order val="1"/>
          <c:tx>
            <c:strRef>
              <c:f>Sheet1!$C$1</c:f>
              <c:strCache>
                <c:ptCount val="1"/>
                <c:pt idx="0">
                  <c:v>Black</c:v>
                </c:pt>
              </c:strCache>
            </c:strRef>
          </c:tx>
          <c:spPr>
            <a:ln w="25400">
              <a:solidFill>
                <a:srgbClr val="0072C6"/>
              </a:solidFill>
            </a:ln>
          </c:spPr>
          <c:marker>
            <c:symbol val="square"/>
            <c:size val="7"/>
            <c:spPr>
              <a:solidFill>
                <a:srgbClr val="0072C6"/>
              </a:solidFill>
              <a:ln>
                <a:noFill/>
              </a:ln>
            </c:spPr>
          </c:marker>
          <c:cat>
            <c:numRef>
              <c:f>Sheet1!$A$2:$A$5</c:f>
              <c:numCache>
                <c:formatCode>General</c:formatCode>
                <c:ptCount val="4"/>
                <c:pt idx="0">
                  <c:v>2010</c:v>
                </c:pt>
                <c:pt idx="1">
                  <c:v>2011</c:v>
                </c:pt>
                <c:pt idx="2">
                  <c:v>2012</c:v>
                </c:pt>
                <c:pt idx="3">
                  <c:v>2013</c:v>
                </c:pt>
              </c:numCache>
            </c:numRef>
          </c:cat>
          <c:val>
            <c:numRef>
              <c:f>Sheet1!$C$2:$C$5</c:f>
              <c:numCache>
                <c:formatCode>General</c:formatCode>
                <c:ptCount val="4"/>
                <c:pt idx="0">
                  <c:v>51.2</c:v>
                </c:pt>
                <c:pt idx="1">
                  <c:v>53.8</c:v>
                </c:pt>
                <c:pt idx="2">
                  <c:v>56.2</c:v>
                </c:pt>
                <c:pt idx="3" formatCode="0.0">
                  <c:v>58.08</c:v>
                </c:pt>
              </c:numCache>
            </c:numRef>
          </c:val>
          <c:smooth val="0"/>
          <c:extLst>
            <c:ext xmlns:c16="http://schemas.microsoft.com/office/drawing/2014/chart" uri="{C3380CC4-5D6E-409C-BE32-E72D297353CC}">
              <c16:uniqueId val="{00000001-87DE-4A75-9689-17DB3C76FDB6}"/>
            </c:ext>
          </c:extLst>
        </c:ser>
        <c:ser>
          <c:idx val="2"/>
          <c:order val="2"/>
          <c:tx>
            <c:strRef>
              <c:f>Sheet1!$D$1</c:f>
              <c:strCache>
                <c:ptCount val="1"/>
                <c:pt idx="0">
                  <c:v>Hispanic</c:v>
                </c:pt>
              </c:strCache>
            </c:strRef>
          </c:tx>
          <c:spPr>
            <a:ln w="25400">
              <a:solidFill>
                <a:srgbClr val="AABA0A"/>
              </a:solidFill>
            </a:ln>
          </c:spPr>
          <c:marker>
            <c:symbol val="triangle"/>
            <c:size val="9"/>
            <c:spPr>
              <a:solidFill>
                <a:srgbClr val="AABA0A"/>
              </a:solidFill>
              <a:ln>
                <a:noFill/>
              </a:ln>
            </c:spPr>
          </c:marker>
          <c:cat>
            <c:numRef>
              <c:f>Sheet1!$A$2:$A$5</c:f>
              <c:numCache>
                <c:formatCode>General</c:formatCode>
                <c:ptCount val="4"/>
                <c:pt idx="0">
                  <c:v>2010</c:v>
                </c:pt>
                <c:pt idx="1">
                  <c:v>2011</c:v>
                </c:pt>
                <c:pt idx="2">
                  <c:v>2012</c:v>
                </c:pt>
                <c:pt idx="3">
                  <c:v>2013</c:v>
                </c:pt>
              </c:numCache>
            </c:numRef>
          </c:cat>
          <c:val>
            <c:numRef>
              <c:f>Sheet1!$D$2:$D$5</c:f>
              <c:numCache>
                <c:formatCode>General</c:formatCode>
                <c:ptCount val="4"/>
                <c:pt idx="0">
                  <c:v>48.1</c:v>
                </c:pt>
                <c:pt idx="1">
                  <c:v>51.1</c:v>
                </c:pt>
                <c:pt idx="2">
                  <c:v>54.7</c:v>
                </c:pt>
                <c:pt idx="3" formatCode="0.0">
                  <c:v>57.23</c:v>
                </c:pt>
              </c:numCache>
            </c:numRef>
          </c:val>
          <c:smooth val="0"/>
          <c:extLst>
            <c:ext xmlns:c16="http://schemas.microsoft.com/office/drawing/2014/chart" uri="{C3380CC4-5D6E-409C-BE32-E72D297353CC}">
              <c16:uniqueId val="{00000002-87DE-4A75-9689-17DB3C76FDB6}"/>
            </c:ext>
          </c:extLst>
        </c:ser>
        <c:dLbls>
          <c:showLegendKey val="0"/>
          <c:showVal val="0"/>
          <c:showCatName val="0"/>
          <c:showSerName val="0"/>
          <c:showPercent val="0"/>
          <c:showBubbleSize val="0"/>
        </c:dLbls>
        <c:marker val="1"/>
        <c:smooth val="0"/>
        <c:axId val="124223872"/>
        <c:axId val="124225792"/>
      </c:lineChart>
      <c:catAx>
        <c:axId val="12422387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24225792"/>
        <c:crosses val="autoZero"/>
        <c:auto val="1"/>
        <c:lblAlgn val="ctr"/>
        <c:lblOffset val="100"/>
        <c:noMultiLvlLbl val="0"/>
      </c:catAx>
      <c:valAx>
        <c:axId val="124225792"/>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28799312017815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24223872"/>
        <c:crosses val="autoZero"/>
        <c:crossBetween val="between"/>
        <c:majorUnit val="10"/>
      </c:valAx>
    </c:plotArea>
    <c:legend>
      <c:legendPos val="t"/>
      <c:layout>
        <c:manualLayout>
          <c:xMode val="edge"/>
          <c:yMode val="edge"/>
          <c:x val="5.4495864903679483E-2"/>
          <c:y val="2.9576523105066414E-2"/>
          <c:w val="0.92337740801267776"/>
          <c:h val="7.3107303348445077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95708175366968"/>
          <c:y val="0.17749394697755805"/>
          <c:w val="0.79633347914843966"/>
          <c:h val="0.68782299741602071"/>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Sheet1!$A$2:$A$8</c:f>
              <c:numCache>
                <c:formatCode>General</c:formatCode>
                <c:ptCount val="3"/>
                <c:pt idx="0">
                  <c:v>2011</c:v>
                </c:pt>
                <c:pt idx="1">
                  <c:v>2012</c:v>
                </c:pt>
                <c:pt idx="2">
                  <c:v>2013</c:v>
                </c:pt>
              </c:numCache>
            </c:numRef>
          </c:cat>
          <c:val>
            <c:numRef>
              <c:f>Sheet1!$B$2:$B$8</c:f>
              <c:numCache>
                <c:formatCode>General</c:formatCode>
                <c:ptCount val="3"/>
                <c:pt idx="0">
                  <c:v>18.3</c:v>
                </c:pt>
                <c:pt idx="1">
                  <c:v>17.399999999999999</c:v>
                </c:pt>
                <c:pt idx="2" formatCode="0.0">
                  <c:v>17.399999999999999</c:v>
                </c:pt>
              </c:numCache>
            </c:numRef>
          </c:val>
          <c:smooth val="0"/>
          <c:extLst>
            <c:ext xmlns:c16="http://schemas.microsoft.com/office/drawing/2014/chart" uri="{C3380CC4-5D6E-409C-BE32-E72D297353CC}">
              <c16:uniqueId val="{00000000-000B-4E72-880E-8A2B0697E6FE}"/>
            </c:ext>
          </c:extLst>
        </c:ser>
        <c:ser>
          <c:idx val="0"/>
          <c:order val="1"/>
          <c:tx>
            <c:strRef>
              <c:f>Sheet1!$C$1</c:f>
              <c:strCache>
                <c:ptCount val="1"/>
                <c:pt idx="0">
                  <c:v>0-64</c:v>
                </c:pt>
              </c:strCache>
            </c:strRef>
          </c:tx>
          <c:spPr>
            <a:ln w="25400">
              <a:solidFill>
                <a:srgbClr val="0072C6"/>
              </a:solidFill>
            </a:ln>
          </c:spPr>
          <c:marker>
            <c:symbol val="square"/>
            <c:size val="7"/>
            <c:spPr>
              <a:solidFill>
                <a:srgbClr val="0072C6"/>
              </a:solidFill>
              <a:ln>
                <a:noFill/>
              </a:ln>
            </c:spPr>
          </c:marker>
          <c:cat>
            <c:numRef>
              <c:f>Sheet1!$A$2:$A$8</c:f>
              <c:numCache>
                <c:formatCode>General</c:formatCode>
                <c:ptCount val="3"/>
                <c:pt idx="0">
                  <c:v>2011</c:v>
                </c:pt>
                <c:pt idx="1">
                  <c:v>2012</c:v>
                </c:pt>
                <c:pt idx="2">
                  <c:v>2013</c:v>
                </c:pt>
              </c:numCache>
            </c:numRef>
          </c:cat>
          <c:val>
            <c:numRef>
              <c:f>Sheet1!$C$2:$C$8</c:f>
              <c:numCache>
                <c:formatCode>General</c:formatCode>
                <c:ptCount val="3"/>
                <c:pt idx="0">
                  <c:v>12.9</c:v>
                </c:pt>
                <c:pt idx="1">
                  <c:v>12.7</c:v>
                </c:pt>
                <c:pt idx="2" formatCode="0.0">
                  <c:v>13.47</c:v>
                </c:pt>
              </c:numCache>
            </c:numRef>
          </c:val>
          <c:smooth val="0"/>
          <c:extLst>
            <c:ext xmlns:c16="http://schemas.microsoft.com/office/drawing/2014/chart" uri="{C3380CC4-5D6E-409C-BE32-E72D297353CC}">
              <c16:uniqueId val="{00000001-000B-4E72-880E-8A2B0697E6FE}"/>
            </c:ext>
          </c:extLst>
        </c:ser>
        <c:ser>
          <c:idx val="2"/>
          <c:order val="2"/>
          <c:tx>
            <c:strRef>
              <c:f>Sheet1!$D$1</c:f>
              <c:strCache>
                <c:ptCount val="1"/>
                <c:pt idx="0">
                  <c:v>65-74</c:v>
                </c:pt>
              </c:strCache>
            </c:strRef>
          </c:tx>
          <c:spPr>
            <a:ln w="25400">
              <a:solidFill>
                <a:srgbClr val="AABA0A"/>
              </a:solidFill>
            </a:ln>
          </c:spPr>
          <c:marker>
            <c:symbol val="triangle"/>
            <c:size val="9"/>
            <c:spPr>
              <a:solidFill>
                <a:srgbClr val="AABA0A"/>
              </a:solidFill>
              <a:ln>
                <a:noFill/>
              </a:ln>
            </c:spPr>
          </c:marker>
          <c:cat>
            <c:numRef>
              <c:f>Sheet1!$A$2:$A$8</c:f>
              <c:numCache>
                <c:formatCode>General</c:formatCode>
                <c:ptCount val="3"/>
                <c:pt idx="0">
                  <c:v>2011</c:v>
                </c:pt>
                <c:pt idx="1">
                  <c:v>2012</c:v>
                </c:pt>
                <c:pt idx="2">
                  <c:v>2013</c:v>
                </c:pt>
              </c:numCache>
            </c:numRef>
          </c:cat>
          <c:val>
            <c:numRef>
              <c:f>Sheet1!$D$2:$D$8</c:f>
              <c:numCache>
                <c:formatCode>General</c:formatCode>
                <c:ptCount val="3"/>
                <c:pt idx="0">
                  <c:v>16.8</c:v>
                </c:pt>
                <c:pt idx="1">
                  <c:v>16.100000000000001</c:v>
                </c:pt>
                <c:pt idx="2" formatCode="0.0">
                  <c:v>16.329999999999998</c:v>
                </c:pt>
              </c:numCache>
            </c:numRef>
          </c:val>
          <c:smooth val="0"/>
          <c:extLst>
            <c:ext xmlns:c16="http://schemas.microsoft.com/office/drawing/2014/chart" uri="{C3380CC4-5D6E-409C-BE32-E72D297353CC}">
              <c16:uniqueId val="{00000002-000B-4E72-880E-8A2B0697E6FE}"/>
            </c:ext>
          </c:extLst>
        </c:ser>
        <c:ser>
          <c:idx val="1"/>
          <c:order val="3"/>
          <c:tx>
            <c:strRef>
              <c:f>Sheet1!$E$1</c:f>
              <c:strCache>
                <c:ptCount val="1"/>
                <c:pt idx="0">
                  <c:v>75-84</c:v>
                </c:pt>
              </c:strCache>
            </c:strRef>
          </c:tx>
          <c:spPr>
            <a:ln w="34925">
              <a:solidFill>
                <a:srgbClr val="7BA8DF"/>
              </a:solidFill>
            </a:ln>
          </c:spPr>
          <c:marker>
            <c:symbol val="diamond"/>
            <c:size val="9"/>
            <c:spPr>
              <a:solidFill>
                <a:srgbClr val="7BA8DF"/>
              </a:solidFill>
              <a:ln>
                <a:noFill/>
              </a:ln>
            </c:spPr>
          </c:marker>
          <c:cat>
            <c:numRef>
              <c:f>Sheet1!$A$2:$A$8</c:f>
              <c:numCache>
                <c:formatCode>General</c:formatCode>
                <c:ptCount val="3"/>
                <c:pt idx="0">
                  <c:v>2011</c:v>
                </c:pt>
                <c:pt idx="1">
                  <c:v>2012</c:v>
                </c:pt>
                <c:pt idx="2">
                  <c:v>2013</c:v>
                </c:pt>
              </c:numCache>
            </c:numRef>
          </c:cat>
          <c:val>
            <c:numRef>
              <c:f>Sheet1!$E$2:$E$8</c:f>
              <c:numCache>
                <c:formatCode>General</c:formatCode>
                <c:ptCount val="3"/>
                <c:pt idx="0">
                  <c:v>19</c:v>
                </c:pt>
                <c:pt idx="1">
                  <c:v>18.2</c:v>
                </c:pt>
                <c:pt idx="2" formatCode="0.0">
                  <c:v>18.149999999999999</c:v>
                </c:pt>
              </c:numCache>
            </c:numRef>
          </c:val>
          <c:smooth val="0"/>
          <c:extLst>
            <c:ext xmlns:c16="http://schemas.microsoft.com/office/drawing/2014/chart" uri="{C3380CC4-5D6E-409C-BE32-E72D297353CC}">
              <c16:uniqueId val="{00000003-000B-4E72-880E-8A2B0697E6FE}"/>
            </c:ext>
          </c:extLst>
        </c:ser>
        <c:ser>
          <c:idx val="4"/>
          <c:order val="4"/>
          <c:tx>
            <c:strRef>
              <c:f>Sheet1!$F$1</c:f>
              <c:strCache>
                <c:ptCount val="1"/>
                <c:pt idx="0">
                  <c:v>85+</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numRef>
              <c:f>Sheet1!$A$2:$A$8</c:f>
              <c:numCache>
                <c:formatCode>General</c:formatCode>
                <c:ptCount val="3"/>
                <c:pt idx="0">
                  <c:v>2011</c:v>
                </c:pt>
                <c:pt idx="1">
                  <c:v>2012</c:v>
                </c:pt>
                <c:pt idx="2">
                  <c:v>2013</c:v>
                </c:pt>
              </c:numCache>
            </c:numRef>
          </c:cat>
          <c:val>
            <c:numRef>
              <c:f>Sheet1!$F$2:$F$8</c:f>
              <c:numCache>
                <c:formatCode>General</c:formatCode>
                <c:ptCount val="3"/>
                <c:pt idx="0">
                  <c:v>20</c:v>
                </c:pt>
                <c:pt idx="1">
                  <c:v>19</c:v>
                </c:pt>
                <c:pt idx="2" formatCode="0.0">
                  <c:v>18.62</c:v>
                </c:pt>
              </c:numCache>
            </c:numRef>
          </c:val>
          <c:smooth val="0"/>
          <c:extLst>
            <c:ext xmlns:c16="http://schemas.microsoft.com/office/drawing/2014/chart" uri="{C3380CC4-5D6E-409C-BE32-E72D297353CC}">
              <c16:uniqueId val="{00000004-000B-4E72-880E-8A2B0697E6FE}"/>
            </c:ext>
          </c:extLst>
        </c:ser>
        <c:dLbls>
          <c:showLegendKey val="0"/>
          <c:showVal val="0"/>
          <c:showCatName val="0"/>
          <c:showSerName val="0"/>
          <c:showPercent val="0"/>
          <c:showBubbleSize val="0"/>
        </c:dLbls>
        <c:marker val="1"/>
        <c:smooth val="0"/>
        <c:axId val="125408000"/>
        <c:axId val="125409920"/>
      </c:lineChart>
      <c:catAx>
        <c:axId val="12540800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25409920"/>
        <c:crosses val="autoZero"/>
        <c:auto val="1"/>
        <c:lblAlgn val="ctr"/>
        <c:lblOffset val="100"/>
        <c:noMultiLvlLbl val="0"/>
      </c:catAx>
      <c:valAx>
        <c:axId val="125409920"/>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1.5432098765432098E-3"/>
              <c:y val="0.4301033591731266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25408000"/>
        <c:crosses val="autoZero"/>
        <c:crossBetween val="between"/>
        <c:majorUnit val="5"/>
      </c:valAx>
    </c:plotArea>
    <c:legend>
      <c:legendPos val="t"/>
      <c:layout>
        <c:manualLayout>
          <c:xMode val="edge"/>
          <c:yMode val="edge"/>
          <c:x val="8.19954797317002E-3"/>
          <c:y val="1.1675185338674747E-3"/>
          <c:w val="0.99127867697093419"/>
          <c:h val="0.1613067463789248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269169478815149"/>
          <c:y val="0.20060464664139208"/>
          <c:w val="0.76528754218222728"/>
          <c:h val="0.53606396422669389"/>
        </c:manualLayout>
      </c:layout>
      <c:barChart>
        <c:barDir val="col"/>
        <c:grouping val="clustered"/>
        <c:varyColors val="0"/>
        <c:ser>
          <c:idx val="0"/>
          <c:order val="0"/>
          <c:tx>
            <c:strRef>
              <c:f>Sheet1!$B$1</c:f>
              <c:strCache>
                <c:ptCount val="1"/>
                <c:pt idx="0">
                  <c:v>2012</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BCE0-4D5C-9795-0AE5388E301B}"/>
              </c:ext>
            </c:extLst>
          </c:dPt>
          <c:dPt>
            <c:idx val="1"/>
            <c:invertIfNegative val="0"/>
            <c:bubble3D val="0"/>
            <c:extLst>
              <c:ext xmlns:c16="http://schemas.microsoft.com/office/drawing/2014/chart" uri="{C3380CC4-5D6E-409C-BE32-E72D297353CC}">
                <c16:uniqueId val="{00000001-BCE0-4D5C-9795-0AE5388E301B}"/>
              </c:ext>
            </c:extLst>
          </c:dPt>
          <c:dPt>
            <c:idx val="2"/>
            <c:invertIfNegative val="0"/>
            <c:bubble3D val="0"/>
            <c:extLst>
              <c:ext xmlns:c16="http://schemas.microsoft.com/office/drawing/2014/chart" uri="{C3380CC4-5D6E-409C-BE32-E72D297353CC}">
                <c16:uniqueId val="{00000002-BCE0-4D5C-9795-0AE5388E301B}"/>
              </c:ext>
            </c:extLst>
          </c:dPt>
          <c:dPt>
            <c:idx val="3"/>
            <c:invertIfNegative val="0"/>
            <c:bubble3D val="0"/>
            <c:extLst>
              <c:ext xmlns:c16="http://schemas.microsoft.com/office/drawing/2014/chart" uri="{C3380CC4-5D6E-409C-BE32-E72D297353CC}">
                <c16:uniqueId val="{00000003-BCE0-4D5C-9795-0AE5388E301B}"/>
              </c:ext>
            </c:extLst>
          </c:dPt>
          <c:cat>
            <c:strRef>
              <c:f>Sheet1!$A$2:$A$9</c:f>
              <c:strCache>
                <c:ptCount val="8"/>
                <c:pt idx="0">
                  <c:v>White</c:v>
                </c:pt>
                <c:pt idx="1">
                  <c:v>Black</c:v>
                </c:pt>
                <c:pt idx="2">
                  <c:v>Hispanic </c:v>
                </c:pt>
                <c:pt idx="4">
                  <c:v>Poor </c:v>
                </c:pt>
                <c:pt idx="5">
                  <c:v>Low Income</c:v>
                </c:pt>
                <c:pt idx="6">
                  <c:v>Middle Income</c:v>
                </c:pt>
                <c:pt idx="7">
                  <c:v>High Income</c:v>
                </c:pt>
              </c:strCache>
            </c:strRef>
          </c:cat>
          <c:val>
            <c:numRef>
              <c:f>Sheet1!$B$2:$B$9</c:f>
              <c:numCache>
                <c:formatCode>General</c:formatCode>
                <c:ptCount val="8"/>
                <c:pt idx="0">
                  <c:v>11.6</c:v>
                </c:pt>
                <c:pt idx="1">
                  <c:v>15.9</c:v>
                </c:pt>
                <c:pt idx="2">
                  <c:v>19.600000000000001</c:v>
                </c:pt>
                <c:pt idx="4">
                  <c:v>13.9</c:v>
                </c:pt>
                <c:pt idx="5">
                  <c:v>19.3</c:v>
                </c:pt>
                <c:pt idx="6">
                  <c:v>17.5</c:v>
                </c:pt>
                <c:pt idx="7">
                  <c:v>6.7</c:v>
                </c:pt>
              </c:numCache>
            </c:numRef>
          </c:val>
          <c:extLst>
            <c:ext xmlns:c16="http://schemas.microsoft.com/office/drawing/2014/chart" uri="{C3380CC4-5D6E-409C-BE32-E72D297353CC}">
              <c16:uniqueId val="{00000004-BCE0-4D5C-9795-0AE5388E301B}"/>
            </c:ext>
          </c:extLst>
        </c:ser>
        <c:ser>
          <c:idx val="1"/>
          <c:order val="1"/>
          <c:tx>
            <c:strRef>
              <c:f>Sheet1!$C$1</c:f>
              <c:strCache>
                <c:ptCount val="1"/>
                <c:pt idx="0">
                  <c:v>2013</c:v>
                </c:pt>
              </c:strCache>
            </c:strRef>
          </c:tx>
          <c:spPr>
            <a:solidFill>
              <a:srgbClr val="AABA0A"/>
            </a:solidFill>
          </c:spPr>
          <c:invertIfNegative val="0"/>
          <c:cat>
            <c:strRef>
              <c:f>Sheet1!$A$2:$A$9</c:f>
              <c:strCache>
                <c:ptCount val="8"/>
                <c:pt idx="0">
                  <c:v>White</c:v>
                </c:pt>
                <c:pt idx="1">
                  <c:v>Black</c:v>
                </c:pt>
                <c:pt idx="2">
                  <c:v>Hispanic </c:v>
                </c:pt>
                <c:pt idx="4">
                  <c:v>Poor </c:v>
                </c:pt>
                <c:pt idx="5">
                  <c:v>Low Income</c:v>
                </c:pt>
                <c:pt idx="6">
                  <c:v>Middle Income</c:v>
                </c:pt>
                <c:pt idx="7">
                  <c:v>High Income</c:v>
                </c:pt>
              </c:strCache>
            </c:strRef>
          </c:cat>
          <c:val>
            <c:numRef>
              <c:f>Sheet1!$C$2:$C$9</c:f>
              <c:numCache>
                <c:formatCode>General</c:formatCode>
                <c:ptCount val="8"/>
                <c:pt idx="0">
                  <c:v>12</c:v>
                </c:pt>
                <c:pt idx="1">
                  <c:v>15.7</c:v>
                </c:pt>
                <c:pt idx="2">
                  <c:v>20.2</c:v>
                </c:pt>
                <c:pt idx="4">
                  <c:v>15</c:v>
                </c:pt>
                <c:pt idx="5">
                  <c:v>19.2</c:v>
                </c:pt>
                <c:pt idx="6">
                  <c:v>15.3</c:v>
                </c:pt>
                <c:pt idx="7">
                  <c:v>9.1999999999999993</c:v>
                </c:pt>
              </c:numCache>
            </c:numRef>
          </c:val>
          <c:extLst>
            <c:ext xmlns:c16="http://schemas.microsoft.com/office/drawing/2014/chart" uri="{C3380CC4-5D6E-409C-BE32-E72D297353CC}">
              <c16:uniqueId val="{00000005-BCE0-4D5C-9795-0AE5388E301B}"/>
            </c:ext>
          </c:extLst>
        </c:ser>
        <c:dLbls>
          <c:showLegendKey val="0"/>
          <c:showVal val="0"/>
          <c:showCatName val="0"/>
          <c:showSerName val="0"/>
          <c:showPercent val="0"/>
          <c:showBubbleSize val="0"/>
        </c:dLbls>
        <c:gapWidth val="150"/>
        <c:axId val="65999232"/>
        <c:axId val="66000768"/>
      </c:barChart>
      <c:catAx>
        <c:axId val="65999232"/>
        <c:scaling>
          <c:orientation val="minMax"/>
        </c:scaling>
        <c:delete val="0"/>
        <c:axPos val="b"/>
        <c:minorGridlines>
          <c:spPr>
            <a:ln>
              <a:noFill/>
            </a:ln>
          </c:spPr>
        </c:minorGridlines>
        <c:numFmt formatCode="General" sourceLinked="0"/>
        <c:majorTickMark val="out"/>
        <c:minorTickMark val="none"/>
        <c:tickLblPos val="nextTo"/>
        <c:txPr>
          <a:bodyPr rot="-2160000"/>
          <a:lstStyle/>
          <a:p>
            <a:pPr>
              <a:defRPr sz="1600" b="0">
                <a:solidFill>
                  <a:schemeClr val="tx1"/>
                </a:solidFill>
                <a:latin typeface="Calibri" panose="020F0502020204030204" pitchFamily="34" charset="0"/>
              </a:defRPr>
            </a:pPr>
            <a:endParaRPr lang="en-US"/>
          </a:p>
        </c:txPr>
        <c:crossAx val="66000768"/>
        <c:crosses val="autoZero"/>
        <c:auto val="1"/>
        <c:lblAlgn val="ctr"/>
        <c:lblOffset val="100"/>
        <c:noMultiLvlLbl val="0"/>
      </c:catAx>
      <c:valAx>
        <c:axId val="66000768"/>
        <c:scaling>
          <c:orientation val="minMax"/>
          <c:max val="25"/>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3169915195259683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65999232"/>
        <c:crosses val="autoZero"/>
        <c:crossBetween val="between"/>
        <c:majorUnit val="5"/>
      </c:valAx>
    </c:plotArea>
    <c:legend>
      <c:legendPos val="t"/>
      <c:layout>
        <c:manualLayout>
          <c:xMode val="edge"/>
          <c:yMode val="edge"/>
          <c:x val="0.10245359955005624"/>
          <c:y val="3.3136339817174489E-2"/>
          <c:w val="0.79233459614717971"/>
          <c:h val="0.14919315641100417"/>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766477107028289"/>
          <c:y val="0.17422887546033489"/>
          <c:w val="0.82233522892971711"/>
          <c:h val="0.67579112980195655"/>
        </c:manualLayout>
      </c:layout>
      <c:barChart>
        <c:barDir val="col"/>
        <c:grouping val="clustered"/>
        <c:varyColors val="0"/>
        <c:ser>
          <c:idx val="0"/>
          <c:order val="0"/>
          <c:tx>
            <c:strRef>
              <c:f>Sheet1!$B$1</c:f>
              <c:strCache>
                <c:ptCount val="1"/>
                <c:pt idx="0">
                  <c:v>White</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C995-4268-9070-DC8F2E15B6BD}"/>
              </c:ext>
            </c:extLst>
          </c:dPt>
          <c:dPt>
            <c:idx val="1"/>
            <c:invertIfNegative val="0"/>
            <c:bubble3D val="0"/>
            <c:extLst>
              <c:ext xmlns:c16="http://schemas.microsoft.com/office/drawing/2014/chart" uri="{C3380CC4-5D6E-409C-BE32-E72D297353CC}">
                <c16:uniqueId val="{00000001-C995-4268-9070-DC8F2E15B6BD}"/>
              </c:ext>
            </c:extLst>
          </c:dPt>
          <c:dPt>
            <c:idx val="2"/>
            <c:invertIfNegative val="0"/>
            <c:bubble3D val="0"/>
            <c:extLst>
              <c:ext xmlns:c16="http://schemas.microsoft.com/office/drawing/2014/chart" uri="{C3380CC4-5D6E-409C-BE32-E72D297353CC}">
                <c16:uniqueId val="{00000002-C995-4268-9070-DC8F2E15B6BD}"/>
              </c:ext>
            </c:extLst>
          </c:dPt>
          <c:dPt>
            <c:idx val="3"/>
            <c:invertIfNegative val="0"/>
            <c:bubble3D val="0"/>
            <c:extLst>
              <c:ext xmlns:c16="http://schemas.microsoft.com/office/drawing/2014/chart" uri="{C3380CC4-5D6E-409C-BE32-E72D297353CC}">
                <c16:uniqueId val="{00000003-C995-4268-9070-DC8F2E15B6BD}"/>
              </c:ext>
            </c:extLst>
          </c:dPt>
          <c:cat>
            <c:strRef>
              <c:f>Sheet1!$A$2:$A$6</c:f>
              <c:strCache>
                <c:ptCount val="5"/>
                <c:pt idx="0">
                  <c:v>All Ages</c:v>
                </c:pt>
                <c:pt idx="1">
                  <c:v>0-64</c:v>
                </c:pt>
                <c:pt idx="2">
                  <c:v>65-74</c:v>
                </c:pt>
                <c:pt idx="3">
                  <c:v>75-84</c:v>
                </c:pt>
                <c:pt idx="4">
                  <c:v>85+</c:v>
                </c:pt>
              </c:strCache>
            </c:strRef>
          </c:cat>
          <c:val>
            <c:numRef>
              <c:f>Sheet1!$B$2:$B$6</c:f>
              <c:numCache>
                <c:formatCode>0.00</c:formatCode>
                <c:ptCount val="5"/>
                <c:pt idx="0">
                  <c:v>17.64</c:v>
                </c:pt>
                <c:pt idx="1">
                  <c:v>13.62</c:v>
                </c:pt>
                <c:pt idx="2">
                  <c:v>16.46</c:v>
                </c:pt>
                <c:pt idx="3">
                  <c:v>18.27</c:v>
                </c:pt>
                <c:pt idx="4">
                  <c:v>18.62</c:v>
                </c:pt>
              </c:numCache>
            </c:numRef>
          </c:val>
          <c:extLst>
            <c:ext xmlns:c16="http://schemas.microsoft.com/office/drawing/2014/chart" uri="{C3380CC4-5D6E-409C-BE32-E72D297353CC}">
              <c16:uniqueId val="{00000004-C995-4268-9070-DC8F2E15B6BD}"/>
            </c:ext>
          </c:extLst>
        </c:ser>
        <c:ser>
          <c:idx val="1"/>
          <c:order val="1"/>
          <c:tx>
            <c:strRef>
              <c:f>Sheet1!$C$1</c:f>
              <c:strCache>
                <c:ptCount val="1"/>
                <c:pt idx="0">
                  <c:v>Black</c:v>
                </c:pt>
              </c:strCache>
            </c:strRef>
          </c:tx>
          <c:spPr>
            <a:solidFill>
              <a:srgbClr val="AABA0A"/>
            </a:solidFill>
          </c:spPr>
          <c:invertIfNegative val="0"/>
          <c:cat>
            <c:strRef>
              <c:f>Sheet1!$A$2:$A$6</c:f>
              <c:strCache>
                <c:ptCount val="5"/>
                <c:pt idx="0">
                  <c:v>All Ages</c:v>
                </c:pt>
                <c:pt idx="1">
                  <c:v>0-64</c:v>
                </c:pt>
                <c:pt idx="2">
                  <c:v>65-74</c:v>
                </c:pt>
                <c:pt idx="3">
                  <c:v>75-84</c:v>
                </c:pt>
                <c:pt idx="4">
                  <c:v>85+</c:v>
                </c:pt>
              </c:strCache>
            </c:strRef>
          </c:cat>
          <c:val>
            <c:numRef>
              <c:f>Sheet1!$C$2:$C$6</c:f>
              <c:numCache>
                <c:formatCode>0.00</c:formatCode>
                <c:ptCount val="5"/>
                <c:pt idx="0">
                  <c:v>16.96</c:v>
                </c:pt>
                <c:pt idx="1">
                  <c:v>13.53</c:v>
                </c:pt>
                <c:pt idx="2">
                  <c:v>16.309999999999999</c:v>
                </c:pt>
                <c:pt idx="3">
                  <c:v>18.47</c:v>
                </c:pt>
                <c:pt idx="4">
                  <c:v>19.79</c:v>
                </c:pt>
              </c:numCache>
            </c:numRef>
          </c:val>
          <c:extLst>
            <c:ext xmlns:c16="http://schemas.microsoft.com/office/drawing/2014/chart" uri="{C3380CC4-5D6E-409C-BE32-E72D297353CC}">
              <c16:uniqueId val="{00000005-C995-4268-9070-DC8F2E15B6BD}"/>
            </c:ext>
          </c:extLst>
        </c:ser>
        <c:ser>
          <c:idx val="2"/>
          <c:order val="2"/>
          <c:tx>
            <c:strRef>
              <c:f>Sheet1!$D$1</c:f>
              <c:strCache>
                <c:ptCount val="1"/>
                <c:pt idx="0">
                  <c:v>Asian</c:v>
                </c:pt>
              </c:strCache>
            </c:strRef>
          </c:tx>
          <c:spPr>
            <a:solidFill>
              <a:sysClr val="window" lastClr="FFFFFF"/>
            </a:solidFill>
            <a:ln>
              <a:solidFill>
                <a:sysClr val="windowText" lastClr="000000"/>
              </a:solidFill>
            </a:ln>
          </c:spPr>
          <c:invertIfNegative val="0"/>
          <c:cat>
            <c:strRef>
              <c:f>Sheet1!$A$2:$A$6</c:f>
              <c:strCache>
                <c:ptCount val="5"/>
                <c:pt idx="0">
                  <c:v>All Ages</c:v>
                </c:pt>
                <c:pt idx="1">
                  <c:v>0-64</c:v>
                </c:pt>
                <c:pt idx="2">
                  <c:v>65-74</c:v>
                </c:pt>
                <c:pt idx="3">
                  <c:v>75-84</c:v>
                </c:pt>
                <c:pt idx="4">
                  <c:v>85+</c:v>
                </c:pt>
              </c:strCache>
            </c:strRef>
          </c:cat>
          <c:val>
            <c:numRef>
              <c:f>Sheet1!$D$2:$D$6</c:f>
              <c:numCache>
                <c:formatCode>0.00</c:formatCode>
                <c:ptCount val="5"/>
                <c:pt idx="0">
                  <c:v>14.52</c:v>
                </c:pt>
                <c:pt idx="1">
                  <c:v>9.49</c:v>
                </c:pt>
                <c:pt idx="2">
                  <c:v>14.84</c:v>
                </c:pt>
                <c:pt idx="3">
                  <c:v>14.24</c:v>
                </c:pt>
                <c:pt idx="4">
                  <c:v>15.94</c:v>
                </c:pt>
              </c:numCache>
            </c:numRef>
          </c:val>
          <c:extLst>
            <c:ext xmlns:c16="http://schemas.microsoft.com/office/drawing/2014/chart" uri="{C3380CC4-5D6E-409C-BE32-E72D297353CC}">
              <c16:uniqueId val="{00000006-C995-4268-9070-DC8F2E15B6BD}"/>
            </c:ext>
          </c:extLst>
        </c:ser>
        <c:ser>
          <c:idx val="3"/>
          <c:order val="3"/>
          <c:tx>
            <c:strRef>
              <c:f>Sheet1!$E$1</c:f>
              <c:strCache>
                <c:ptCount val="1"/>
                <c:pt idx="0">
                  <c:v>NHOPI</c:v>
                </c:pt>
              </c:strCache>
            </c:strRef>
          </c:tx>
          <c:spPr>
            <a:solidFill>
              <a:sysClr val="window" lastClr="FFFFFF">
                <a:lumMod val="85000"/>
              </a:sysClr>
            </a:solidFill>
          </c:spPr>
          <c:invertIfNegative val="0"/>
          <c:cat>
            <c:strRef>
              <c:f>Sheet1!$A$2:$A$6</c:f>
              <c:strCache>
                <c:ptCount val="5"/>
                <c:pt idx="0">
                  <c:v>All Ages</c:v>
                </c:pt>
                <c:pt idx="1">
                  <c:v>0-64</c:v>
                </c:pt>
                <c:pt idx="2">
                  <c:v>65-74</c:v>
                </c:pt>
                <c:pt idx="3">
                  <c:v>75-84</c:v>
                </c:pt>
                <c:pt idx="4">
                  <c:v>85+</c:v>
                </c:pt>
              </c:strCache>
            </c:strRef>
          </c:cat>
          <c:val>
            <c:numRef>
              <c:f>Sheet1!$E$2:$E$6</c:f>
              <c:numCache>
                <c:formatCode>0.00</c:formatCode>
                <c:ptCount val="5"/>
                <c:pt idx="0">
                  <c:v>14.52</c:v>
                </c:pt>
                <c:pt idx="1">
                  <c:v>9.8800000000000008</c:v>
                </c:pt>
                <c:pt idx="2">
                  <c:v>10.62</c:v>
                </c:pt>
                <c:pt idx="3">
                  <c:v>14.66</c:v>
                </c:pt>
                <c:pt idx="4">
                  <c:v>20.55</c:v>
                </c:pt>
              </c:numCache>
            </c:numRef>
          </c:val>
          <c:extLst>
            <c:ext xmlns:c16="http://schemas.microsoft.com/office/drawing/2014/chart" uri="{C3380CC4-5D6E-409C-BE32-E72D297353CC}">
              <c16:uniqueId val="{00000007-C995-4268-9070-DC8F2E15B6BD}"/>
            </c:ext>
          </c:extLst>
        </c:ser>
        <c:ser>
          <c:idx val="4"/>
          <c:order val="4"/>
          <c:tx>
            <c:strRef>
              <c:f>Sheet1!$F$1</c:f>
              <c:strCache>
                <c:ptCount val="1"/>
                <c:pt idx="0">
                  <c:v>AI/AN</c:v>
                </c:pt>
              </c:strCache>
            </c:strRef>
          </c:tx>
          <c:spPr>
            <a:pattFill prst="wdUpDiag">
              <a:fgClr>
                <a:sysClr val="window" lastClr="FFFFFF">
                  <a:lumMod val="65000"/>
                </a:sysClr>
              </a:fgClr>
              <a:bgClr>
                <a:sysClr val="window" lastClr="FFFFFF"/>
              </a:bgClr>
            </a:pattFill>
          </c:spPr>
          <c:invertIfNegative val="0"/>
          <c:cat>
            <c:strRef>
              <c:f>Sheet1!$A$2:$A$6</c:f>
              <c:strCache>
                <c:ptCount val="5"/>
                <c:pt idx="0">
                  <c:v>All Ages</c:v>
                </c:pt>
                <c:pt idx="1">
                  <c:v>0-64</c:v>
                </c:pt>
                <c:pt idx="2">
                  <c:v>65-74</c:v>
                </c:pt>
                <c:pt idx="3">
                  <c:v>75-84</c:v>
                </c:pt>
                <c:pt idx="4">
                  <c:v>85+</c:v>
                </c:pt>
              </c:strCache>
            </c:strRef>
          </c:cat>
          <c:val>
            <c:numRef>
              <c:f>Sheet1!$F$2:$F$6</c:f>
              <c:numCache>
                <c:formatCode>0.00</c:formatCode>
                <c:ptCount val="5"/>
                <c:pt idx="0">
                  <c:v>16.84</c:v>
                </c:pt>
                <c:pt idx="1">
                  <c:v>12.88</c:v>
                </c:pt>
                <c:pt idx="2">
                  <c:v>16.12</c:v>
                </c:pt>
                <c:pt idx="3">
                  <c:v>18.600000000000001</c:v>
                </c:pt>
                <c:pt idx="4">
                  <c:v>19.88</c:v>
                </c:pt>
              </c:numCache>
            </c:numRef>
          </c:val>
          <c:extLst>
            <c:ext xmlns:c16="http://schemas.microsoft.com/office/drawing/2014/chart" uri="{C3380CC4-5D6E-409C-BE32-E72D297353CC}">
              <c16:uniqueId val="{00000008-C995-4268-9070-DC8F2E15B6BD}"/>
            </c:ext>
          </c:extLst>
        </c:ser>
        <c:ser>
          <c:idx val="5"/>
          <c:order val="5"/>
          <c:tx>
            <c:strRef>
              <c:f>Sheet1!$G$1</c:f>
              <c:strCache>
                <c:ptCount val="1"/>
                <c:pt idx="0">
                  <c:v>&gt;1 Race</c:v>
                </c:pt>
              </c:strCache>
            </c:strRef>
          </c:tx>
          <c:spPr>
            <a:solidFill>
              <a:sysClr val="windowText" lastClr="000000"/>
            </a:solidFill>
          </c:spPr>
          <c:invertIfNegative val="0"/>
          <c:cat>
            <c:strRef>
              <c:f>Sheet1!$A$2:$A$6</c:f>
              <c:strCache>
                <c:ptCount val="5"/>
                <c:pt idx="0">
                  <c:v>All Ages</c:v>
                </c:pt>
                <c:pt idx="1">
                  <c:v>0-64</c:v>
                </c:pt>
                <c:pt idx="2">
                  <c:v>65-74</c:v>
                </c:pt>
                <c:pt idx="3">
                  <c:v>75-84</c:v>
                </c:pt>
                <c:pt idx="4">
                  <c:v>85+</c:v>
                </c:pt>
              </c:strCache>
            </c:strRef>
          </c:cat>
          <c:val>
            <c:numRef>
              <c:f>Sheet1!$G$2:$G$6</c:f>
              <c:numCache>
                <c:formatCode>0.00</c:formatCode>
                <c:ptCount val="5"/>
                <c:pt idx="0">
                  <c:v>16.170000000000002</c:v>
                </c:pt>
                <c:pt idx="1">
                  <c:v>12.32</c:v>
                </c:pt>
                <c:pt idx="2">
                  <c:v>14.4</c:v>
                </c:pt>
                <c:pt idx="3">
                  <c:v>17.11</c:v>
                </c:pt>
                <c:pt idx="4">
                  <c:v>18.2</c:v>
                </c:pt>
              </c:numCache>
            </c:numRef>
          </c:val>
          <c:extLst>
            <c:ext xmlns:c16="http://schemas.microsoft.com/office/drawing/2014/chart" uri="{C3380CC4-5D6E-409C-BE32-E72D297353CC}">
              <c16:uniqueId val="{00000009-C995-4268-9070-DC8F2E15B6BD}"/>
            </c:ext>
          </c:extLst>
        </c:ser>
        <c:dLbls>
          <c:showLegendKey val="0"/>
          <c:showVal val="0"/>
          <c:showCatName val="0"/>
          <c:showSerName val="0"/>
          <c:showPercent val="0"/>
          <c:showBubbleSize val="0"/>
        </c:dLbls>
        <c:gapWidth val="150"/>
        <c:axId val="125103488"/>
        <c:axId val="125445632"/>
      </c:barChart>
      <c:catAx>
        <c:axId val="125103488"/>
        <c:scaling>
          <c:orientation val="minMax"/>
        </c:scaling>
        <c:delete val="0"/>
        <c:axPos val="b"/>
        <c:minorGridlines>
          <c:spPr>
            <a:ln>
              <a:noFill/>
            </a:ln>
          </c:spPr>
        </c:minorGridlines>
        <c:title>
          <c:tx>
            <c:rich>
              <a:bodyPr/>
              <a:lstStyle/>
              <a:p>
                <a:pPr>
                  <a:defRPr sz="1600">
                    <a:latin typeface="Calibri" panose="020F0502020204030204" pitchFamily="34" charset="0"/>
                  </a:defRPr>
                </a:pPr>
                <a:r>
                  <a:rPr lang="en-US" sz="1600" dirty="0">
                    <a:latin typeface="Calibri" panose="020F0502020204030204" pitchFamily="34" charset="0"/>
                  </a:rPr>
                  <a:t>2013</a:t>
                </a:r>
              </a:p>
            </c:rich>
          </c:tx>
          <c:overlay val="0"/>
        </c:title>
        <c:numFmt formatCode="General" sourceLinked="1"/>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25445632"/>
        <c:crosses val="autoZero"/>
        <c:auto val="1"/>
        <c:lblAlgn val="ctr"/>
        <c:lblOffset val="100"/>
        <c:noMultiLvlLbl val="0"/>
      </c:catAx>
      <c:valAx>
        <c:axId val="125445632"/>
        <c:scaling>
          <c:orientation val="minMax"/>
          <c:max val="25"/>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41741430048516664"/>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25103488"/>
        <c:crosses val="autoZero"/>
        <c:crossBetween val="between"/>
        <c:majorUnit val="5"/>
      </c:valAx>
    </c:plotArea>
    <c:legend>
      <c:legendPos val="t"/>
      <c:layout>
        <c:manualLayout>
          <c:xMode val="edge"/>
          <c:yMode val="edge"/>
          <c:x val="1.3278166618061632E-2"/>
          <c:y val="1.8517060367454078E-3"/>
          <c:w val="0.98672183338193842"/>
          <c:h val="0.12902373395186068"/>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417711674929524"/>
          <c:y val="0.11139047959914102"/>
          <c:w val="0.79958248274521249"/>
          <c:h val="0.79016642806012882"/>
        </c:manualLayout>
      </c:layout>
      <c:lineChart>
        <c:grouping val="standard"/>
        <c:varyColors val="0"/>
        <c:ser>
          <c:idx val="3"/>
          <c:order val="0"/>
          <c:tx>
            <c:strRef>
              <c:f>Sheet1!$B$1</c:f>
              <c:strCache>
                <c:ptCount val="1"/>
                <c:pt idx="0">
                  <c:v>0-64</c:v>
                </c:pt>
              </c:strCache>
            </c:strRef>
          </c:tx>
          <c:spPr>
            <a:ln w="25400">
              <a:solidFill>
                <a:sysClr val="windowText" lastClr="000000"/>
              </a:solidFill>
            </a:ln>
          </c:spPr>
          <c:marker>
            <c:symbol val="circle"/>
            <c:size val="7"/>
            <c:spPr>
              <a:solidFill>
                <a:sysClr val="windowText" lastClr="000000"/>
              </a:solidFill>
              <a:ln>
                <a:noFill/>
              </a:ln>
            </c:spPr>
          </c:marker>
          <c:cat>
            <c:numRef>
              <c:f>Sheet1!$A$2:$A$5</c:f>
              <c:numCache>
                <c:formatCode>General</c:formatCode>
                <c:ptCount val="4"/>
                <c:pt idx="0">
                  <c:v>2010</c:v>
                </c:pt>
                <c:pt idx="1">
                  <c:v>2011</c:v>
                </c:pt>
                <c:pt idx="2">
                  <c:v>2012</c:v>
                </c:pt>
                <c:pt idx="3">
                  <c:v>2013</c:v>
                </c:pt>
              </c:numCache>
            </c:numRef>
          </c:cat>
          <c:val>
            <c:numRef>
              <c:f>Sheet1!$B$2:$B$5</c:f>
              <c:numCache>
                <c:formatCode>General</c:formatCode>
                <c:ptCount val="4"/>
                <c:pt idx="0">
                  <c:v>60.6</c:v>
                </c:pt>
                <c:pt idx="1">
                  <c:v>61.1</c:v>
                </c:pt>
                <c:pt idx="2">
                  <c:v>62.3</c:v>
                </c:pt>
                <c:pt idx="3" formatCode="0.0">
                  <c:v>63.15</c:v>
                </c:pt>
              </c:numCache>
            </c:numRef>
          </c:val>
          <c:smooth val="0"/>
          <c:extLst>
            <c:ext xmlns:c16="http://schemas.microsoft.com/office/drawing/2014/chart" uri="{C3380CC4-5D6E-409C-BE32-E72D297353CC}">
              <c16:uniqueId val="{00000000-12D5-4583-B690-96FFBCC927C0}"/>
            </c:ext>
          </c:extLst>
        </c:ser>
        <c:ser>
          <c:idx val="0"/>
          <c:order val="1"/>
          <c:tx>
            <c:strRef>
              <c:f>Sheet1!$C$1</c:f>
              <c:strCache>
                <c:ptCount val="1"/>
                <c:pt idx="0">
                  <c:v>65-74</c:v>
                </c:pt>
              </c:strCache>
            </c:strRef>
          </c:tx>
          <c:spPr>
            <a:ln w="25400">
              <a:solidFill>
                <a:srgbClr val="0072C6"/>
              </a:solidFill>
            </a:ln>
          </c:spPr>
          <c:marker>
            <c:symbol val="square"/>
            <c:size val="7"/>
            <c:spPr>
              <a:solidFill>
                <a:srgbClr val="0072C6"/>
              </a:solidFill>
              <a:ln>
                <a:noFill/>
              </a:ln>
            </c:spPr>
          </c:marker>
          <c:cat>
            <c:numRef>
              <c:f>Sheet1!$A$2:$A$5</c:f>
              <c:numCache>
                <c:formatCode>General</c:formatCode>
                <c:ptCount val="4"/>
                <c:pt idx="0">
                  <c:v>2010</c:v>
                </c:pt>
                <c:pt idx="1">
                  <c:v>2011</c:v>
                </c:pt>
                <c:pt idx="2">
                  <c:v>2012</c:v>
                </c:pt>
                <c:pt idx="3">
                  <c:v>2013</c:v>
                </c:pt>
              </c:numCache>
            </c:numRef>
          </c:cat>
          <c:val>
            <c:numRef>
              <c:f>Sheet1!$C$2:$C$5</c:f>
              <c:numCache>
                <c:formatCode>General</c:formatCode>
                <c:ptCount val="4"/>
                <c:pt idx="0">
                  <c:v>63.7</c:v>
                </c:pt>
                <c:pt idx="1">
                  <c:v>64</c:v>
                </c:pt>
                <c:pt idx="2">
                  <c:v>65.5</c:v>
                </c:pt>
                <c:pt idx="3" formatCode="0.0">
                  <c:v>66.55</c:v>
                </c:pt>
              </c:numCache>
            </c:numRef>
          </c:val>
          <c:smooth val="0"/>
          <c:extLst>
            <c:ext xmlns:c16="http://schemas.microsoft.com/office/drawing/2014/chart" uri="{C3380CC4-5D6E-409C-BE32-E72D297353CC}">
              <c16:uniqueId val="{00000001-12D5-4583-B690-96FFBCC927C0}"/>
            </c:ext>
          </c:extLst>
        </c:ser>
        <c:ser>
          <c:idx val="2"/>
          <c:order val="2"/>
          <c:tx>
            <c:strRef>
              <c:f>Sheet1!$D$1</c:f>
              <c:strCache>
                <c:ptCount val="1"/>
                <c:pt idx="0">
                  <c:v>75-84</c:v>
                </c:pt>
              </c:strCache>
            </c:strRef>
          </c:tx>
          <c:spPr>
            <a:ln w="25400">
              <a:solidFill>
                <a:srgbClr val="AABA0A"/>
              </a:solidFill>
            </a:ln>
          </c:spPr>
          <c:marker>
            <c:symbol val="triangle"/>
            <c:size val="9"/>
            <c:spPr>
              <a:solidFill>
                <a:srgbClr val="AABA0A"/>
              </a:solidFill>
              <a:ln>
                <a:noFill/>
              </a:ln>
            </c:spPr>
          </c:marker>
          <c:cat>
            <c:numRef>
              <c:f>Sheet1!$A$2:$A$5</c:f>
              <c:numCache>
                <c:formatCode>General</c:formatCode>
                <c:ptCount val="4"/>
                <c:pt idx="0">
                  <c:v>2010</c:v>
                </c:pt>
                <c:pt idx="1">
                  <c:v>2011</c:v>
                </c:pt>
                <c:pt idx="2">
                  <c:v>2012</c:v>
                </c:pt>
                <c:pt idx="3">
                  <c:v>2013</c:v>
                </c:pt>
              </c:numCache>
            </c:numRef>
          </c:cat>
          <c:val>
            <c:numRef>
              <c:f>Sheet1!$D$2:$D$5</c:f>
              <c:numCache>
                <c:formatCode>General</c:formatCode>
                <c:ptCount val="4"/>
                <c:pt idx="0">
                  <c:v>63</c:v>
                </c:pt>
                <c:pt idx="1">
                  <c:v>63.9</c:v>
                </c:pt>
                <c:pt idx="2">
                  <c:v>64.900000000000006</c:v>
                </c:pt>
                <c:pt idx="3" formatCode="0.0">
                  <c:v>65.64</c:v>
                </c:pt>
              </c:numCache>
            </c:numRef>
          </c:val>
          <c:smooth val="0"/>
          <c:extLst>
            <c:ext xmlns:c16="http://schemas.microsoft.com/office/drawing/2014/chart" uri="{C3380CC4-5D6E-409C-BE32-E72D297353CC}">
              <c16:uniqueId val="{00000002-12D5-4583-B690-96FFBCC927C0}"/>
            </c:ext>
          </c:extLst>
        </c:ser>
        <c:ser>
          <c:idx val="1"/>
          <c:order val="3"/>
          <c:tx>
            <c:strRef>
              <c:f>Sheet1!$E$1</c:f>
              <c:strCache>
                <c:ptCount val="1"/>
                <c:pt idx="0">
                  <c:v>85+</c:v>
                </c:pt>
              </c:strCache>
            </c:strRef>
          </c:tx>
          <c:spPr>
            <a:ln w="34925">
              <a:solidFill>
                <a:srgbClr val="7BA8DF"/>
              </a:solidFill>
            </a:ln>
          </c:spPr>
          <c:marker>
            <c:symbol val="diamond"/>
            <c:size val="9"/>
            <c:spPr>
              <a:solidFill>
                <a:srgbClr val="7BA8DF"/>
              </a:solidFill>
              <a:ln>
                <a:noFill/>
              </a:ln>
            </c:spPr>
          </c:marker>
          <c:cat>
            <c:numRef>
              <c:f>Sheet1!$A$2:$A$5</c:f>
              <c:numCache>
                <c:formatCode>General</c:formatCode>
                <c:ptCount val="4"/>
                <c:pt idx="0">
                  <c:v>2010</c:v>
                </c:pt>
                <c:pt idx="1">
                  <c:v>2011</c:v>
                </c:pt>
                <c:pt idx="2">
                  <c:v>2012</c:v>
                </c:pt>
                <c:pt idx="3">
                  <c:v>2013</c:v>
                </c:pt>
              </c:numCache>
            </c:numRef>
          </c:cat>
          <c:val>
            <c:numRef>
              <c:f>Sheet1!$E$2:$E$5</c:f>
              <c:numCache>
                <c:formatCode>General</c:formatCode>
                <c:ptCount val="4"/>
                <c:pt idx="0">
                  <c:v>61</c:v>
                </c:pt>
                <c:pt idx="1">
                  <c:v>62.1</c:v>
                </c:pt>
                <c:pt idx="2">
                  <c:v>63.1</c:v>
                </c:pt>
                <c:pt idx="3" formatCode="0.0">
                  <c:v>63.89</c:v>
                </c:pt>
              </c:numCache>
            </c:numRef>
          </c:val>
          <c:smooth val="0"/>
          <c:extLst>
            <c:ext xmlns:c16="http://schemas.microsoft.com/office/drawing/2014/chart" uri="{C3380CC4-5D6E-409C-BE32-E72D297353CC}">
              <c16:uniqueId val="{00000003-12D5-4583-B690-96FFBCC927C0}"/>
            </c:ext>
          </c:extLst>
        </c:ser>
        <c:dLbls>
          <c:showLegendKey val="0"/>
          <c:showVal val="0"/>
          <c:showCatName val="0"/>
          <c:showSerName val="0"/>
          <c:showPercent val="0"/>
          <c:showBubbleSize val="0"/>
        </c:dLbls>
        <c:marker val="1"/>
        <c:smooth val="0"/>
        <c:axId val="125265024"/>
        <c:axId val="125267328"/>
      </c:lineChart>
      <c:catAx>
        <c:axId val="12526502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25267328"/>
        <c:crosses val="autoZero"/>
        <c:auto val="1"/>
        <c:lblAlgn val="ctr"/>
        <c:lblOffset val="100"/>
        <c:noMultiLvlLbl val="0"/>
      </c:catAx>
      <c:valAx>
        <c:axId val="125267328"/>
        <c:scaling>
          <c:orientation val="minMax"/>
          <c:max val="75"/>
          <c:min val="25"/>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130164837349876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25265024"/>
        <c:crosses val="autoZero"/>
        <c:crossBetween val="between"/>
        <c:majorUnit val="10"/>
      </c:valAx>
    </c:plotArea>
    <c:legend>
      <c:legendPos val="t"/>
      <c:layout>
        <c:manualLayout>
          <c:xMode val="edge"/>
          <c:yMode val="edge"/>
          <c:x val="0"/>
          <c:y val="1.1675185338674747E-3"/>
          <c:w val="0.99745139496451829"/>
          <c:h val="8.8890131631273364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453509283561778"/>
          <c:y val="0.11139047959914102"/>
          <c:w val="0.79649606299212583"/>
          <c:h val="0.79016642806012882"/>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Sheet1!$A$2:$A$5</c:f>
              <c:numCache>
                <c:formatCode>General</c:formatCode>
                <c:ptCount val="4"/>
                <c:pt idx="0">
                  <c:v>2010</c:v>
                </c:pt>
                <c:pt idx="1">
                  <c:v>2011</c:v>
                </c:pt>
                <c:pt idx="2">
                  <c:v>2012</c:v>
                </c:pt>
                <c:pt idx="3">
                  <c:v>2013</c:v>
                </c:pt>
              </c:numCache>
            </c:numRef>
          </c:cat>
          <c:val>
            <c:numRef>
              <c:f>Sheet1!$B$2:$B$5</c:f>
              <c:numCache>
                <c:formatCode>General</c:formatCode>
                <c:ptCount val="4"/>
                <c:pt idx="0">
                  <c:v>62.3</c:v>
                </c:pt>
                <c:pt idx="1">
                  <c:v>63</c:v>
                </c:pt>
                <c:pt idx="2">
                  <c:v>64.2</c:v>
                </c:pt>
                <c:pt idx="3" formatCode="0.0">
                  <c:v>65.02</c:v>
                </c:pt>
              </c:numCache>
            </c:numRef>
          </c:val>
          <c:smooth val="0"/>
          <c:extLst>
            <c:ext xmlns:c16="http://schemas.microsoft.com/office/drawing/2014/chart" uri="{C3380CC4-5D6E-409C-BE32-E72D297353CC}">
              <c16:uniqueId val="{00000000-F1ED-4A08-851E-04982D5D1D4A}"/>
            </c:ext>
          </c:extLst>
        </c:ser>
        <c:ser>
          <c:idx val="0"/>
          <c:order val="1"/>
          <c:tx>
            <c:strRef>
              <c:f>Sheet1!$C$1</c:f>
              <c:strCache>
                <c:ptCount val="1"/>
                <c:pt idx="0">
                  <c:v>White</c:v>
                </c:pt>
              </c:strCache>
            </c:strRef>
          </c:tx>
          <c:spPr>
            <a:ln w="25400">
              <a:solidFill>
                <a:srgbClr val="0072C6"/>
              </a:solidFill>
            </a:ln>
          </c:spPr>
          <c:marker>
            <c:symbol val="square"/>
            <c:size val="7"/>
            <c:spPr>
              <a:solidFill>
                <a:srgbClr val="0072C6"/>
              </a:solidFill>
              <a:ln>
                <a:noFill/>
              </a:ln>
            </c:spPr>
          </c:marker>
          <c:cat>
            <c:numRef>
              <c:f>Sheet1!$A$2:$A$5</c:f>
              <c:numCache>
                <c:formatCode>General</c:formatCode>
                <c:ptCount val="4"/>
                <c:pt idx="0">
                  <c:v>2010</c:v>
                </c:pt>
                <c:pt idx="1">
                  <c:v>2011</c:v>
                </c:pt>
                <c:pt idx="2">
                  <c:v>2012</c:v>
                </c:pt>
                <c:pt idx="3">
                  <c:v>2013</c:v>
                </c:pt>
              </c:numCache>
            </c:numRef>
          </c:cat>
          <c:val>
            <c:numRef>
              <c:f>Sheet1!$C$2:$C$5</c:f>
              <c:numCache>
                <c:formatCode>General</c:formatCode>
                <c:ptCount val="4"/>
                <c:pt idx="0">
                  <c:v>63.6</c:v>
                </c:pt>
                <c:pt idx="1">
                  <c:v>64.8</c:v>
                </c:pt>
                <c:pt idx="2">
                  <c:v>65.7</c:v>
                </c:pt>
                <c:pt idx="3" formatCode="0.0">
                  <c:v>66.47</c:v>
                </c:pt>
              </c:numCache>
            </c:numRef>
          </c:val>
          <c:smooth val="0"/>
          <c:extLst>
            <c:ext xmlns:c16="http://schemas.microsoft.com/office/drawing/2014/chart" uri="{C3380CC4-5D6E-409C-BE32-E72D297353CC}">
              <c16:uniqueId val="{00000001-F1ED-4A08-851E-04982D5D1D4A}"/>
            </c:ext>
          </c:extLst>
        </c:ser>
        <c:ser>
          <c:idx val="2"/>
          <c:order val="2"/>
          <c:tx>
            <c:strRef>
              <c:f>Sheet1!$D$1</c:f>
              <c:strCache>
                <c:ptCount val="1"/>
                <c:pt idx="0">
                  <c:v>Black</c:v>
                </c:pt>
              </c:strCache>
            </c:strRef>
          </c:tx>
          <c:spPr>
            <a:ln w="25400">
              <a:solidFill>
                <a:srgbClr val="AABA0A"/>
              </a:solidFill>
            </a:ln>
          </c:spPr>
          <c:marker>
            <c:symbol val="triangle"/>
            <c:size val="9"/>
            <c:spPr>
              <a:solidFill>
                <a:srgbClr val="AABA0A"/>
              </a:solidFill>
              <a:ln>
                <a:noFill/>
              </a:ln>
            </c:spPr>
          </c:marker>
          <c:cat>
            <c:numRef>
              <c:f>Sheet1!$A$2:$A$5</c:f>
              <c:numCache>
                <c:formatCode>General</c:formatCode>
                <c:ptCount val="4"/>
                <c:pt idx="0">
                  <c:v>2010</c:v>
                </c:pt>
                <c:pt idx="1">
                  <c:v>2011</c:v>
                </c:pt>
                <c:pt idx="2">
                  <c:v>2012</c:v>
                </c:pt>
                <c:pt idx="3">
                  <c:v>2013</c:v>
                </c:pt>
              </c:numCache>
            </c:numRef>
          </c:cat>
          <c:val>
            <c:numRef>
              <c:f>Sheet1!$D$2:$D$5</c:f>
              <c:numCache>
                <c:formatCode>General</c:formatCode>
                <c:ptCount val="4"/>
                <c:pt idx="0">
                  <c:v>62.3</c:v>
                </c:pt>
                <c:pt idx="1">
                  <c:v>62.4</c:v>
                </c:pt>
                <c:pt idx="2">
                  <c:v>63</c:v>
                </c:pt>
                <c:pt idx="3" formatCode="0.0">
                  <c:v>63.92</c:v>
                </c:pt>
              </c:numCache>
            </c:numRef>
          </c:val>
          <c:smooth val="0"/>
          <c:extLst>
            <c:ext xmlns:c16="http://schemas.microsoft.com/office/drawing/2014/chart" uri="{C3380CC4-5D6E-409C-BE32-E72D297353CC}">
              <c16:uniqueId val="{00000002-F1ED-4A08-851E-04982D5D1D4A}"/>
            </c:ext>
          </c:extLst>
        </c:ser>
        <c:ser>
          <c:idx val="1"/>
          <c:order val="3"/>
          <c:tx>
            <c:strRef>
              <c:f>Sheet1!$E$1</c:f>
              <c:strCache>
                <c:ptCount val="1"/>
                <c:pt idx="0">
                  <c:v>Hispanic</c:v>
                </c:pt>
              </c:strCache>
            </c:strRef>
          </c:tx>
          <c:spPr>
            <a:ln w="34925">
              <a:solidFill>
                <a:srgbClr val="7BA8DF"/>
              </a:solidFill>
            </a:ln>
          </c:spPr>
          <c:marker>
            <c:symbol val="diamond"/>
            <c:size val="9"/>
            <c:spPr>
              <a:solidFill>
                <a:srgbClr val="7BA8DF"/>
              </a:solidFill>
              <a:ln>
                <a:noFill/>
              </a:ln>
            </c:spPr>
          </c:marker>
          <c:cat>
            <c:numRef>
              <c:f>Sheet1!$A$2:$A$5</c:f>
              <c:numCache>
                <c:formatCode>General</c:formatCode>
                <c:ptCount val="4"/>
                <c:pt idx="0">
                  <c:v>2010</c:v>
                </c:pt>
                <c:pt idx="1">
                  <c:v>2011</c:v>
                </c:pt>
                <c:pt idx="2">
                  <c:v>2012</c:v>
                </c:pt>
                <c:pt idx="3">
                  <c:v>2013</c:v>
                </c:pt>
              </c:numCache>
            </c:numRef>
          </c:cat>
          <c:val>
            <c:numRef>
              <c:f>Sheet1!$E$2:$E$5</c:f>
              <c:numCache>
                <c:formatCode>General</c:formatCode>
                <c:ptCount val="4"/>
                <c:pt idx="0">
                  <c:v>50.1</c:v>
                </c:pt>
                <c:pt idx="1">
                  <c:v>48.4</c:v>
                </c:pt>
                <c:pt idx="2">
                  <c:v>52</c:v>
                </c:pt>
                <c:pt idx="3" formatCode="0.0">
                  <c:v>53.05</c:v>
                </c:pt>
              </c:numCache>
            </c:numRef>
          </c:val>
          <c:smooth val="0"/>
          <c:extLst>
            <c:ext xmlns:c16="http://schemas.microsoft.com/office/drawing/2014/chart" uri="{C3380CC4-5D6E-409C-BE32-E72D297353CC}">
              <c16:uniqueId val="{00000003-F1ED-4A08-851E-04982D5D1D4A}"/>
            </c:ext>
          </c:extLst>
        </c:ser>
        <c:dLbls>
          <c:showLegendKey val="0"/>
          <c:showVal val="0"/>
          <c:showCatName val="0"/>
          <c:showSerName val="0"/>
          <c:showPercent val="0"/>
          <c:showBubbleSize val="0"/>
        </c:dLbls>
        <c:marker val="1"/>
        <c:smooth val="0"/>
        <c:axId val="125777792"/>
        <c:axId val="155807104"/>
      </c:lineChart>
      <c:catAx>
        <c:axId val="12577779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55807104"/>
        <c:crosses val="autoZero"/>
        <c:auto val="1"/>
        <c:lblAlgn val="ctr"/>
        <c:lblOffset val="100"/>
        <c:noMultiLvlLbl val="0"/>
      </c:catAx>
      <c:valAx>
        <c:axId val="155807104"/>
        <c:scaling>
          <c:orientation val="minMax"/>
          <c:max val="75"/>
          <c:min val="25"/>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130164837349876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25777792"/>
        <c:crosses val="autoZero"/>
        <c:crossBetween val="between"/>
        <c:majorUnit val="10"/>
      </c:valAx>
    </c:plotArea>
    <c:legend>
      <c:legendPos val="t"/>
      <c:layout>
        <c:manualLayout>
          <c:xMode val="edge"/>
          <c:yMode val="edge"/>
          <c:x val="0"/>
          <c:y val="1.1675185338674747E-3"/>
          <c:w val="0.99745139496451829"/>
          <c:h val="8.8890131631273364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383761057645573"/>
          <c:y val="0.12900923721744084"/>
          <c:w val="0.81616238942354424"/>
          <c:h val="0.68303475147001969"/>
        </c:manualLayout>
      </c:layout>
      <c:barChart>
        <c:barDir val="col"/>
        <c:grouping val="clustered"/>
        <c:varyColors val="0"/>
        <c:ser>
          <c:idx val="0"/>
          <c:order val="0"/>
          <c:tx>
            <c:strRef>
              <c:f>Sheet1!$B$1</c:f>
              <c:strCache>
                <c:ptCount val="1"/>
                <c:pt idx="0">
                  <c:v>2012</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987D-4607-9EE2-001CF1F849C6}"/>
              </c:ext>
            </c:extLst>
          </c:dPt>
          <c:dPt>
            <c:idx val="1"/>
            <c:invertIfNegative val="0"/>
            <c:bubble3D val="0"/>
            <c:extLst>
              <c:ext xmlns:c16="http://schemas.microsoft.com/office/drawing/2014/chart" uri="{C3380CC4-5D6E-409C-BE32-E72D297353CC}">
                <c16:uniqueId val="{00000001-987D-4607-9EE2-001CF1F849C6}"/>
              </c:ext>
            </c:extLst>
          </c:dPt>
          <c:dPt>
            <c:idx val="2"/>
            <c:invertIfNegative val="0"/>
            <c:bubble3D val="0"/>
            <c:extLst>
              <c:ext xmlns:c16="http://schemas.microsoft.com/office/drawing/2014/chart" uri="{C3380CC4-5D6E-409C-BE32-E72D297353CC}">
                <c16:uniqueId val="{00000002-987D-4607-9EE2-001CF1F849C6}"/>
              </c:ext>
            </c:extLst>
          </c:dPt>
          <c:dPt>
            <c:idx val="3"/>
            <c:invertIfNegative val="0"/>
            <c:bubble3D val="0"/>
            <c:extLst>
              <c:ext xmlns:c16="http://schemas.microsoft.com/office/drawing/2014/chart" uri="{C3380CC4-5D6E-409C-BE32-E72D297353CC}">
                <c16:uniqueId val="{00000003-987D-4607-9EE2-001CF1F849C6}"/>
              </c:ext>
            </c:extLst>
          </c:dPt>
          <c:cat>
            <c:strRef>
              <c:f>Sheet1!$A$2:$A$7</c:f>
              <c:strCache>
                <c:ptCount val="6"/>
                <c:pt idx="0">
                  <c:v>White</c:v>
                </c:pt>
                <c:pt idx="1">
                  <c:v>Black</c:v>
                </c:pt>
                <c:pt idx="2">
                  <c:v>Asian</c:v>
                </c:pt>
                <c:pt idx="3">
                  <c:v>NHOPI</c:v>
                </c:pt>
                <c:pt idx="4">
                  <c:v>AI/AN</c:v>
                </c:pt>
                <c:pt idx="5">
                  <c:v>&gt;1 Race</c:v>
                </c:pt>
              </c:strCache>
            </c:strRef>
          </c:cat>
          <c:val>
            <c:numRef>
              <c:f>Sheet1!$B$2:$B$7</c:f>
              <c:numCache>
                <c:formatCode>0.0</c:formatCode>
                <c:ptCount val="6"/>
                <c:pt idx="0">
                  <c:v>11.71</c:v>
                </c:pt>
                <c:pt idx="1">
                  <c:v>8.16</c:v>
                </c:pt>
                <c:pt idx="2">
                  <c:v>4.05</c:v>
                </c:pt>
                <c:pt idx="3">
                  <c:v>8.16</c:v>
                </c:pt>
                <c:pt idx="4">
                  <c:v>14.85</c:v>
                </c:pt>
                <c:pt idx="5">
                  <c:v>8</c:v>
                </c:pt>
              </c:numCache>
            </c:numRef>
          </c:val>
          <c:extLst>
            <c:ext xmlns:c16="http://schemas.microsoft.com/office/drawing/2014/chart" uri="{C3380CC4-5D6E-409C-BE32-E72D297353CC}">
              <c16:uniqueId val="{00000004-987D-4607-9EE2-001CF1F849C6}"/>
            </c:ext>
          </c:extLst>
        </c:ser>
        <c:ser>
          <c:idx val="1"/>
          <c:order val="1"/>
          <c:tx>
            <c:strRef>
              <c:f>Sheet1!$C$1</c:f>
              <c:strCache>
                <c:ptCount val="1"/>
                <c:pt idx="0">
                  <c:v>2013</c:v>
                </c:pt>
              </c:strCache>
            </c:strRef>
          </c:tx>
          <c:spPr>
            <a:solidFill>
              <a:srgbClr val="AABA0A"/>
            </a:solidFill>
          </c:spPr>
          <c:invertIfNegative val="0"/>
          <c:cat>
            <c:strRef>
              <c:f>Sheet1!$A$2:$A$7</c:f>
              <c:strCache>
                <c:ptCount val="6"/>
                <c:pt idx="0">
                  <c:v>White</c:v>
                </c:pt>
                <c:pt idx="1">
                  <c:v>Black</c:v>
                </c:pt>
                <c:pt idx="2">
                  <c:v>Asian</c:v>
                </c:pt>
                <c:pt idx="3">
                  <c:v>NHOPI</c:v>
                </c:pt>
                <c:pt idx="4">
                  <c:v>AI/AN</c:v>
                </c:pt>
                <c:pt idx="5">
                  <c:v>&gt;1 Race</c:v>
                </c:pt>
              </c:strCache>
            </c:strRef>
          </c:cat>
          <c:val>
            <c:numRef>
              <c:f>Sheet1!$C$2:$C$7</c:f>
              <c:numCache>
                <c:formatCode>0.0</c:formatCode>
                <c:ptCount val="6"/>
                <c:pt idx="0">
                  <c:v>10.78</c:v>
                </c:pt>
                <c:pt idx="1">
                  <c:v>7.53</c:v>
                </c:pt>
                <c:pt idx="2">
                  <c:v>3.36</c:v>
                </c:pt>
                <c:pt idx="3">
                  <c:v>7.79</c:v>
                </c:pt>
                <c:pt idx="4">
                  <c:v>14.31</c:v>
                </c:pt>
                <c:pt idx="5">
                  <c:v>5.73</c:v>
                </c:pt>
              </c:numCache>
            </c:numRef>
          </c:val>
          <c:extLst>
            <c:ext xmlns:c16="http://schemas.microsoft.com/office/drawing/2014/chart" uri="{C3380CC4-5D6E-409C-BE32-E72D297353CC}">
              <c16:uniqueId val="{00000005-987D-4607-9EE2-001CF1F849C6}"/>
            </c:ext>
          </c:extLst>
        </c:ser>
        <c:dLbls>
          <c:showLegendKey val="0"/>
          <c:showVal val="0"/>
          <c:showCatName val="0"/>
          <c:showSerName val="0"/>
          <c:showPercent val="0"/>
          <c:showBubbleSize val="0"/>
        </c:dLbls>
        <c:gapWidth val="150"/>
        <c:axId val="125612800"/>
        <c:axId val="125614336"/>
      </c:barChart>
      <c:catAx>
        <c:axId val="125612800"/>
        <c:scaling>
          <c:orientation val="minMax"/>
        </c:scaling>
        <c:delete val="0"/>
        <c:axPos val="b"/>
        <c:minorGridlines>
          <c:spPr>
            <a:ln>
              <a:noFill/>
            </a:ln>
          </c:spPr>
        </c:minorGridlines>
        <c:numFmt formatCode="General" sourceLinked="1"/>
        <c:majorTickMark val="out"/>
        <c:minorTickMark val="none"/>
        <c:tickLblPos val="nextTo"/>
        <c:txPr>
          <a:bodyPr rot="-1620000"/>
          <a:lstStyle/>
          <a:p>
            <a:pPr>
              <a:defRPr sz="1600" b="0">
                <a:solidFill>
                  <a:schemeClr val="tx1"/>
                </a:solidFill>
                <a:latin typeface="Calibri" panose="020F0502020204030204" pitchFamily="34" charset="0"/>
              </a:defRPr>
            </a:pPr>
            <a:endParaRPr lang="en-US"/>
          </a:p>
        </c:txPr>
        <c:crossAx val="125614336"/>
        <c:crosses val="autoZero"/>
        <c:auto val="1"/>
        <c:lblAlgn val="ctr"/>
        <c:lblOffset val="100"/>
        <c:noMultiLvlLbl val="0"/>
      </c:catAx>
      <c:valAx>
        <c:axId val="125614336"/>
        <c:scaling>
          <c:orientation val="minMax"/>
          <c:max val="2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4042007467089869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25612800"/>
        <c:crosses val="autoZero"/>
        <c:crossBetween val="between"/>
        <c:majorUnit val="5"/>
      </c:valAx>
    </c:plotArea>
    <c:legend>
      <c:legendPos val="t"/>
      <c:layout>
        <c:manualLayout>
          <c:xMode val="edge"/>
          <c:yMode val="edge"/>
          <c:x val="1.3278166618061632E-2"/>
          <c:y val="1.8517060367454078E-3"/>
          <c:w val="0.98672183338193842"/>
          <c:h val="9.349401818958677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766477107028289"/>
          <c:y val="0.12190329406498605"/>
          <c:w val="0.82233522892971711"/>
          <c:h val="0.689843130073857"/>
        </c:manualLayout>
      </c:layout>
      <c:barChart>
        <c:barDir val="col"/>
        <c:grouping val="clustered"/>
        <c:varyColors val="0"/>
        <c:ser>
          <c:idx val="0"/>
          <c:order val="0"/>
          <c:tx>
            <c:strRef>
              <c:f>Sheet1!$B$1</c:f>
              <c:strCache>
                <c:ptCount val="1"/>
                <c:pt idx="0">
                  <c:v>2012</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BB22-43DC-B6E0-6F194106386C}"/>
              </c:ext>
            </c:extLst>
          </c:dPt>
          <c:dPt>
            <c:idx val="1"/>
            <c:invertIfNegative val="0"/>
            <c:bubble3D val="0"/>
            <c:extLst>
              <c:ext xmlns:c16="http://schemas.microsoft.com/office/drawing/2014/chart" uri="{C3380CC4-5D6E-409C-BE32-E72D297353CC}">
                <c16:uniqueId val="{00000001-BB22-43DC-B6E0-6F194106386C}"/>
              </c:ext>
            </c:extLst>
          </c:dPt>
          <c:dPt>
            <c:idx val="2"/>
            <c:invertIfNegative val="0"/>
            <c:bubble3D val="0"/>
            <c:extLst>
              <c:ext xmlns:c16="http://schemas.microsoft.com/office/drawing/2014/chart" uri="{C3380CC4-5D6E-409C-BE32-E72D297353CC}">
                <c16:uniqueId val="{00000002-BB22-43DC-B6E0-6F194106386C}"/>
              </c:ext>
            </c:extLst>
          </c:dPt>
          <c:dPt>
            <c:idx val="3"/>
            <c:invertIfNegative val="0"/>
            <c:bubble3D val="0"/>
            <c:extLst>
              <c:ext xmlns:c16="http://schemas.microsoft.com/office/drawing/2014/chart" uri="{C3380CC4-5D6E-409C-BE32-E72D297353CC}">
                <c16:uniqueId val="{00000003-BB22-43DC-B6E0-6F194106386C}"/>
              </c:ext>
            </c:extLst>
          </c:dPt>
          <c:cat>
            <c:strRef>
              <c:f>Sheet1!$A$2:$A$6</c:f>
              <c:strCache>
                <c:ptCount val="5"/>
                <c:pt idx="0">
                  <c:v>Total</c:v>
                </c:pt>
                <c:pt idx="1">
                  <c:v>0-64</c:v>
                </c:pt>
                <c:pt idx="2">
                  <c:v>65-74</c:v>
                </c:pt>
                <c:pt idx="3">
                  <c:v>75-84</c:v>
                </c:pt>
                <c:pt idx="4">
                  <c:v>85+</c:v>
                </c:pt>
              </c:strCache>
            </c:strRef>
          </c:cat>
          <c:val>
            <c:numRef>
              <c:f>Sheet1!$B$2:$B$6</c:f>
              <c:numCache>
                <c:formatCode>0.0</c:formatCode>
                <c:ptCount val="5"/>
                <c:pt idx="0">
                  <c:v>10.91</c:v>
                </c:pt>
                <c:pt idx="1">
                  <c:v>17</c:v>
                </c:pt>
                <c:pt idx="2">
                  <c:v>14.03</c:v>
                </c:pt>
                <c:pt idx="3">
                  <c:v>10.82</c:v>
                </c:pt>
                <c:pt idx="4">
                  <c:v>7.95</c:v>
                </c:pt>
              </c:numCache>
            </c:numRef>
          </c:val>
          <c:extLst>
            <c:ext xmlns:c16="http://schemas.microsoft.com/office/drawing/2014/chart" uri="{C3380CC4-5D6E-409C-BE32-E72D297353CC}">
              <c16:uniqueId val="{00000004-BB22-43DC-B6E0-6F194106386C}"/>
            </c:ext>
          </c:extLst>
        </c:ser>
        <c:ser>
          <c:idx val="1"/>
          <c:order val="1"/>
          <c:tx>
            <c:strRef>
              <c:f>Sheet1!$C$1</c:f>
              <c:strCache>
                <c:ptCount val="1"/>
                <c:pt idx="0">
                  <c:v>2013</c:v>
                </c:pt>
              </c:strCache>
            </c:strRef>
          </c:tx>
          <c:spPr>
            <a:solidFill>
              <a:srgbClr val="AABA0A"/>
            </a:solidFill>
          </c:spPr>
          <c:invertIfNegative val="0"/>
          <c:cat>
            <c:strRef>
              <c:f>Sheet1!$A$2:$A$6</c:f>
              <c:strCache>
                <c:ptCount val="5"/>
                <c:pt idx="0">
                  <c:v>Total</c:v>
                </c:pt>
                <c:pt idx="1">
                  <c:v>0-64</c:v>
                </c:pt>
                <c:pt idx="2">
                  <c:v>65-74</c:v>
                </c:pt>
                <c:pt idx="3">
                  <c:v>75-84</c:v>
                </c:pt>
                <c:pt idx="4">
                  <c:v>85+</c:v>
                </c:pt>
              </c:strCache>
            </c:strRef>
          </c:cat>
          <c:val>
            <c:numRef>
              <c:f>Sheet1!$C$2:$C$6</c:f>
              <c:numCache>
                <c:formatCode>0.0</c:formatCode>
                <c:ptCount val="5"/>
                <c:pt idx="0">
                  <c:v>10.029999999999999</c:v>
                </c:pt>
                <c:pt idx="1">
                  <c:v>15.92</c:v>
                </c:pt>
                <c:pt idx="2">
                  <c:v>12.88</c:v>
                </c:pt>
                <c:pt idx="3">
                  <c:v>9.91</c:v>
                </c:pt>
                <c:pt idx="4">
                  <c:v>7.16</c:v>
                </c:pt>
              </c:numCache>
            </c:numRef>
          </c:val>
          <c:extLst>
            <c:ext xmlns:c16="http://schemas.microsoft.com/office/drawing/2014/chart" uri="{C3380CC4-5D6E-409C-BE32-E72D297353CC}">
              <c16:uniqueId val="{00000005-BB22-43DC-B6E0-6F194106386C}"/>
            </c:ext>
          </c:extLst>
        </c:ser>
        <c:dLbls>
          <c:showLegendKey val="0"/>
          <c:showVal val="0"/>
          <c:showCatName val="0"/>
          <c:showSerName val="0"/>
          <c:showPercent val="0"/>
          <c:showBubbleSize val="0"/>
        </c:dLbls>
        <c:gapWidth val="150"/>
        <c:axId val="125689856"/>
        <c:axId val="125691392"/>
      </c:barChart>
      <c:catAx>
        <c:axId val="125689856"/>
        <c:scaling>
          <c:orientation val="minMax"/>
        </c:scaling>
        <c:delete val="0"/>
        <c:axPos val="b"/>
        <c:minorGridlines>
          <c:spPr>
            <a:ln>
              <a:noFill/>
            </a:ln>
          </c:spPr>
        </c:minorGridlines>
        <c:numFmt formatCode="General" sourceLinked="1"/>
        <c:majorTickMark val="out"/>
        <c:minorTickMark val="none"/>
        <c:tickLblPos val="nextTo"/>
        <c:txPr>
          <a:bodyPr rot="-1620000"/>
          <a:lstStyle/>
          <a:p>
            <a:pPr>
              <a:defRPr sz="1600" b="0">
                <a:solidFill>
                  <a:schemeClr val="tx1"/>
                </a:solidFill>
                <a:latin typeface="Calibri" panose="020F0502020204030204" pitchFamily="34" charset="0"/>
              </a:defRPr>
            </a:pPr>
            <a:endParaRPr lang="en-US"/>
          </a:p>
        </c:txPr>
        <c:crossAx val="125691392"/>
        <c:crosses val="autoZero"/>
        <c:auto val="1"/>
        <c:lblAlgn val="ctr"/>
        <c:lblOffset val="100"/>
        <c:noMultiLvlLbl val="0"/>
      </c:catAx>
      <c:valAx>
        <c:axId val="125691392"/>
        <c:scaling>
          <c:orientation val="minMax"/>
          <c:max val="20"/>
          <c:min val="0"/>
        </c:scaling>
        <c:delete val="0"/>
        <c:axPos val="l"/>
        <c:majorGridlines/>
        <c:title>
          <c:tx>
            <c:rich>
              <a:bodyPr rot="-5400000" vert="horz"/>
              <a:lstStyle/>
              <a:p>
                <a:pPr>
                  <a:defRPr sz="1600">
                    <a:latin typeface="Calibri" panose="020F0502020204030204" pitchFamily="34" charset="0"/>
                  </a:defRPr>
                </a:pPr>
                <a:r>
                  <a:rPr lang="en-US" dirty="0"/>
                  <a:t>Percent</a:t>
                </a:r>
              </a:p>
            </c:rich>
          </c:tx>
          <c:layout>
            <c:manualLayout>
              <c:xMode val="edge"/>
              <c:yMode val="edge"/>
              <c:x val="0"/>
              <c:y val="0.4300405399906406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25689856"/>
        <c:crosses val="autoZero"/>
        <c:crossBetween val="between"/>
        <c:majorUnit val="5"/>
      </c:valAx>
    </c:plotArea>
    <c:legend>
      <c:legendPos val="t"/>
      <c:layout>
        <c:manualLayout>
          <c:xMode val="edge"/>
          <c:yMode val="edge"/>
          <c:x val="1.3278166618061632E-2"/>
          <c:y val="1.8517060367454078E-3"/>
          <c:w val="0.98672183338193842"/>
          <c:h val="9.1986730825313501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4324173655122377"/>
          <c:w val="0.78090138038300771"/>
          <c:h val="0.7220752512643237"/>
        </c:manualLayout>
      </c:layout>
      <c:lineChart>
        <c:grouping val="standard"/>
        <c:varyColors val="0"/>
        <c:ser>
          <c:idx val="3"/>
          <c:order val="0"/>
          <c:tx>
            <c:strRef>
              <c:f>Sheet1!$B$1</c:f>
              <c:strCache>
                <c:ptCount val="1"/>
                <c:pt idx="0">
                  <c:v>0-64</c:v>
                </c:pt>
              </c:strCache>
            </c:strRef>
          </c:tx>
          <c:spPr>
            <a:ln w="25400">
              <a:solidFill>
                <a:sysClr val="windowText" lastClr="000000"/>
              </a:solidFill>
            </a:ln>
          </c:spPr>
          <c:marker>
            <c:symbol val="circle"/>
            <c:size val="7"/>
            <c:spPr>
              <a:solidFill>
                <a:sysClr val="windowText" lastClr="000000"/>
              </a:solidFill>
              <a:ln>
                <a:noFill/>
              </a:ln>
            </c:spPr>
          </c:marker>
          <c:cat>
            <c:numRef>
              <c:f>Sheet1!$A$2:$A$4</c:f>
              <c:numCache>
                <c:formatCode>General</c:formatCode>
                <c:ptCount val="3"/>
                <c:pt idx="0">
                  <c:v>2011</c:v>
                </c:pt>
                <c:pt idx="1">
                  <c:v>2012</c:v>
                </c:pt>
                <c:pt idx="2">
                  <c:v>2013</c:v>
                </c:pt>
              </c:numCache>
            </c:numRef>
          </c:cat>
          <c:val>
            <c:numRef>
              <c:f>Sheet1!$B$2:$B$4</c:f>
              <c:numCache>
                <c:formatCode>General</c:formatCode>
                <c:ptCount val="3"/>
                <c:pt idx="0">
                  <c:v>5.5</c:v>
                </c:pt>
                <c:pt idx="1">
                  <c:v>5.7</c:v>
                </c:pt>
                <c:pt idx="2" formatCode="0.0">
                  <c:v>5.66</c:v>
                </c:pt>
              </c:numCache>
            </c:numRef>
          </c:val>
          <c:smooth val="0"/>
          <c:extLst>
            <c:ext xmlns:c16="http://schemas.microsoft.com/office/drawing/2014/chart" uri="{C3380CC4-5D6E-409C-BE32-E72D297353CC}">
              <c16:uniqueId val="{00000000-9511-466C-92BA-B2D01C0CFA30}"/>
            </c:ext>
          </c:extLst>
        </c:ser>
        <c:ser>
          <c:idx val="0"/>
          <c:order val="1"/>
          <c:tx>
            <c:strRef>
              <c:f>Sheet1!$C$1</c:f>
              <c:strCache>
                <c:ptCount val="1"/>
                <c:pt idx="0">
                  <c:v>65-74</c:v>
                </c:pt>
              </c:strCache>
            </c:strRef>
          </c:tx>
          <c:spPr>
            <a:ln w="25400">
              <a:solidFill>
                <a:srgbClr val="0072C6"/>
              </a:solidFill>
            </a:ln>
          </c:spPr>
          <c:marker>
            <c:symbol val="square"/>
            <c:size val="7"/>
            <c:spPr>
              <a:solidFill>
                <a:srgbClr val="0072C6"/>
              </a:solidFill>
              <a:ln>
                <a:noFill/>
              </a:ln>
            </c:spPr>
          </c:marker>
          <c:cat>
            <c:numRef>
              <c:f>Sheet1!$A$2:$A$4</c:f>
              <c:numCache>
                <c:formatCode>General</c:formatCode>
                <c:ptCount val="3"/>
                <c:pt idx="0">
                  <c:v>2011</c:v>
                </c:pt>
                <c:pt idx="1">
                  <c:v>2012</c:v>
                </c:pt>
                <c:pt idx="2">
                  <c:v>2013</c:v>
                </c:pt>
              </c:numCache>
            </c:numRef>
          </c:cat>
          <c:val>
            <c:numRef>
              <c:f>Sheet1!$C$2:$C$4</c:f>
              <c:numCache>
                <c:formatCode>General</c:formatCode>
                <c:ptCount val="3"/>
                <c:pt idx="0">
                  <c:v>7.7</c:v>
                </c:pt>
                <c:pt idx="1">
                  <c:v>8</c:v>
                </c:pt>
                <c:pt idx="2" formatCode="0.0">
                  <c:v>7.84</c:v>
                </c:pt>
              </c:numCache>
            </c:numRef>
          </c:val>
          <c:smooth val="0"/>
          <c:extLst>
            <c:ext xmlns:c16="http://schemas.microsoft.com/office/drawing/2014/chart" uri="{C3380CC4-5D6E-409C-BE32-E72D297353CC}">
              <c16:uniqueId val="{00000001-9511-466C-92BA-B2D01C0CFA30}"/>
            </c:ext>
          </c:extLst>
        </c:ser>
        <c:ser>
          <c:idx val="2"/>
          <c:order val="2"/>
          <c:tx>
            <c:strRef>
              <c:f>Sheet1!$D$1</c:f>
              <c:strCache>
                <c:ptCount val="1"/>
                <c:pt idx="0">
                  <c:v>75-84</c:v>
                </c:pt>
              </c:strCache>
            </c:strRef>
          </c:tx>
          <c:spPr>
            <a:ln w="25400">
              <a:solidFill>
                <a:srgbClr val="AABA0A"/>
              </a:solidFill>
            </a:ln>
          </c:spPr>
          <c:marker>
            <c:symbol val="triangle"/>
            <c:size val="9"/>
            <c:spPr>
              <a:solidFill>
                <a:srgbClr val="AABA0A"/>
              </a:solidFill>
              <a:ln>
                <a:noFill/>
              </a:ln>
            </c:spPr>
          </c:marker>
          <c:cat>
            <c:numRef>
              <c:f>Sheet1!$A$2:$A$4</c:f>
              <c:numCache>
                <c:formatCode>General</c:formatCode>
                <c:ptCount val="3"/>
                <c:pt idx="0">
                  <c:v>2011</c:v>
                </c:pt>
                <c:pt idx="1">
                  <c:v>2012</c:v>
                </c:pt>
                <c:pt idx="2">
                  <c:v>2013</c:v>
                </c:pt>
              </c:numCache>
            </c:numRef>
          </c:cat>
          <c:val>
            <c:numRef>
              <c:f>Sheet1!$D$2:$D$4</c:f>
              <c:numCache>
                <c:formatCode>General</c:formatCode>
                <c:ptCount val="3"/>
                <c:pt idx="0">
                  <c:v>9.3000000000000007</c:v>
                </c:pt>
                <c:pt idx="1">
                  <c:v>9.6</c:v>
                </c:pt>
                <c:pt idx="2" formatCode="0.0">
                  <c:v>9.4700000000000006</c:v>
                </c:pt>
              </c:numCache>
            </c:numRef>
          </c:val>
          <c:smooth val="0"/>
          <c:extLst>
            <c:ext xmlns:c16="http://schemas.microsoft.com/office/drawing/2014/chart" uri="{C3380CC4-5D6E-409C-BE32-E72D297353CC}">
              <c16:uniqueId val="{00000002-9511-466C-92BA-B2D01C0CFA30}"/>
            </c:ext>
          </c:extLst>
        </c:ser>
        <c:ser>
          <c:idx val="1"/>
          <c:order val="3"/>
          <c:tx>
            <c:strRef>
              <c:f>Sheet1!$E$1</c:f>
              <c:strCache>
                <c:ptCount val="1"/>
                <c:pt idx="0">
                  <c:v>85+</c:v>
                </c:pt>
              </c:strCache>
            </c:strRef>
          </c:tx>
          <c:spPr>
            <a:ln w="34925">
              <a:solidFill>
                <a:srgbClr val="7BA8DF"/>
              </a:solidFill>
            </a:ln>
          </c:spPr>
          <c:marker>
            <c:symbol val="diamond"/>
            <c:size val="9"/>
            <c:spPr>
              <a:solidFill>
                <a:srgbClr val="7BA8DF"/>
              </a:solidFill>
              <a:ln>
                <a:noFill/>
              </a:ln>
            </c:spPr>
          </c:marker>
          <c:cat>
            <c:numRef>
              <c:f>Sheet1!$A$2:$A$4</c:f>
              <c:numCache>
                <c:formatCode>General</c:formatCode>
                <c:ptCount val="3"/>
                <c:pt idx="0">
                  <c:v>2011</c:v>
                </c:pt>
                <c:pt idx="1">
                  <c:v>2012</c:v>
                </c:pt>
                <c:pt idx="2">
                  <c:v>2013</c:v>
                </c:pt>
              </c:numCache>
            </c:numRef>
          </c:cat>
          <c:val>
            <c:numRef>
              <c:f>Sheet1!$E$2:$E$4</c:f>
              <c:numCache>
                <c:formatCode>General</c:formatCode>
                <c:ptCount val="3"/>
                <c:pt idx="0">
                  <c:v>10.5</c:v>
                </c:pt>
                <c:pt idx="1">
                  <c:v>10.8</c:v>
                </c:pt>
                <c:pt idx="2" formatCode="0.0">
                  <c:v>10.64</c:v>
                </c:pt>
              </c:numCache>
            </c:numRef>
          </c:val>
          <c:smooth val="0"/>
          <c:extLst>
            <c:ext xmlns:c16="http://schemas.microsoft.com/office/drawing/2014/chart" uri="{C3380CC4-5D6E-409C-BE32-E72D297353CC}">
              <c16:uniqueId val="{00000003-9511-466C-92BA-B2D01C0CFA30}"/>
            </c:ext>
          </c:extLst>
        </c:ser>
        <c:dLbls>
          <c:showLegendKey val="0"/>
          <c:showVal val="0"/>
          <c:showCatName val="0"/>
          <c:showSerName val="0"/>
          <c:showPercent val="0"/>
          <c:showBubbleSize val="0"/>
        </c:dLbls>
        <c:marker val="1"/>
        <c:smooth val="0"/>
        <c:axId val="126289024"/>
        <c:axId val="126290944"/>
      </c:lineChart>
      <c:catAx>
        <c:axId val="12628902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26290944"/>
        <c:crosses val="autoZero"/>
        <c:auto val="1"/>
        <c:lblAlgn val="ctr"/>
        <c:lblOffset val="100"/>
        <c:noMultiLvlLbl val="0"/>
      </c:catAx>
      <c:valAx>
        <c:axId val="126290944"/>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1.5432098765432098E-3"/>
              <c:y val="0.4093093165183620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26289024"/>
        <c:crosses val="autoZero"/>
        <c:crossBetween val="between"/>
        <c:majorUnit val="5"/>
      </c:valAx>
    </c:plotArea>
    <c:legend>
      <c:legendPos val="t"/>
      <c:layout>
        <c:manualLayout>
          <c:xMode val="edge"/>
          <c:yMode val="edge"/>
          <c:x val="8.19954797317002E-3"/>
          <c:y val="1.1675185338674747E-3"/>
          <c:w val="0.99127867697093419"/>
          <c:h val="0.11831724159480067"/>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3912815013976912"/>
          <c:w val="0.78090138038300771"/>
          <c:h val="0.7295763715511171"/>
        </c:manualLayout>
      </c:layout>
      <c:lineChart>
        <c:grouping val="standard"/>
        <c:varyColors val="0"/>
        <c:ser>
          <c:idx val="3"/>
          <c:order val="0"/>
          <c:tx>
            <c:strRef>
              <c:f>Sheet1!$E$1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Sheet1!$A$2:$A$4</c:f>
              <c:numCache>
                <c:formatCode>General</c:formatCode>
                <c:ptCount val="3"/>
                <c:pt idx="0">
                  <c:v>2011</c:v>
                </c:pt>
                <c:pt idx="1">
                  <c:v>2012</c:v>
                </c:pt>
                <c:pt idx="2">
                  <c:v>2013</c:v>
                </c:pt>
              </c:numCache>
            </c:numRef>
          </c:cat>
          <c:val>
            <c:numRef>
              <c:f>Sheet1!$E$2:$E$4</c:f>
              <c:numCache>
                <c:formatCode>0.0</c:formatCode>
                <c:ptCount val="3"/>
                <c:pt idx="0">
                  <c:v>9.1</c:v>
                </c:pt>
                <c:pt idx="1">
                  <c:v>9.36</c:v>
                </c:pt>
                <c:pt idx="2">
                  <c:v>9.2100000000000009</c:v>
                </c:pt>
              </c:numCache>
            </c:numRef>
          </c:val>
          <c:smooth val="0"/>
          <c:extLst>
            <c:ext xmlns:c16="http://schemas.microsoft.com/office/drawing/2014/chart" uri="{C3380CC4-5D6E-409C-BE32-E72D297353CC}">
              <c16:uniqueId val="{00000000-F027-48E9-B3C1-45F0FE328302}"/>
            </c:ext>
          </c:extLst>
        </c:ser>
        <c:ser>
          <c:idx val="0"/>
          <c:order val="1"/>
          <c:tx>
            <c:strRef>
              <c:f>Sheet1!$B$1</c:f>
              <c:strCache>
                <c:ptCount val="1"/>
                <c:pt idx="0">
                  <c:v>White</c:v>
                </c:pt>
              </c:strCache>
            </c:strRef>
          </c:tx>
          <c:spPr>
            <a:ln w="25400">
              <a:solidFill>
                <a:srgbClr val="0072C6"/>
              </a:solidFill>
            </a:ln>
          </c:spPr>
          <c:marker>
            <c:symbol val="square"/>
            <c:size val="7"/>
            <c:spPr>
              <a:solidFill>
                <a:srgbClr val="0072C6"/>
              </a:solidFill>
              <a:ln>
                <a:noFill/>
              </a:ln>
            </c:spPr>
          </c:marker>
          <c:cat>
            <c:numRef>
              <c:f>Sheet1!$A$2:$A$4</c:f>
              <c:numCache>
                <c:formatCode>General</c:formatCode>
                <c:ptCount val="3"/>
                <c:pt idx="0">
                  <c:v>2011</c:v>
                </c:pt>
                <c:pt idx="1">
                  <c:v>2012</c:v>
                </c:pt>
                <c:pt idx="2">
                  <c:v>2013</c:v>
                </c:pt>
              </c:numCache>
            </c:numRef>
          </c:cat>
          <c:val>
            <c:numRef>
              <c:f>Sheet1!$B$2:$B$4</c:f>
              <c:numCache>
                <c:formatCode>General</c:formatCode>
                <c:ptCount val="3"/>
                <c:pt idx="0">
                  <c:v>9.6</c:v>
                </c:pt>
                <c:pt idx="1">
                  <c:v>9.8000000000000007</c:v>
                </c:pt>
                <c:pt idx="2" formatCode="0.0">
                  <c:v>9.6199999999999992</c:v>
                </c:pt>
              </c:numCache>
            </c:numRef>
          </c:val>
          <c:smooth val="0"/>
          <c:extLst>
            <c:ext xmlns:c16="http://schemas.microsoft.com/office/drawing/2014/chart" uri="{C3380CC4-5D6E-409C-BE32-E72D297353CC}">
              <c16:uniqueId val="{00000001-F027-48E9-B3C1-45F0FE328302}"/>
            </c:ext>
          </c:extLst>
        </c:ser>
        <c:ser>
          <c:idx val="2"/>
          <c:order val="2"/>
          <c:tx>
            <c:strRef>
              <c:f>Sheet1!$C$1</c:f>
              <c:strCache>
                <c:ptCount val="1"/>
                <c:pt idx="0">
                  <c:v>Black </c:v>
                </c:pt>
              </c:strCache>
            </c:strRef>
          </c:tx>
          <c:spPr>
            <a:ln w="25400">
              <a:solidFill>
                <a:srgbClr val="AABA0A"/>
              </a:solidFill>
            </a:ln>
          </c:spPr>
          <c:marker>
            <c:symbol val="triangle"/>
            <c:size val="9"/>
            <c:spPr>
              <a:solidFill>
                <a:srgbClr val="AABA0A"/>
              </a:solidFill>
              <a:ln>
                <a:noFill/>
              </a:ln>
            </c:spPr>
          </c:marker>
          <c:cat>
            <c:numRef>
              <c:f>Sheet1!$A$2:$A$4</c:f>
              <c:numCache>
                <c:formatCode>General</c:formatCode>
                <c:ptCount val="3"/>
                <c:pt idx="0">
                  <c:v>2011</c:v>
                </c:pt>
                <c:pt idx="1">
                  <c:v>2012</c:v>
                </c:pt>
                <c:pt idx="2">
                  <c:v>2013</c:v>
                </c:pt>
              </c:numCache>
            </c:numRef>
          </c:cat>
          <c:val>
            <c:numRef>
              <c:f>Sheet1!$C$2:$C$4</c:f>
              <c:numCache>
                <c:formatCode>General</c:formatCode>
                <c:ptCount val="3"/>
                <c:pt idx="0">
                  <c:v>7.7</c:v>
                </c:pt>
                <c:pt idx="1">
                  <c:v>8.1</c:v>
                </c:pt>
                <c:pt idx="2" formatCode="0.0">
                  <c:v>8.01</c:v>
                </c:pt>
              </c:numCache>
            </c:numRef>
          </c:val>
          <c:smooth val="0"/>
          <c:extLst>
            <c:ext xmlns:c16="http://schemas.microsoft.com/office/drawing/2014/chart" uri="{C3380CC4-5D6E-409C-BE32-E72D297353CC}">
              <c16:uniqueId val="{00000002-F027-48E9-B3C1-45F0FE328302}"/>
            </c:ext>
          </c:extLst>
        </c:ser>
        <c:ser>
          <c:idx val="1"/>
          <c:order val="3"/>
          <c:tx>
            <c:strRef>
              <c:f>Sheet1!$D$1</c:f>
              <c:strCache>
                <c:ptCount val="1"/>
                <c:pt idx="0">
                  <c:v>Hispanic</c:v>
                </c:pt>
              </c:strCache>
            </c:strRef>
          </c:tx>
          <c:spPr>
            <a:ln w="34925">
              <a:solidFill>
                <a:srgbClr val="7BA8DF"/>
              </a:solidFill>
            </a:ln>
          </c:spPr>
          <c:marker>
            <c:symbol val="diamond"/>
            <c:size val="9"/>
            <c:spPr>
              <a:solidFill>
                <a:srgbClr val="7BA8DF"/>
              </a:solidFill>
              <a:ln>
                <a:noFill/>
              </a:ln>
            </c:spPr>
          </c:marker>
          <c:cat>
            <c:numRef>
              <c:f>Sheet1!$A$2:$A$4</c:f>
              <c:numCache>
                <c:formatCode>General</c:formatCode>
                <c:ptCount val="3"/>
                <c:pt idx="0">
                  <c:v>2011</c:v>
                </c:pt>
                <c:pt idx="1">
                  <c:v>2012</c:v>
                </c:pt>
                <c:pt idx="2">
                  <c:v>2013</c:v>
                </c:pt>
              </c:numCache>
            </c:numRef>
          </c:cat>
          <c:val>
            <c:numRef>
              <c:f>Sheet1!$D$2:$D$4</c:f>
              <c:numCache>
                <c:formatCode>General</c:formatCode>
                <c:ptCount val="3"/>
                <c:pt idx="0">
                  <c:v>7</c:v>
                </c:pt>
                <c:pt idx="1">
                  <c:v>7</c:v>
                </c:pt>
                <c:pt idx="2" formatCode="0.0">
                  <c:v>7.06</c:v>
                </c:pt>
              </c:numCache>
            </c:numRef>
          </c:val>
          <c:smooth val="0"/>
          <c:extLst>
            <c:ext xmlns:c16="http://schemas.microsoft.com/office/drawing/2014/chart" uri="{C3380CC4-5D6E-409C-BE32-E72D297353CC}">
              <c16:uniqueId val="{00000003-F027-48E9-B3C1-45F0FE328302}"/>
            </c:ext>
          </c:extLst>
        </c:ser>
        <c:dLbls>
          <c:showLegendKey val="0"/>
          <c:showVal val="0"/>
          <c:showCatName val="0"/>
          <c:showSerName val="0"/>
          <c:showPercent val="0"/>
          <c:showBubbleSize val="0"/>
        </c:dLbls>
        <c:marker val="1"/>
        <c:smooth val="0"/>
        <c:axId val="126338560"/>
        <c:axId val="126340480"/>
      </c:lineChart>
      <c:catAx>
        <c:axId val="12633856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26340480"/>
        <c:crosses val="autoZero"/>
        <c:auto val="1"/>
        <c:lblAlgn val="ctr"/>
        <c:lblOffset val="100"/>
        <c:noMultiLvlLbl val="0"/>
      </c:catAx>
      <c:valAx>
        <c:axId val="126340480"/>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1.5432098765432098E-3"/>
              <c:y val="0.4091479418731195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26338560"/>
        <c:crosses val="autoZero"/>
        <c:crossBetween val="between"/>
        <c:majorUnit val="5"/>
      </c:valAx>
    </c:plotArea>
    <c:legend>
      <c:legendPos val="t"/>
      <c:layout>
        <c:manualLayout>
          <c:xMode val="edge"/>
          <c:yMode val="edge"/>
          <c:x val="8.19954797317002E-3"/>
          <c:y val="1.1675185338674747E-3"/>
          <c:w val="0.99127867697093419"/>
          <c:h val="0.11049361969997651"/>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014210873043261"/>
          <c:y val="0.18040244969378827"/>
          <c:w val="0.80940750461747835"/>
          <c:h val="0.71131009538441836"/>
        </c:manualLayout>
      </c:layout>
      <c:lineChart>
        <c:grouping val="standard"/>
        <c:varyColors val="0"/>
        <c:ser>
          <c:idx val="3"/>
          <c:order val="0"/>
          <c:tx>
            <c:strRef>
              <c:f>Sheet1!$A$2</c:f>
              <c:strCache>
                <c:ptCount val="1"/>
                <c:pt idx="0">
                  <c:v>Poor</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2009</c:v>
                </c:pt>
                <c:pt idx="1">
                  <c:v>2010</c:v>
                </c:pt>
                <c:pt idx="2">
                  <c:v>2011</c:v>
                </c:pt>
                <c:pt idx="3">
                  <c:v>2012</c:v>
                </c:pt>
                <c:pt idx="4">
                  <c:v>2013</c:v>
                </c:pt>
              </c:strCache>
            </c:strRef>
          </c:cat>
          <c:val>
            <c:numRef>
              <c:f>Sheet1!$B$2:$F$2</c:f>
              <c:numCache>
                <c:formatCode>0.0</c:formatCode>
                <c:ptCount val="5"/>
                <c:pt idx="0">
                  <c:v>41.6</c:v>
                </c:pt>
                <c:pt idx="1">
                  <c:v>53.1</c:v>
                </c:pt>
                <c:pt idx="2">
                  <c:v>63.9</c:v>
                </c:pt>
                <c:pt idx="3">
                  <c:v>63.1</c:v>
                </c:pt>
                <c:pt idx="4">
                  <c:v>65</c:v>
                </c:pt>
              </c:numCache>
            </c:numRef>
          </c:val>
          <c:smooth val="0"/>
          <c:extLst>
            <c:ext xmlns:c16="http://schemas.microsoft.com/office/drawing/2014/chart" uri="{C3380CC4-5D6E-409C-BE32-E72D297353CC}">
              <c16:uniqueId val="{00000000-575B-49EF-9040-2621E27DE47A}"/>
            </c:ext>
          </c:extLst>
        </c:ser>
        <c:ser>
          <c:idx val="0"/>
          <c:order val="1"/>
          <c:tx>
            <c:strRef>
              <c:f>Sheet1!$A$3</c:f>
              <c:strCache>
                <c:ptCount val="1"/>
                <c:pt idx="0">
                  <c:v>Low Income</c:v>
                </c:pt>
              </c:strCache>
            </c:strRef>
          </c:tx>
          <c:spPr>
            <a:ln w="25400">
              <a:solidFill>
                <a:srgbClr val="0072C6"/>
              </a:solidFill>
            </a:ln>
          </c:spPr>
          <c:marker>
            <c:symbol val="square"/>
            <c:size val="7"/>
            <c:spPr>
              <a:solidFill>
                <a:srgbClr val="0072C6"/>
              </a:solidFill>
              <a:ln>
                <a:noFill/>
              </a:ln>
            </c:spPr>
          </c:marker>
          <c:cat>
            <c:strRef>
              <c:f>Sheet1!$B$1:$F$1</c:f>
              <c:strCache>
                <c:ptCount val="5"/>
                <c:pt idx="0">
                  <c:v>2009</c:v>
                </c:pt>
                <c:pt idx="1">
                  <c:v>2010</c:v>
                </c:pt>
                <c:pt idx="2">
                  <c:v>2011</c:v>
                </c:pt>
                <c:pt idx="3">
                  <c:v>2012</c:v>
                </c:pt>
                <c:pt idx="4">
                  <c:v>2013</c:v>
                </c:pt>
              </c:strCache>
            </c:strRef>
          </c:cat>
          <c:val>
            <c:numRef>
              <c:f>Sheet1!$B$3:$F$3</c:f>
              <c:numCache>
                <c:formatCode>0.0</c:formatCode>
                <c:ptCount val="5"/>
                <c:pt idx="0">
                  <c:v>43.1</c:v>
                </c:pt>
                <c:pt idx="1">
                  <c:v>53.7</c:v>
                </c:pt>
                <c:pt idx="2">
                  <c:v>67.2</c:v>
                </c:pt>
                <c:pt idx="3">
                  <c:v>68</c:v>
                </c:pt>
                <c:pt idx="4">
                  <c:v>68.5</c:v>
                </c:pt>
              </c:numCache>
            </c:numRef>
          </c:val>
          <c:smooth val="0"/>
          <c:extLst>
            <c:ext xmlns:c16="http://schemas.microsoft.com/office/drawing/2014/chart" uri="{C3380CC4-5D6E-409C-BE32-E72D297353CC}">
              <c16:uniqueId val="{00000001-575B-49EF-9040-2621E27DE47A}"/>
            </c:ext>
          </c:extLst>
        </c:ser>
        <c:ser>
          <c:idx val="2"/>
          <c:order val="2"/>
          <c:tx>
            <c:strRef>
              <c:f>Sheet1!$A$4</c:f>
              <c:strCache>
                <c:ptCount val="1"/>
                <c:pt idx="0">
                  <c:v>Middle Income</c:v>
                </c:pt>
              </c:strCache>
            </c:strRef>
          </c:tx>
          <c:spPr>
            <a:ln w="25400">
              <a:solidFill>
                <a:srgbClr val="AABA0A"/>
              </a:solidFill>
            </a:ln>
          </c:spPr>
          <c:marker>
            <c:symbol val="triangle"/>
            <c:size val="9"/>
            <c:spPr>
              <a:solidFill>
                <a:srgbClr val="AABA0A"/>
              </a:solidFill>
              <a:ln>
                <a:noFill/>
              </a:ln>
            </c:spPr>
          </c:marker>
          <c:cat>
            <c:strRef>
              <c:f>Sheet1!$B$1:$F$1</c:f>
              <c:strCache>
                <c:ptCount val="5"/>
                <c:pt idx="0">
                  <c:v>2009</c:v>
                </c:pt>
                <c:pt idx="1">
                  <c:v>2010</c:v>
                </c:pt>
                <c:pt idx="2">
                  <c:v>2011</c:v>
                </c:pt>
                <c:pt idx="3">
                  <c:v>2012</c:v>
                </c:pt>
                <c:pt idx="4">
                  <c:v>2013</c:v>
                </c:pt>
              </c:strCache>
            </c:strRef>
          </c:cat>
          <c:val>
            <c:numRef>
              <c:f>Sheet1!$B$4:$F$4</c:f>
              <c:numCache>
                <c:formatCode>0.0</c:formatCode>
                <c:ptCount val="5"/>
                <c:pt idx="0">
                  <c:v>44.6</c:v>
                </c:pt>
                <c:pt idx="1">
                  <c:v>57.8</c:v>
                </c:pt>
                <c:pt idx="2">
                  <c:v>72.400000000000006</c:v>
                </c:pt>
                <c:pt idx="3">
                  <c:v>68.099999999999994</c:v>
                </c:pt>
                <c:pt idx="4">
                  <c:v>72.7</c:v>
                </c:pt>
              </c:numCache>
            </c:numRef>
          </c:val>
          <c:smooth val="0"/>
          <c:extLst>
            <c:ext xmlns:c16="http://schemas.microsoft.com/office/drawing/2014/chart" uri="{C3380CC4-5D6E-409C-BE32-E72D297353CC}">
              <c16:uniqueId val="{00000002-575B-49EF-9040-2621E27DE47A}"/>
            </c:ext>
          </c:extLst>
        </c:ser>
        <c:ser>
          <c:idx val="1"/>
          <c:order val="3"/>
          <c:tx>
            <c:strRef>
              <c:f>Sheet1!$A$5</c:f>
              <c:strCache>
                <c:ptCount val="1"/>
                <c:pt idx="0">
                  <c:v>High Income</c:v>
                </c:pt>
              </c:strCache>
            </c:strRef>
          </c:tx>
          <c:spPr>
            <a:ln w="34925">
              <a:solidFill>
                <a:srgbClr val="7BA8DF"/>
              </a:solidFill>
            </a:ln>
          </c:spPr>
          <c:marker>
            <c:symbol val="diamond"/>
            <c:size val="9"/>
            <c:spPr>
              <a:solidFill>
                <a:srgbClr val="7BA8DF"/>
              </a:solidFill>
              <a:ln>
                <a:noFill/>
              </a:ln>
            </c:spPr>
          </c:marker>
          <c:cat>
            <c:strRef>
              <c:f>Sheet1!$B$1:$F$1</c:f>
              <c:strCache>
                <c:ptCount val="5"/>
                <c:pt idx="0">
                  <c:v>2009</c:v>
                </c:pt>
                <c:pt idx="1">
                  <c:v>2010</c:v>
                </c:pt>
                <c:pt idx="2">
                  <c:v>2011</c:v>
                </c:pt>
                <c:pt idx="3">
                  <c:v>2012</c:v>
                </c:pt>
                <c:pt idx="4">
                  <c:v>2013</c:v>
                </c:pt>
              </c:strCache>
            </c:strRef>
          </c:cat>
          <c:val>
            <c:numRef>
              <c:f>Sheet1!$B$5:$F$5</c:f>
              <c:numCache>
                <c:formatCode>0.0</c:formatCode>
                <c:ptCount val="5"/>
                <c:pt idx="0">
                  <c:v>49.3</c:v>
                </c:pt>
                <c:pt idx="1">
                  <c:v>63.5</c:v>
                </c:pt>
                <c:pt idx="2">
                  <c:v>75.2</c:v>
                </c:pt>
                <c:pt idx="3">
                  <c:v>77.7</c:v>
                </c:pt>
                <c:pt idx="4">
                  <c:v>78.900000000000006</c:v>
                </c:pt>
              </c:numCache>
            </c:numRef>
          </c:val>
          <c:smooth val="0"/>
          <c:extLst>
            <c:ext xmlns:c16="http://schemas.microsoft.com/office/drawing/2014/chart" uri="{C3380CC4-5D6E-409C-BE32-E72D297353CC}">
              <c16:uniqueId val="{00000003-575B-49EF-9040-2621E27DE47A}"/>
            </c:ext>
          </c:extLst>
        </c:ser>
        <c:dLbls>
          <c:showLegendKey val="0"/>
          <c:showVal val="0"/>
          <c:showCatName val="0"/>
          <c:showSerName val="0"/>
          <c:showPercent val="0"/>
          <c:showBubbleSize val="0"/>
        </c:dLbls>
        <c:marker val="1"/>
        <c:smooth val="0"/>
        <c:axId val="143101312"/>
        <c:axId val="146214272"/>
      </c:lineChart>
      <c:catAx>
        <c:axId val="14310131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46214272"/>
        <c:crosses val="autoZero"/>
        <c:auto val="1"/>
        <c:lblAlgn val="ctr"/>
        <c:lblOffset val="100"/>
        <c:noMultiLvlLbl val="0"/>
      </c:catAx>
      <c:valAx>
        <c:axId val="146214272"/>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4242865771320449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3101312"/>
        <c:crosses val="autoZero"/>
        <c:crossBetween val="between"/>
        <c:majorUnit val="10"/>
      </c:valAx>
    </c:plotArea>
    <c:legend>
      <c:legendPos val="t"/>
      <c:layout>
        <c:manualLayout>
          <c:xMode val="edge"/>
          <c:yMode val="edge"/>
          <c:x val="0"/>
          <c:y val="1.1675185338674747E-3"/>
          <c:w val="0.98074800012548236"/>
          <c:h val="0.12609067626420314"/>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7893193990995029"/>
          <c:w val="0.78090138038300771"/>
          <c:h val="0.71278087190320727"/>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2009</c:v>
                </c:pt>
                <c:pt idx="1">
                  <c:v>2010</c:v>
                </c:pt>
                <c:pt idx="2">
                  <c:v>2011</c:v>
                </c:pt>
                <c:pt idx="3">
                  <c:v>2012</c:v>
                </c:pt>
                <c:pt idx="4">
                  <c:v>2013</c:v>
                </c:pt>
              </c:strCache>
            </c:strRef>
          </c:cat>
          <c:val>
            <c:numRef>
              <c:f>Sheet1!$B$2:$F$2</c:f>
              <c:numCache>
                <c:formatCode>0.0</c:formatCode>
                <c:ptCount val="5"/>
                <c:pt idx="0">
                  <c:v>44.3</c:v>
                </c:pt>
                <c:pt idx="1">
                  <c:v>56.6</c:v>
                </c:pt>
                <c:pt idx="2">
                  <c:v>68.5</c:v>
                </c:pt>
                <c:pt idx="3">
                  <c:v>68.400000000000006</c:v>
                </c:pt>
                <c:pt idx="4">
                  <c:v>70.400000000000006</c:v>
                </c:pt>
              </c:numCache>
            </c:numRef>
          </c:val>
          <c:smooth val="0"/>
          <c:extLst>
            <c:ext xmlns:c16="http://schemas.microsoft.com/office/drawing/2014/chart" uri="{C3380CC4-5D6E-409C-BE32-E72D297353CC}">
              <c16:uniqueId val="{00000000-40AF-4978-A50C-BDE7477F9645}"/>
            </c:ext>
          </c:extLst>
        </c:ser>
        <c:ser>
          <c:idx val="0"/>
          <c:order val="1"/>
          <c:tx>
            <c:strRef>
              <c:f>Sheet1!$A$5</c:f>
              <c:strCache>
                <c:ptCount val="1"/>
                <c:pt idx="0">
                  <c:v>White</c:v>
                </c:pt>
              </c:strCache>
            </c:strRef>
          </c:tx>
          <c:spPr>
            <a:ln w="25400">
              <a:solidFill>
                <a:srgbClr val="0072C6"/>
              </a:solidFill>
            </a:ln>
          </c:spPr>
          <c:marker>
            <c:symbol val="square"/>
            <c:size val="7"/>
            <c:spPr>
              <a:solidFill>
                <a:srgbClr val="0072C6"/>
              </a:solidFill>
              <a:ln>
                <a:noFill/>
              </a:ln>
            </c:spPr>
          </c:marker>
          <c:cat>
            <c:strRef>
              <c:f>Sheet1!$B$1:$F$1</c:f>
              <c:strCache>
                <c:ptCount val="5"/>
                <c:pt idx="0">
                  <c:v>2009</c:v>
                </c:pt>
                <c:pt idx="1">
                  <c:v>2010</c:v>
                </c:pt>
                <c:pt idx="2">
                  <c:v>2011</c:v>
                </c:pt>
                <c:pt idx="3">
                  <c:v>2012</c:v>
                </c:pt>
                <c:pt idx="4">
                  <c:v>2013</c:v>
                </c:pt>
              </c:strCache>
            </c:strRef>
          </c:cat>
          <c:val>
            <c:numRef>
              <c:f>Sheet1!$B$5:$F$5</c:f>
              <c:numCache>
                <c:formatCode>0.0</c:formatCode>
                <c:ptCount val="5"/>
                <c:pt idx="0">
                  <c:v>45.2</c:v>
                </c:pt>
                <c:pt idx="1">
                  <c:v>56.9</c:v>
                </c:pt>
                <c:pt idx="2">
                  <c:v>68.8</c:v>
                </c:pt>
                <c:pt idx="3">
                  <c:v>69.3</c:v>
                </c:pt>
                <c:pt idx="4">
                  <c:v>72.099999999999994</c:v>
                </c:pt>
              </c:numCache>
            </c:numRef>
          </c:val>
          <c:smooth val="0"/>
          <c:extLst>
            <c:ext xmlns:c16="http://schemas.microsoft.com/office/drawing/2014/chart" uri="{C3380CC4-5D6E-409C-BE32-E72D297353CC}">
              <c16:uniqueId val="{00000001-40AF-4978-A50C-BDE7477F9645}"/>
            </c:ext>
          </c:extLst>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Sheet1!$B$1:$F$1</c:f>
              <c:strCache>
                <c:ptCount val="5"/>
                <c:pt idx="0">
                  <c:v>2009</c:v>
                </c:pt>
                <c:pt idx="1">
                  <c:v>2010</c:v>
                </c:pt>
                <c:pt idx="2">
                  <c:v>2011</c:v>
                </c:pt>
                <c:pt idx="3">
                  <c:v>2012</c:v>
                </c:pt>
                <c:pt idx="4">
                  <c:v>2013</c:v>
                </c:pt>
              </c:strCache>
            </c:strRef>
          </c:cat>
          <c:val>
            <c:numRef>
              <c:f>Sheet1!$B$4:$F$4</c:f>
              <c:numCache>
                <c:formatCode>0.0</c:formatCode>
                <c:ptCount val="5"/>
                <c:pt idx="0">
                  <c:v>39.6</c:v>
                </c:pt>
                <c:pt idx="1">
                  <c:v>54.5</c:v>
                </c:pt>
                <c:pt idx="2">
                  <c:v>63.7</c:v>
                </c:pt>
                <c:pt idx="3">
                  <c:v>64.8</c:v>
                </c:pt>
                <c:pt idx="4">
                  <c:v>65</c:v>
                </c:pt>
              </c:numCache>
            </c:numRef>
          </c:val>
          <c:smooth val="0"/>
          <c:extLst>
            <c:ext xmlns:c16="http://schemas.microsoft.com/office/drawing/2014/chart" uri="{C3380CC4-5D6E-409C-BE32-E72D297353CC}">
              <c16:uniqueId val="{00000002-40AF-4978-A50C-BDE7477F9645}"/>
            </c:ext>
          </c:extLst>
        </c:ser>
        <c:ser>
          <c:idx val="1"/>
          <c:order val="3"/>
          <c:tx>
            <c:strRef>
              <c:f>Sheet1!$A$3</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Sheet1!$B$1:$F$1</c:f>
              <c:strCache>
                <c:ptCount val="5"/>
                <c:pt idx="0">
                  <c:v>2009</c:v>
                </c:pt>
                <c:pt idx="1">
                  <c:v>2010</c:v>
                </c:pt>
                <c:pt idx="2">
                  <c:v>2011</c:v>
                </c:pt>
                <c:pt idx="3">
                  <c:v>2012</c:v>
                </c:pt>
                <c:pt idx="4">
                  <c:v>2013</c:v>
                </c:pt>
              </c:strCache>
            </c:strRef>
          </c:cat>
          <c:val>
            <c:numRef>
              <c:f>Sheet1!$B$3:$F$3</c:f>
              <c:numCache>
                <c:formatCode>0.0</c:formatCode>
                <c:ptCount val="5"/>
                <c:pt idx="0">
                  <c:v>45.9</c:v>
                </c:pt>
                <c:pt idx="1">
                  <c:v>55.5</c:v>
                </c:pt>
                <c:pt idx="2">
                  <c:v>69.5</c:v>
                </c:pt>
                <c:pt idx="3">
                  <c:v>67.8</c:v>
                </c:pt>
                <c:pt idx="4">
                  <c:v>69.3</c:v>
                </c:pt>
              </c:numCache>
            </c:numRef>
          </c:val>
          <c:smooth val="0"/>
          <c:extLst>
            <c:ext xmlns:c16="http://schemas.microsoft.com/office/drawing/2014/chart" uri="{C3380CC4-5D6E-409C-BE32-E72D297353CC}">
              <c16:uniqueId val="{00000003-40AF-4978-A50C-BDE7477F9645}"/>
            </c:ext>
          </c:extLst>
        </c:ser>
        <c:dLbls>
          <c:showLegendKey val="0"/>
          <c:showVal val="0"/>
          <c:showCatName val="0"/>
          <c:showSerName val="0"/>
          <c:showPercent val="0"/>
          <c:showBubbleSize val="0"/>
        </c:dLbls>
        <c:marker val="1"/>
        <c:smooth val="0"/>
        <c:axId val="136959488"/>
        <c:axId val="136961408"/>
      </c:lineChart>
      <c:catAx>
        <c:axId val="13695948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36961408"/>
        <c:crosses val="autoZero"/>
        <c:auto val="1"/>
        <c:lblAlgn val="ctr"/>
        <c:lblOffset val="100"/>
        <c:noMultiLvlLbl val="0"/>
      </c:catAx>
      <c:valAx>
        <c:axId val="136961408"/>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1.3888888888888888E-2"/>
              <c:y val="0.42218996062992126"/>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36959488"/>
        <c:crosses val="autoZero"/>
        <c:crossBetween val="between"/>
        <c:majorUnit val="10"/>
      </c:valAx>
    </c:plotArea>
    <c:legend>
      <c:legendPos val="t"/>
      <c:layout>
        <c:manualLayout>
          <c:xMode val="edge"/>
          <c:yMode val="edge"/>
          <c:x val="8.19954797317002E-3"/>
          <c:y val="1.1675185338674747E-3"/>
          <c:w val="0.99127867697093419"/>
          <c:h val="0.1613067463789248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942378730436466E-2"/>
          <c:y val="0.11770363450331421"/>
          <c:w val="0.90760717410323721"/>
          <c:h val="0.75235137795275586"/>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Sheet1!$B$2:$B$13</c:f>
              <c:numCache>
                <c:formatCode>0.0</c:formatCode>
                <c:ptCount val="12"/>
                <c:pt idx="0">
                  <c:v>54.5</c:v>
                </c:pt>
                <c:pt idx="1">
                  <c:v>55.8</c:v>
                </c:pt>
                <c:pt idx="2">
                  <c:v>52.6</c:v>
                </c:pt>
                <c:pt idx="3">
                  <c:v>54.4</c:v>
                </c:pt>
                <c:pt idx="4">
                  <c:v>58.5</c:v>
                </c:pt>
                <c:pt idx="5">
                  <c:v>60.5</c:v>
                </c:pt>
                <c:pt idx="6">
                  <c:v>58.8</c:v>
                </c:pt>
                <c:pt idx="7">
                  <c:v>58.9</c:v>
                </c:pt>
                <c:pt idx="8">
                  <c:v>64.2</c:v>
                </c:pt>
                <c:pt idx="9">
                  <c:v>59.1</c:v>
                </c:pt>
                <c:pt idx="10">
                  <c:v>63</c:v>
                </c:pt>
                <c:pt idx="11">
                  <c:v>64.400000000000006</c:v>
                </c:pt>
              </c:numCache>
            </c:numRef>
          </c:val>
          <c:smooth val="0"/>
          <c:extLst>
            <c:ext xmlns:c16="http://schemas.microsoft.com/office/drawing/2014/chart" uri="{C3380CC4-5D6E-409C-BE32-E72D297353CC}">
              <c16:uniqueId val="{00000000-FA92-4558-B0B7-1F11FE3B5334}"/>
            </c:ext>
          </c:extLst>
        </c:ser>
        <c:ser>
          <c:idx val="0"/>
          <c:order val="1"/>
          <c:tx>
            <c:strRef>
              <c:f>Sheet1!$C$1</c:f>
              <c:strCache>
                <c:ptCount val="1"/>
                <c:pt idx="0">
                  <c:v>White</c:v>
                </c:pt>
              </c:strCache>
            </c:strRef>
          </c:tx>
          <c:spPr>
            <a:ln w="25400">
              <a:solidFill>
                <a:srgbClr val="0072C6"/>
              </a:solidFill>
            </a:ln>
          </c:spPr>
          <c:marker>
            <c:symbol val="square"/>
            <c:size val="7"/>
            <c:spPr>
              <a:solidFill>
                <a:srgbClr val="0072C6"/>
              </a:solidFill>
              <a:ln>
                <a:noFill/>
              </a:ln>
            </c:spPr>
          </c:marker>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Sheet1!$C$2:$C$13</c:f>
              <c:numCache>
                <c:formatCode>0.0</c:formatCode>
                <c:ptCount val="12"/>
                <c:pt idx="0">
                  <c:v>54</c:v>
                </c:pt>
                <c:pt idx="1">
                  <c:v>55.6</c:v>
                </c:pt>
                <c:pt idx="2">
                  <c:v>49.6</c:v>
                </c:pt>
                <c:pt idx="3">
                  <c:v>55.4</c:v>
                </c:pt>
                <c:pt idx="4">
                  <c:v>59.2</c:v>
                </c:pt>
                <c:pt idx="5">
                  <c:v>62.8</c:v>
                </c:pt>
                <c:pt idx="6">
                  <c:v>58.6</c:v>
                </c:pt>
                <c:pt idx="7">
                  <c:v>59.2</c:v>
                </c:pt>
                <c:pt idx="8">
                  <c:v>62.9</c:v>
                </c:pt>
                <c:pt idx="9">
                  <c:v>58.8</c:v>
                </c:pt>
                <c:pt idx="10">
                  <c:v>62.9</c:v>
                </c:pt>
                <c:pt idx="11">
                  <c:v>61.9</c:v>
                </c:pt>
              </c:numCache>
            </c:numRef>
          </c:val>
          <c:smooth val="0"/>
          <c:extLst>
            <c:ext xmlns:c16="http://schemas.microsoft.com/office/drawing/2014/chart" uri="{C3380CC4-5D6E-409C-BE32-E72D297353CC}">
              <c16:uniqueId val="{00000001-FA92-4558-B0B7-1F11FE3B5334}"/>
            </c:ext>
          </c:extLst>
        </c:ser>
        <c:ser>
          <c:idx val="2"/>
          <c:order val="2"/>
          <c:tx>
            <c:strRef>
              <c:f>Sheet1!$D$1</c:f>
              <c:strCache>
                <c:ptCount val="1"/>
                <c:pt idx="0">
                  <c:v>Black</c:v>
                </c:pt>
              </c:strCache>
            </c:strRef>
          </c:tx>
          <c:spPr>
            <a:ln w="25400">
              <a:solidFill>
                <a:srgbClr val="AABA0A"/>
              </a:solidFill>
            </a:ln>
          </c:spPr>
          <c:marker>
            <c:symbol val="triangle"/>
            <c:size val="9"/>
            <c:spPr>
              <a:solidFill>
                <a:srgbClr val="AABA0A"/>
              </a:solidFill>
              <a:ln>
                <a:noFill/>
              </a:ln>
            </c:spPr>
          </c:marker>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Sheet1!$D$2:$D$13</c:f>
              <c:numCache>
                <c:formatCode>0.0</c:formatCode>
                <c:ptCount val="12"/>
                <c:pt idx="0">
                  <c:v>61.9</c:v>
                </c:pt>
                <c:pt idx="1">
                  <c:v>59</c:v>
                </c:pt>
                <c:pt idx="2">
                  <c:v>59.3</c:v>
                </c:pt>
                <c:pt idx="3">
                  <c:v>58.1</c:v>
                </c:pt>
                <c:pt idx="4">
                  <c:v>62.4</c:v>
                </c:pt>
                <c:pt idx="5">
                  <c:v>69.3</c:v>
                </c:pt>
                <c:pt idx="6">
                  <c:v>62.6</c:v>
                </c:pt>
                <c:pt idx="7">
                  <c:v>60.1</c:v>
                </c:pt>
                <c:pt idx="8">
                  <c:v>68.7</c:v>
                </c:pt>
                <c:pt idx="9">
                  <c:v>64.7</c:v>
                </c:pt>
                <c:pt idx="10">
                  <c:v>66</c:v>
                </c:pt>
                <c:pt idx="11">
                  <c:v>69.8</c:v>
                </c:pt>
              </c:numCache>
            </c:numRef>
          </c:val>
          <c:smooth val="0"/>
          <c:extLst>
            <c:ext xmlns:c16="http://schemas.microsoft.com/office/drawing/2014/chart" uri="{C3380CC4-5D6E-409C-BE32-E72D297353CC}">
              <c16:uniqueId val="{00000002-FA92-4558-B0B7-1F11FE3B5334}"/>
            </c:ext>
          </c:extLst>
        </c:ser>
        <c:ser>
          <c:idx val="1"/>
          <c:order val="3"/>
          <c:tx>
            <c:strRef>
              <c:f>Sheet1!$E$1</c:f>
              <c:strCache>
                <c:ptCount val="1"/>
                <c:pt idx="0">
                  <c:v>Hispanic</c:v>
                </c:pt>
              </c:strCache>
            </c:strRef>
          </c:tx>
          <c:spPr>
            <a:ln w="34925">
              <a:solidFill>
                <a:srgbClr val="7BA8DF"/>
              </a:solidFill>
            </a:ln>
          </c:spPr>
          <c:marker>
            <c:symbol val="diamond"/>
            <c:size val="9"/>
            <c:spPr>
              <a:solidFill>
                <a:srgbClr val="7BA8DF"/>
              </a:solidFill>
              <a:ln>
                <a:noFill/>
              </a:ln>
            </c:spPr>
          </c:marker>
          <c:cat>
            <c:numRef>
              <c:f>Sheet1!$A$2:$A$13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Sheet1!$E$2:$E$13</c:f>
              <c:numCache>
                <c:formatCode>0.0</c:formatCode>
                <c:ptCount val="12"/>
                <c:pt idx="0">
                  <c:v>48.9</c:v>
                </c:pt>
                <c:pt idx="1">
                  <c:v>55.4</c:v>
                </c:pt>
                <c:pt idx="2">
                  <c:v>54</c:v>
                </c:pt>
                <c:pt idx="3">
                  <c:v>55.7</c:v>
                </c:pt>
                <c:pt idx="4">
                  <c:v>52.2</c:v>
                </c:pt>
                <c:pt idx="5">
                  <c:v>58.5</c:v>
                </c:pt>
                <c:pt idx="6">
                  <c:v>56.1</c:v>
                </c:pt>
                <c:pt idx="7">
                  <c:v>64.099999999999994</c:v>
                </c:pt>
                <c:pt idx="8">
                  <c:v>59.6</c:v>
                </c:pt>
                <c:pt idx="9">
                  <c:v>62.3</c:v>
                </c:pt>
                <c:pt idx="10">
                  <c:v>64.2</c:v>
                </c:pt>
                <c:pt idx="11">
                  <c:v>64.2</c:v>
                </c:pt>
              </c:numCache>
            </c:numRef>
          </c:val>
          <c:smooth val="0"/>
          <c:extLst>
            <c:ext xmlns:c16="http://schemas.microsoft.com/office/drawing/2014/chart" uri="{C3380CC4-5D6E-409C-BE32-E72D297353CC}">
              <c16:uniqueId val="{00000003-FA92-4558-B0B7-1F11FE3B5334}"/>
            </c:ext>
          </c:extLst>
        </c:ser>
        <c:dLbls>
          <c:showLegendKey val="0"/>
          <c:showVal val="0"/>
          <c:showCatName val="0"/>
          <c:showSerName val="0"/>
          <c:showPercent val="0"/>
          <c:showBubbleSize val="0"/>
        </c:dLbls>
        <c:marker val="1"/>
        <c:smooth val="0"/>
        <c:axId val="145072512"/>
        <c:axId val="145074432"/>
      </c:lineChart>
      <c:catAx>
        <c:axId val="14507251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45074432"/>
        <c:crosses val="autoZero"/>
        <c:auto val="1"/>
        <c:lblAlgn val="ctr"/>
        <c:lblOffset val="100"/>
        <c:noMultiLvlLbl val="0"/>
      </c:catAx>
      <c:valAx>
        <c:axId val="145074432"/>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a:t>Percent</a:t>
                </a:r>
              </a:p>
            </c:rich>
          </c:tx>
          <c:layout>
            <c:manualLayout>
              <c:xMode val="edge"/>
              <c:yMode val="edge"/>
              <c:x val="0"/>
              <c:y val="0.3929385643655008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45072512"/>
        <c:crosses val="autoZero"/>
        <c:crossBetween val="between"/>
        <c:majorUnit val="10"/>
      </c:valAx>
    </c:plotArea>
    <c:legend>
      <c:legendPos val="t"/>
      <c:layout>
        <c:manualLayout>
          <c:xMode val="edge"/>
          <c:yMode val="edge"/>
          <c:x val="5.4495864903679483E-2"/>
          <c:y val="1.1675185338674747E-3"/>
          <c:w val="0.88942682511908233"/>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263050452026831"/>
          <c:y val="0.1375448604638706"/>
          <c:w val="0.82507922620783514"/>
          <c:h val="0.69282745906761656"/>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Sheet1!$B$2:$B$16</c:f>
              <c:numCache>
                <c:formatCode>0.0</c:formatCode>
                <c:ptCount val="15"/>
                <c:pt idx="0">
                  <c:v>71.03</c:v>
                </c:pt>
                <c:pt idx="1">
                  <c:v>70.97</c:v>
                </c:pt>
                <c:pt idx="2">
                  <c:v>72.11</c:v>
                </c:pt>
                <c:pt idx="3">
                  <c:v>71.789999999999992</c:v>
                </c:pt>
                <c:pt idx="4">
                  <c:v>73.009999999999991</c:v>
                </c:pt>
                <c:pt idx="5">
                  <c:v>72.78</c:v>
                </c:pt>
                <c:pt idx="6">
                  <c:v>72.52</c:v>
                </c:pt>
                <c:pt idx="7">
                  <c:v>73.72</c:v>
                </c:pt>
                <c:pt idx="8">
                  <c:v>75.78</c:v>
                </c:pt>
                <c:pt idx="9">
                  <c:v>77.95</c:v>
                </c:pt>
                <c:pt idx="10">
                  <c:v>79.86999999999999</c:v>
                </c:pt>
                <c:pt idx="11">
                  <c:v>80.259999999999991</c:v>
                </c:pt>
                <c:pt idx="12">
                  <c:v>80.16</c:v>
                </c:pt>
                <c:pt idx="13">
                  <c:v>83.03</c:v>
                </c:pt>
                <c:pt idx="14">
                  <c:v>83.76</c:v>
                </c:pt>
              </c:numCache>
            </c:numRef>
          </c:val>
          <c:smooth val="0"/>
          <c:extLst>
            <c:ext xmlns:c16="http://schemas.microsoft.com/office/drawing/2014/chart" uri="{C3380CC4-5D6E-409C-BE32-E72D297353CC}">
              <c16:uniqueId val="{00000000-82F5-402B-9C66-DF804C9C1815}"/>
            </c:ext>
          </c:extLst>
        </c:ser>
        <c:ser>
          <c:idx val="0"/>
          <c:order val="1"/>
          <c:tx>
            <c:strRef>
              <c:f>Sheet1!$C$1</c:f>
              <c:strCache>
                <c:ptCount val="1"/>
                <c:pt idx="0">
                  <c:v>White</c:v>
                </c:pt>
              </c:strCache>
            </c:strRef>
          </c:tx>
          <c:spPr>
            <a:ln w="25400">
              <a:solidFill>
                <a:srgbClr val="0072C6"/>
              </a:solidFill>
            </a:ln>
          </c:spPr>
          <c:marker>
            <c:symbol val="square"/>
            <c:size val="7"/>
            <c:spPr>
              <a:solidFill>
                <a:srgbClr val="0072C6"/>
              </a:solidFill>
              <a:ln>
                <a:noFill/>
              </a:ln>
            </c:spPr>
          </c:marker>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Sheet1!$C$2:$C$16</c:f>
              <c:numCache>
                <c:formatCode>0.0</c:formatCode>
                <c:ptCount val="15"/>
                <c:pt idx="0">
                  <c:v>71.34</c:v>
                </c:pt>
                <c:pt idx="1">
                  <c:v>71.38</c:v>
                </c:pt>
                <c:pt idx="2">
                  <c:v>72.14</c:v>
                </c:pt>
                <c:pt idx="3">
                  <c:v>72.650000000000006</c:v>
                </c:pt>
                <c:pt idx="4">
                  <c:v>73.91</c:v>
                </c:pt>
                <c:pt idx="5">
                  <c:v>73.58</c:v>
                </c:pt>
                <c:pt idx="6">
                  <c:v>74.009999999999991</c:v>
                </c:pt>
                <c:pt idx="7">
                  <c:v>74.14</c:v>
                </c:pt>
                <c:pt idx="8">
                  <c:v>75.709999999999994</c:v>
                </c:pt>
                <c:pt idx="9">
                  <c:v>77.59</c:v>
                </c:pt>
                <c:pt idx="10">
                  <c:v>80.38</c:v>
                </c:pt>
                <c:pt idx="11">
                  <c:v>81.34</c:v>
                </c:pt>
                <c:pt idx="12">
                  <c:v>80.33</c:v>
                </c:pt>
                <c:pt idx="13">
                  <c:v>83.31</c:v>
                </c:pt>
                <c:pt idx="14">
                  <c:v>85.28</c:v>
                </c:pt>
              </c:numCache>
            </c:numRef>
          </c:val>
          <c:smooth val="0"/>
          <c:extLst>
            <c:ext xmlns:c16="http://schemas.microsoft.com/office/drawing/2014/chart" uri="{C3380CC4-5D6E-409C-BE32-E72D297353CC}">
              <c16:uniqueId val="{00000001-82F5-402B-9C66-DF804C9C1815}"/>
            </c:ext>
          </c:extLst>
        </c:ser>
        <c:ser>
          <c:idx val="2"/>
          <c:order val="2"/>
          <c:tx>
            <c:strRef>
              <c:f>Sheet1!$D$1</c:f>
              <c:strCache>
                <c:ptCount val="1"/>
                <c:pt idx="0">
                  <c:v>Black</c:v>
                </c:pt>
              </c:strCache>
            </c:strRef>
          </c:tx>
          <c:spPr>
            <a:ln w="25400">
              <a:solidFill>
                <a:srgbClr val="AABA0A"/>
              </a:solidFill>
            </a:ln>
          </c:spPr>
          <c:marker>
            <c:symbol val="triangle"/>
            <c:size val="9"/>
            <c:spPr>
              <a:solidFill>
                <a:srgbClr val="AABA0A"/>
              </a:solidFill>
              <a:ln>
                <a:noFill/>
              </a:ln>
            </c:spPr>
          </c:marker>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Sheet1!$D$2:$D$16</c:f>
              <c:numCache>
                <c:formatCode>0.0</c:formatCode>
                <c:ptCount val="15"/>
                <c:pt idx="0">
                  <c:v>75.349999999999994</c:v>
                </c:pt>
                <c:pt idx="1">
                  <c:v>75.22999999999999</c:v>
                </c:pt>
                <c:pt idx="2">
                  <c:v>79.349999999999994</c:v>
                </c:pt>
                <c:pt idx="3">
                  <c:v>76.539999999999992</c:v>
                </c:pt>
                <c:pt idx="4">
                  <c:v>79.19</c:v>
                </c:pt>
                <c:pt idx="5">
                  <c:v>76.97</c:v>
                </c:pt>
                <c:pt idx="6">
                  <c:v>76.88000000000001</c:v>
                </c:pt>
                <c:pt idx="7">
                  <c:v>80.289999999999992</c:v>
                </c:pt>
                <c:pt idx="8">
                  <c:v>80.97999999999999</c:v>
                </c:pt>
                <c:pt idx="9">
                  <c:v>83.63000000000001</c:v>
                </c:pt>
                <c:pt idx="10">
                  <c:v>83.52000000000001</c:v>
                </c:pt>
                <c:pt idx="11">
                  <c:v>83.56</c:v>
                </c:pt>
                <c:pt idx="12">
                  <c:v>86.27</c:v>
                </c:pt>
                <c:pt idx="13">
                  <c:v>87.81</c:v>
                </c:pt>
                <c:pt idx="14">
                  <c:v>85.92</c:v>
                </c:pt>
              </c:numCache>
            </c:numRef>
          </c:val>
          <c:smooth val="0"/>
          <c:extLst>
            <c:ext xmlns:c16="http://schemas.microsoft.com/office/drawing/2014/chart" uri="{C3380CC4-5D6E-409C-BE32-E72D297353CC}">
              <c16:uniqueId val="{00000002-82F5-402B-9C66-DF804C9C1815}"/>
            </c:ext>
          </c:extLst>
        </c:ser>
        <c:ser>
          <c:idx val="1"/>
          <c:order val="3"/>
          <c:tx>
            <c:strRef>
              <c:f>Sheet1!$E$1</c:f>
              <c:strCache>
                <c:ptCount val="1"/>
                <c:pt idx="0">
                  <c:v>Hispanic</c:v>
                </c:pt>
              </c:strCache>
            </c:strRef>
          </c:tx>
          <c:spPr>
            <a:ln w="34925">
              <a:solidFill>
                <a:srgbClr val="7BA8DF"/>
              </a:solidFill>
            </a:ln>
          </c:spPr>
          <c:marker>
            <c:symbol val="diamond"/>
            <c:size val="9"/>
            <c:spPr>
              <a:solidFill>
                <a:srgbClr val="7BA8DF"/>
              </a:solidFill>
              <a:ln>
                <a:noFill/>
              </a:ln>
            </c:spPr>
          </c:marker>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Sheet1!$E$2:$E$16</c:f>
              <c:numCache>
                <c:formatCode>0.0</c:formatCode>
                <c:ptCount val="15"/>
                <c:pt idx="0">
                  <c:v>65.319999999999993</c:v>
                </c:pt>
                <c:pt idx="1">
                  <c:v>64.89</c:v>
                </c:pt>
                <c:pt idx="2">
                  <c:v>65.36999999999999</c:v>
                </c:pt>
                <c:pt idx="3">
                  <c:v>65.59</c:v>
                </c:pt>
                <c:pt idx="4">
                  <c:v>64.91</c:v>
                </c:pt>
                <c:pt idx="5">
                  <c:v>67.09</c:v>
                </c:pt>
                <c:pt idx="6">
                  <c:v>64.94</c:v>
                </c:pt>
                <c:pt idx="7">
                  <c:v>68.53</c:v>
                </c:pt>
                <c:pt idx="8">
                  <c:v>72.59</c:v>
                </c:pt>
                <c:pt idx="9">
                  <c:v>74.929999999999993</c:v>
                </c:pt>
                <c:pt idx="10">
                  <c:v>76.3</c:v>
                </c:pt>
                <c:pt idx="11">
                  <c:v>75.760000000000005</c:v>
                </c:pt>
                <c:pt idx="12">
                  <c:v>76.83</c:v>
                </c:pt>
                <c:pt idx="13">
                  <c:v>78.959999999999994</c:v>
                </c:pt>
                <c:pt idx="14">
                  <c:v>78.900000000000006</c:v>
                </c:pt>
              </c:numCache>
            </c:numRef>
          </c:val>
          <c:smooth val="0"/>
          <c:extLst>
            <c:ext xmlns:c16="http://schemas.microsoft.com/office/drawing/2014/chart" uri="{C3380CC4-5D6E-409C-BE32-E72D297353CC}">
              <c16:uniqueId val="{00000003-82F5-402B-9C66-DF804C9C1815}"/>
            </c:ext>
          </c:extLst>
        </c:ser>
        <c:dLbls>
          <c:showLegendKey val="0"/>
          <c:showVal val="0"/>
          <c:showCatName val="0"/>
          <c:showSerName val="0"/>
          <c:showPercent val="0"/>
          <c:showBubbleSize val="0"/>
        </c:dLbls>
        <c:marker val="1"/>
        <c:smooth val="0"/>
        <c:axId val="150909696"/>
        <c:axId val="150911616"/>
      </c:lineChart>
      <c:catAx>
        <c:axId val="150909696"/>
        <c:scaling>
          <c:orientation val="minMax"/>
        </c:scaling>
        <c:delete val="0"/>
        <c:axPos val="b"/>
        <c:numFmt formatCode="General" sourceLinked="1"/>
        <c:majorTickMark val="out"/>
        <c:minorTickMark val="none"/>
        <c:tickLblPos val="nextTo"/>
        <c:txPr>
          <a:bodyPr rot="-3240000" vert="horz"/>
          <a:lstStyle/>
          <a:p>
            <a:pPr>
              <a:defRPr sz="1200" b="0" baseline="0">
                <a:latin typeface="Calibri" panose="020F0502020204030204" pitchFamily="34" charset="0"/>
              </a:defRPr>
            </a:pPr>
            <a:endParaRPr lang="en-US"/>
          </a:p>
        </c:txPr>
        <c:crossAx val="150911616"/>
        <c:crosses val="autoZero"/>
        <c:auto val="1"/>
        <c:lblAlgn val="ctr"/>
        <c:lblOffset val="100"/>
        <c:noMultiLvlLbl val="0"/>
      </c:catAx>
      <c:valAx>
        <c:axId val="150911616"/>
        <c:scaling>
          <c:orientation val="minMax"/>
          <c:max val="100"/>
          <c:min val="50"/>
        </c:scaling>
        <c:delete val="0"/>
        <c:axPos val="l"/>
        <c:majorGridlines/>
        <c:title>
          <c:tx>
            <c:rich>
              <a:bodyPr rot="-5400000" vert="horz"/>
              <a:lstStyle/>
              <a:p>
                <a:pPr>
                  <a:defRPr sz="1400" baseline="0">
                    <a:latin typeface="Calibri" panose="020F0502020204030204" pitchFamily="34" charset="0"/>
                  </a:defRPr>
                </a:pPr>
                <a:r>
                  <a:rPr lang="en-US" sz="1400" dirty="0"/>
                  <a:t>Percent</a:t>
                </a:r>
              </a:p>
            </c:rich>
          </c:tx>
          <c:layout>
            <c:manualLayout>
              <c:xMode val="edge"/>
              <c:yMode val="edge"/>
              <c:x val="9.2592592592592587E-3"/>
              <c:y val="0.39781344296248683"/>
            </c:manualLayout>
          </c:layout>
          <c:overlay val="0"/>
        </c:title>
        <c:numFmt formatCode="0" sourceLinked="0"/>
        <c:majorTickMark val="out"/>
        <c:minorTickMark val="none"/>
        <c:tickLblPos val="nextTo"/>
        <c:txPr>
          <a:bodyPr/>
          <a:lstStyle/>
          <a:p>
            <a:pPr>
              <a:defRPr sz="1400" b="0" baseline="0">
                <a:latin typeface="Calibri" panose="020F0502020204030204" pitchFamily="34" charset="0"/>
              </a:defRPr>
            </a:pPr>
            <a:endParaRPr lang="en-US"/>
          </a:p>
        </c:txPr>
        <c:crossAx val="150909696"/>
        <c:crosses val="autoZero"/>
        <c:crossBetween val="between"/>
        <c:majorUnit val="10"/>
      </c:valAx>
    </c:plotArea>
    <c:legend>
      <c:legendPos val="t"/>
      <c:layout>
        <c:manualLayout>
          <c:xMode val="edge"/>
          <c:yMode val="edge"/>
          <c:x val="0"/>
          <c:y val="1.8174290713660793E-2"/>
          <c:w val="0.99745139496451829"/>
          <c:h val="8.4509525595014914E-2"/>
        </c:manualLayout>
      </c:layout>
      <c:overlay val="0"/>
      <c:txPr>
        <a:bodyPr/>
        <a:lstStyle/>
        <a:p>
          <a:pPr>
            <a:defRPr sz="14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0.2</cdr:x>
      <cdr:y>0.38211</cdr:y>
    </cdr:from>
    <cdr:to>
      <cdr:x>1</cdr:x>
      <cdr:y>0.38211</cdr:y>
    </cdr:to>
    <cdr:cxnSp macro="">
      <cdr:nvCxnSpPr>
        <cdr:cNvPr id="3" name="Straight Connector 2"/>
        <cdr:cNvCxnSpPr/>
      </cdr:nvCxnSpPr>
      <cdr:spPr>
        <a:xfrm xmlns:a="http://schemas.openxmlformats.org/drawingml/2006/main">
          <a:off x="822960" y="1432560"/>
          <a:ext cx="329184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0.xml><?xml version="1.0" encoding="utf-8"?>
<c:userShapes xmlns:c="http://schemas.openxmlformats.org/drawingml/2006/chart">
  <cdr:relSizeAnchor xmlns:cdr="http://schemas.openxmlformats.org/drawingml/2006/chartDrawing">
    <cdr:from>
      <cdr:x>0.29561</cdr:x>
      <cdr:y>0.11168</cdr:y>
    </cdr:from>
    <cdr:to>
      <cdr:x>0.85117</cdr:x>
      <cdr:y>0.17479</cdr:y>
    </cdr:to>
    <cdr:sp macro="" textlink="">
      <cdr:nvSpPr>
        <cdr:cNvPr id="4" name="TextBox 2"/>
        <cdr:cNvSpPr txBox="1"/>
      </cdr:nvSpPr>
      <cdr:spPr>
        <a:xfrm xmlns:a="http://schemas.openxmlformats.org/drawingml/2006/main">
          <a:off x="1216358" y="459542"/>
          <a:ext cx="2286018" cy="259686"/>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dirty="0">
              <a:latin typeface="Arial" panose="020B0604020202020204" pitchFamily="34" charset="0"/>
              <a:cs typeface="Arial" panose="020B0604020202020204" pitchFamily="34" charset="0"/>
            </a:rPr>
            <a:t>2010 Achievable Benchmark: 70.7% </a:t>
          </a:r>
        </a:p>
      </cdr:txBody>
    </cdr:sp>
  </cdr:relSizeAnchor>
  <cdr:relSizeAnchor xmlns:cdr="http://schemas.openxmlformats.org/drawingml/2006/chartDrawing">
    <cdr:from>
      <cdr:x>0.18793</cdr:x>
      <cdr:y>0.18889</cdr:y>
    </cdr:from>
    <cdr:to>
      <cdr:x>0.96571</cdr:x>
      <cdr:y>0.18889</cdr:y>
    </cdr:to>
    <cdr:cxnSp macro="">
      <cdr:nvCxnSpPr>
        <cdr:cNvPr id="5" name="Straight Connector 4"/>
        <cdr:cNvCxnSpPr/>
      </cdr:nvCxnSpPr>
      <cdr:spPr>
        <a:xfrm xmlns:a="http://schemas.openxmlformats.org/drawingml/2006/main">
          <a:off x="773309" y="777240"/>
          <a:ext cx="320040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0.38214</cdr:x>
      <cdr:y>0.42142</cdr:y>
    </cdr:from>
    <cdr:to>
      <cdr:x>0.70574</cdr:x>
      <cdr:y>0.52438</cdr:y>
    </cdr:to>
    <cdr:sp macro="" textlink="">
      <cdr:nvSpPr>
        <cdr:cNvPr id="2" name="TextBox 2"/>
        <cdr:cNvSpPr txBox="1"/>
      </cdr:nvSpPr>
      <cdr:spPr>
        <a:xfrm xmlns:a="http://schemas.openxmlformats.org/drawingml/2006/main">
          <a:off x="1572442" y="1657001"/>
          <a:ext cx="1331549" cy="404831"/>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latin typeface="Arial" panose="020B0604020202020204" pitchFamily="34" charset="0"/>
              <a:cs typeface="Arial" panose="020B0604020202020204" pitchFamily="34" charset="0"/>
            </a:rPr>
            <a:t>2010 Achievable Benchmark: 7.1% </a:t>
          </a:r>
        </a:p>
      </cdr:txBody>
    </cdr:sp>
  </cdr:relSizeAnchor>
  <cdr:relSizeAnchor xmlns:cdr="http://schemas.openxmlformats.org/drawingml/2006/chartDrawing">
    <cdr:from>
      <cdr:x>0.2</cdr:x>
      <cdr:y>0.58019</cdr:y>
    </cdr:from>
    <cdr:to>
      <cdr:x>1</cdr:x>
      <cdr:y>0.58019</cdr:y>
    </cdr:to>
    <cdr:cxnSp macro="">
      <cdr:nvCxnSpPr>
        <cdr:cNvPr id="3" name="Straight Connector 1"/>
        <cdr:cNvCxnSpPr/>
      </cdr:nvCxnSpPr>
      <cdr:spPr>
        <a:xfrm xmlns:a="http://schemas.openxmlformats.org/drawingml/2006/main">
          <a:off x="822960" y="2281274"/>
          <a:ext cx="329184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0.67571</cdr:x>
      <cdr:y>0.30307</cdr:y>
    </cdr:from>
    <cdr:to>
      <cdr:x>0.9808</cdr:x>
      <cdr:y>0.40809</cdr:y>
    </cdr:to>
    <cdr:sp macro="" textlink="">
      <cdr:nvSpPr>
        <cdr:cNvPr id="5" name="TextBox 2"/>
        <cdr:cNvSpPr txBox="1"/>
      </cdr:nvSpPr>
      <cdr:spPr>
        <a:xfrm xmlns:a="http://schemas.openxmlformats.org/drawingml/2006/main">
          <a:off x="2780393" y="1191632"/>
          <a:ext cx="1255384" cy="412930"/>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latin typeface="Arial" panose="020B0604020202020204" pitchFamily="34" charset="0"/>
              <a:cs typeface="Arial" panose="020B0604020202020204" pitchFamily="34" charset="0"/>
            </a:rPr>
            <a:t>2010 Achievable Benchmark: 7.1% </a:t>
          </a:r>
        </a:p>
      </cdr:txBody>
    </cdr:sp>
  </cdr:relSizeAnchor>
  <cdr:relSizeAnchor xmlns:cdr="http://schemas.openxmlformats.org/drawingml/2006/chartDrawing">
    <cdr:from>
      <cdr:x>0.18889</cdr:x>
      <cdr:y>0.57732</cdr:y>
    </cdr:from>
    <cdr:to>
      <cdr:x>1</cdr:x>
      <cdr:y>0.57732</cdr:y>
    </cdr:to>
    <cdr:cxnSp macro="">
      <cdr:nvCxnSpPr>
        <cdr:cNvPr id="3" name="Straight Connector 1"/>
        <cdr:cNvCxnSpPr/>
      </cdr:nvCxnSpPr>
      <cdr:spPr>
        <a:xfrm xmlns:a="http://schemas.openxmlformats.org/drawingml/2006/main">
          <a:off x="777244" y="2269985"/>
          <a:ext cx="3337556"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absSizeAnchor xmlns:cdr="http://schemas.openxmlformats.org/drawingml/2006/chartDrawing">
    <cdr:from>
      <cdr:x>0.20439</cdr:x>
      <cdr:y>0.65763</cdr:y>
    </cdr:from>
    <cdr:ext cx="3149600" cy="0"/>
    <cdr:cxnSp macro="">
      <cdr:nvCxnSpPr>
        <cdr:cNvPr id="2" name="Straight Connector 1"/>
        <cdr:cNvCxnSpPr/>
      </cdr:nvCxnSpPr>
      <cdr:spPr>
        <a:xfrm xmlns:a="http://schemas.openxmlformats.org/drawingml/2006/main">
          <a:off x="841022" y="2465493"/>
          <a:ext cx="314960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absSizeAnchor>
</c:userShapes>
</file>

<file path=ppt/drawings/drawing14.xml><?xml version="1.0" encoding="utf-8"?>
<c:userShapes xmlns:c="http://schemas.openxmlformats.org/drawingml/2006/chart">
  <cdr:relSizeAnchor xmlns:cdr="http://schemas.openxmlformats.org/drawingml/2006/chartDrawing">
    <cdr:from>
      <cdr:x>0.20165</cdr:x>
      <cdr:y>0.65366</cdr:y>
    </cdr:from>
    <cdr:to>
      <cdr:x>0.9609</cdr:x>
      <cdr:y>0.65366</cdr:y>
    </cdr:to>
    <cdr:cxnSp macro="">
      <cdr:nvCxnSpPr>
        <cdr:cNvPr id="2" name="Straight Connector 1"/>
        <cdr:cNvCxnSpPr/>
      </cdr:nvCxnSpPr>
      <cdr:spPr>
        <a:xfrm xmlns:a="http://schemas.openxmlformats.org/drawingml/2006/main">
          <a:off x="829753" y="2450591"/>
          <a:ext cx="3124162"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0.42592</cdr:x>
      <cdr:y>0.733</cdr:y>
    </cdr:from>
    <cdr:to>
      <cdr:x>0.73703</cdr:x>
      <cdr:y>0.83776</cdr:y>
    </cdr:to>
    <cdr:sp macro="" textlink="">
      <cdr:nvSpPr>
        <cdr:cNvPr id="5" name="TextBox 10"/>
        <cdr:cNvSpPr txBox="1"/>
      </cdr:nvSpPr>
      <cdr:spPr>
        <a:xfrm xmlns:a="http://schemas.openxmlformats.org/drawingml/2006/main">
          <a:off x="1752593" y="2748045"/>
          <a:ext cx="1280156" cy="392749"/>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a:latin typeface="Arial" panose="020B0604020202020204" pitchFamily="34" charset="0"/>
              <a:cs typeface="Arial" panose="020B0604020202020204" pitchFamily="34" charset="0"/>
            </a:rPr>
            <a:t>2011 Achievable Benchmark: 7.4 %</a:t>
          </a:r>
        </a:p>
      </cdr:txBody>
    </cdr:sp>
  </cdr:relSizeAnchor>
</c:userShapes>
</file>

<file path=ppt/drawings/drawing2.xml><?xml version="1.0" encoding="utf-8"?>
<c:userShapes xmlns:c="http://schemas.openxmlformats.org/drawingml/2006/chart">
  <cdr:relSizeAnchor xmlns:cdr="http://schemas.openxmlformats.org/drawingml/2006/chartDrawing">
    <cdr:from>
      <cdr:x>0.2037</cdr:x>
      <cdr:y>0.38211</cdr:y>
    </cdr:from>
    <cdr:to>
      <cdr:x>0.98148</cdr:x>
      <cdr:y>0.38211</cdr:y>
    </cdr:to>
    <cdr:cxnSp macro="">
      <cdr:nvCxnSpPr>
        <cdr:cNvPr id="2" name="Straight Connector 1"/>
        <cdr:cNvCxnSpPr/>
      </cdr:nvCxnSpPr>
      <cdr:spPr>
        <a:xfrm xmlns:a="http://schemas.openxmlformats.org/drawingml/2006/main">
          <a:off x="838200" y="1432560"/>
          <a:ext cx="320040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0.21948</cdr:x>
      <cdr:y>0.25001</cdr:y>
    </cdr:from>
    <cdr:to>
      <cdr:x>0.75282</cdr:x>
      <cdr:y>0.31586</cdr:y>
    </cdr:to>
    <cdr:sp macro="" textlink="">
      <cdr:nvSpPr>
        <cdr:cNvPr id="3" name="TextBox 8"/>
        <cdr:cNvSpPr txBox="1"/>
      </cdr:nvSpPr>
      <cdr:spPr>
        <a:xfrm xmlns:a="http://schemas.openxmlformats.org/drawingml/2006/main">
          <a:off x="903102" y="937279"/>
          <a:ext cx="2194587" cy="246888"/>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dirty="0">
              <a:latin typeface="Arial" panose="020B0604020202020204" pitchFamily="34" charset="0"/>
              <a:cs typeface="Arial" panose="020B0604020202020204" pitchFamily="34" charset="0"/>
            </a:rPr>
            <a:t>2012 Achievable Benchmark: 72%</a:t>
          </a:r>
        </a:p>
      </cdr:txBody>
    </cdr:sp>
  </cdr:relSizeAnchor>
</c:userShapes>
</file>

<file path=ppt/drawings/drawing3.xml><?xml version="1.0" encoding="utf-8"?>
<c:userShapes xmlns:c="http://schemas.openxmlformats.org/drawingml/2006/chart">
  <cdr:absSizeAnchor xmlns:cdr="http://schemas.openxmlformats.org/drawingml/2006/chartDrawing">
    <cdr:from>
      <cdr:x>0.18519</cdr:x>
      <cdr:y>0.56977</cdr:y>
    </cdr:from>
    <cdr:ext cx="3200400" cy="0"/>
    <cdr:cxnSp macro="">
      <cdr:nvCxnSpPr>
        <cdr:cNvPr id="2" name="Straight Connector 1"/>
        <cdr:cNvCxnSpPr/>
      </cdr:nvCxnSpPr>
      <cdr:spPr>
        <a:xfrm xmlns:a="http://schemas.openxmlformats.org/drawingml/2006/main">
          <a:off x="762000" y="2240280"/>
          <a:ext cx="3200400"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absSizeAnchor>
  <cdr:relSizeAnchor xmlns:cdr="http://schemas.openxmlformats.org/drawingml/2006/chartDrawing">
    <cdr:from>
      <cdr:x>0.2037</cdr:x>
      <cdr:y>0.61628</cdr:y>
    </cdr:from>
    <cdr:to>
      <cdr:x>0.7514</cdr:x>
      <cdr:y>0.67183</cdr:y>
    </cdr:to>
    <cdr:sp macro="" textlink="">
      <cdr:nvSpPr>
        <cdr:cNvPr id="3" name="TextBox 1"/>
        <cdr:cNvSpPr txBox="1"/>
      </cdr:nvSpPr>
      <cdr:spPr>
        <a:xfrm xmlns:a="http://schemas.openxmlformats.org/drawingml/2006/main">
          <a:off x="838200" y="2423160"/>
          <a:ext cx="2253676" cy="218418"/>
        </a:xfrm>
        <a:prstGeom xmlns:a="http://schemas.openxmlformats.org/drawingml/2006/main" prst="rect">
          <a:avLst/>
        </a:prstGeom>
        <a:ln xmlns:a="http://schemas.openxmlformats.org/drawingml/2006/main">
          <a:solidFill>
            <a:schemeClr val="tx1"/>
          </a:solidFill>
        </a:ln>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dirty="0">
              <a:latin typeface="Arial" panose="020B0604020202020204" pitchFamily="34" charset="0"/>
              <a:cs typeface="Arial" panose="020B0604020202020204" pitchFamily="34" charset="0"/>
            </a:rPr>
            <a:t>2008 Achievable Benchmark: 7.4</a:t>
          </a:r>
        </a:p>
      </cdr:txBody>
    </cdr:sp>
  </cdr:relSizeAnchor>
</c:userShapes>
</file>

<file path=ppt/drawings/drawing4.xml><?xml version="1.0" encoding="utf-8"?>
<c:userShapes xmlns:c="http://schemas.openxmlformats.org/drawingml/2006/chart">
  <cdr:relSizeAnchor xmlns:cdr="http://schemas.openxmlformats.org/drawingml/2006/chartDrawing">
    <cdr:from>
      <cdr:x>0.10014</cdr:x>
      <cdr:y>0.20797</cdr:y>
    </cdr:from>
    <cdr:to>
      <cdr:x>0.98903</cdr:x>
      <cdr:y>0.20797</cdr:y>
    </cdr:to>
    <cdr:cxnSp macro="">
      <cdr:nvCxnSpPr>
        <cdr:cNvPr id="2" name="Straight Connector 1"/>
        <cdr:cNvCxnSpPr/>
      </cdr:nvCxnSpPr>
      <cdr:spPr>
        <a:xfrm xmlns:a="http://schemas.openxmlformats.org/drawingml/2006/main" flipV="1">
          <a:off x="824080" y="817717"/>
          <a:ext cx="7315209"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0.09966</cdr:x>
      <cdr:y>0.20862</cdr:y>
    </cdr:from>
    <cdr:to>
      <cdr:x>0.9904</cdr:x>
      <cdr:y>0.20862</cdr:y>
    </cdr:to>
    <cdr:cxnSp macro="">
      <cdr:nvCxnSpPr>
        <cdr:cNvPr id="2" name="Straight Connector 1"/>
        <cdr:cNvCxnSpPr/>
      </cdr:nvCxnSpPr>
      <cdr:spPr>
        <a:xfrm xmlns:a="http://schemas.openxmlformats.org/drawingml/2006/main">
          <a:off x="820143" y="820296"/>
          <a:ext cx="7330434"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0.09808</cdr:x>
      <cdr:y>0.1977</cdr:y>
    </cdr:from>
    <cdr:to>
      <cdr:x>0.98697</cdr:x>
      <cdr:y>0.1977</cdr:y>
    </cdr:to>
    <cdr:cxnSp macro="">
      <cdr:nvCxnSpPr>
        <cdr:cNvPr id="2" name="Straight Connector 1"/>
        <cdr:cNvCxnSpPr/>
      </cdr:nvCxnSpPr>
      <cdr:spPr>
        <a:xfrm xmlns:a="http://schemas.openxmlformats.org/drawingml/2006/main" flipV="1">
          <a:off x="807133" y="777325"/>
          <a:ext cx="7315200"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0.09773</cdr:x>
      <cdr:y>0.23084</cdr:y>
    </cdr:from>
    <cdr:to>
      <cdr:x>0.98662</cdr:x>
      <cdr:y>0.23084</cdr:y>
    </cdr:to>
    <cdr:cxnSp macro="">
      <cdr:nvCxnSpPr>
        <cdr:cNvPr id="2" name="Straight Connector 1"/>
        <cdr:cNvCxnSpPr/>
      </cdr:nvCxnSpPr>
      <cdr:spPr>
        <a:xfrm xmlns:a="http://schemas.openxmlformats.org/drawingml/2006/main" flipV="1">
          <a:off x="804318" y="907627"/>
          <a:ext cx="7315200"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absSizeAnchor xmlns:cdr="http://schemas.openxmlformats.org/drawingml/2006/chartDrawing">
    <cdr:from>
      <cdr:x>0.19333</cdr:x>
      <cdr:y>0.46095</cdr:y>
    </cdr:from>
    <cdr:ext cx="3319272" cy="0"/>
    <cdr:cxnSp macro="">
      <cdr:nvCxnSpPr>
        <cdr:cNvPr id="3" name="Straight Connector 2"/>
        <cdr:cNvCxnSpPr/>
      </cdr:nvCxnSpPr>
      <cdr:spPr>
        <a:xfrm xmlns:a="http://schemas.openxmlformats.org/drawingml/2006/main">
          <a:off x="795528" y="1812410"/>
          <a:ext cx="3319272"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absSizeAnchor>
</c:userShapes>
</file>

<file path=ppt/drawings/drawing9.xml><?xml version="1.0" encoding="utf-8"?>
<c:userShapes xmlns:c="http://schemas.openxmlformats.org/drawingml/2006/chart">
  <cdr:relSizeAnchor xmlns:cdr="http://schemas.openxmlformats.org/drawingml/2006/chartDrawing">
    <cdr:from>
      <cdr:x>0.17798</cdr:x>
      <cdr:y>0.4542</cdr:y>
    </cdr:from>
    <cdr:to>
      <cdr:x>0.98909</cdr:x>
      <cdr:y>0.4542</cdr:y>
    </cdr:to>
    <cdr:cxnSp macro="">
      <cdr:nvCxnSpPr>
        <cdr:cNvPr id="2" name="Straight Connector 1"/>
        <cdr:cNvCxnSpPr/>
      </cdr:nvCxnSpPr>
      <cdr:spPr>
        <a:xfrm xmlns:a="http://schemas.openxmlformats.org/drawingml/2006/main">
          <a:off x="732367" y="1827396"/>
          <a:ext cx="333756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0CD9790-762F-4BF0-8687-A0B2AA2FB943}" type="datetimeFigureOut">
              <a:rPr lang="en-US" smtClean="0"/>
              <a:pPr/>
              <a:t>4/9/2016</a:t>
            </a:fld>
            <a:endParaRPr lang="en-US"/>
          </a:p>
        </p:txBody>
      </p:sp>
      <p:sp>
        <p:nvSpPr>
          <p:cNvPr id="4" name="Slide Image Placeholder 3"/>
          <p:cNvSpPr>
            <a:spLocks noGrp="1" noRot="1" noChangeAspect="1"/>
          </p:cNvSpPr>
          <p:nvPr>
            <p:ph type="sldImg" idx="2"/>
          </p:nvPr>
        </p:nvSpPr>
        <p:spPr>
          <a:xfrm>
            <a:off x="512763" y="696913"/>
            <a:ext cx="6146800" cy="4611687"/>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5345430"/>
            <a:ext cx="5608320" cy="325374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0F596C6-1807-4ED1-A2A6-17F710C0A291}" type="slidenum">
              <a:rPr lang="en-US" smtClean="0"/>
              <a:pPr/>
              <a:t>‹#›</a:t>
            </a:fld>
            <a:endParaRPr lang="en-US"/>
          </a:p>
        </p:txBody>
      </p:sp>
    </p:spTree>
    <p:extLst>
      <p:ext uri="{BB962C8B-B14F-4D97-AF65-F5344CB8AC3E}">
        <p14:creationId xmlns:p14="http://schemas.microsoft.com/office/powerpoint/2010/main" val="4141735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hrq.gov/workingforquality/index.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www.ahrq.gov/professionals/clinicians-providers/guidelines-recommendations/tobacco/index.html"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www.health.gov/paguidelines/guidelines/default.aspx"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www.dietaryguidelines.gov/"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www.dietaryguidelines.gov/"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a:t>
            </a:fld>
            <a:endParaRPr lang="en-US"/>
          </a:p>
        </p:txBody>
      </p:sp>
    </p:spTree>
    <p:extLst>
      <p:ext uri="{BB962C8B-B14F-4D97-AF65-F5344CB8AC3E}">
        <p14:creationId xmlns:p14="http://schemas.microsoft.com/office/powerpoint/2010/main" val="2383030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696913"/>
            <a:ext cx="6146800" cy="4611687"/>
          </a:xfrm>
        </p:spPr>
      </p:sp>
      <p:sp>
        <p:nvSpPr>
          <p:cNvPr id="3" name="Notes Placeholder 2"/>
          <p:cNvSpPr>
            <a:spLocks noGrp="1"/>
          </p:cNvSpPr>
          <p:nvPr>
            <p:ph type="body" idx="1"/>
          </p:nvPr>
        </p:nvSpPr>
        <p:spPr>
          <a:xfrm>
            <a:off x="323850" y="5391150"/>
            <a:ext cx="6400799" cy="3905250"/>
          </a:xfrm>
        </p:spPr>
        <p:txBody>
          <a:bodyPr>
            <a:normAutofit/>
          </a:bodyPr>
          <a:lstStyle/>
          <a:p>
            <a:r>
              <a:rPr lang="en-US" b="1" dirty="0"/>
              <a:t>Note: </a:t>
            </a:r>
            <a:r>
              <a:rPr lang="en-US" dirty="0"/>
              <a:t>Poor indicates family income less than the Federal poverty level; High Income indicates family income four times the Federal poverty level or greater.</a:t>
            </a:r>
            <a:r>
              <a:rPr lang="en-US" b="1" dirty="0"/>
              <a:t> </a:t>
            </a:r>
            <a:r>
              <a:rPr lang="en-US" dirty="0"/>
              <a:t>Number of measures differs across groups because of sample size limitations. For most measures, trend data are available from 2001-2002 to 2013.</a:t>
            </a:r>
          </a:p>
          <a:p>
            <a:r>
              <a:rPr lang="en-US" dirty="0"/>
              <a:t>For each measure with a disparity at baseline, average annual percentage changes were calculated for select populations and reference groups. Measures are aligned so that positive rates indicate improvement in care. Differences in rates between groups were used to assess trends in disparities.</a:t>
            </a:r>
          </a:p>
          <a:p>
            <a:pPr marL="342900" lvl="1" indent="-171450">
              <a:buFont typeface="Arial" panose="020B0604020202020204" pitchFamily="34" charset="0"/>
              <a:buChar char="•"/>
            </a:pPr>
            <a:r>
              <a:rPr lang="en-US" b="1" dirty="0"/>
              <a:t>Worsening </a:t>
            </a:r>
            <a:r>
              <a:rPr lang="en-US" dirty="0"/>
              <a:t>= Disparities are getting larger. Differences in rates between groups are statistically significant and reference group rates exceed population rates by at least 1% per year.</a:t>
            </a:r>
          </a:p>
          <a:p>
            <a:pPr marL="342900" lvl="1" indent="-171450">
              <a:buFont typeface="Arial" panose="020B0604020202020204" pitchFamily="34" charset="0"/>
              <a:buChar char="•"/>
            </a:pPr>
            <a:r>
              <a:rPr lang="en-US" b="1" dirty="0"/>
              <a:t>No Change</a:t>
            </a:r>
            <a:r>
              <a:rPr lang="en-US" dirty="0"/>
              <a:t> = Disparities are not changing. Differences in rates between groups are not statistically significant or differ by less than 1% per year.</a:t>
            </a:r>
          </a:p>
          <a:p>
            <a:pPr marL="342900" lvl="1" indent="-171450">
              <a:buFont typeface="Arial" panose="020B0604020202020204" pitchFamily="34" charset="0"/>
              <a:buChar char="•"/>
            </a:pPr>
            <a:r>
              <a:rPr lang="en-US" b="1" dirty="0"/>
              <a:t>Improving</a:t>
            </a:r>
            <a:r>
              <a:rPr lang="en-US" dirty="0"/>
              <a:t> = Disparities are getting smaller. Differences in rates between groups are statistically significant and population rates exceed reference group rates by at least 1% per year.</a:t>
            </a:r>
          </a:p>
          <a:p>
            <a:r>
              <a:rPr lang="en-US" b="1" dirty="0"/>
              <a:t> </a:t>
            </a:r>
            <a:endParaRPr lang="en-US" dirty="0"/>
          </a:p>
          <a:p>
            <a:pPr marL="171450" lvl="0" indent="-171450">
              <a:buFont typeface="Arial" panose="020B0604020202020204" pitchFamily="34" charset="0"/>
              <a:buChar char="•"/>
            </a:pPr>
            <a:r>
              <a:rPr lang="en-US" b="0" dirty="0"/>
              <a:t>Through 2013, about 40% of disparities at baseline for Hispanics and American Indians and Alaska Natives were getting smaller (black).</a:t>
            </a:r>
          </a:p>
          <a:p>
            <a:pPr marL="171450" lvl="0" indent="-171450">
              <a:buFont typeface="Arial" panose="020B0604020202020204" pitchFamily="34" charset="0"/>
              <a:buChar char="•"/>
            </a:pPr>
            <a:r>
              <a:rPr lang="en-US" b="0" dirty="0"/>
              <a:t>More than half of disparities at baseline for Blacks</a:t>
            </a:r>
            <a:r>
              <a:rPr lang="en-US" b="0" baseline="0" dirty="0"/>
              <a:t> were getting smaller.</a:t>
            </a:r>
            <a:endParaRPr lang="en-US" b="0" dirty="0"/>
          </a:p>
          <a:p>
            <a:pPr marL="171450" lvl="0" indent="-171450">
              <a:buFont typeface="Arial" panose="020B0604020202020204" pitchFamily="34" charset="0"/>
              <a:buChar char="•"/>
            </a:pPr>
            <a:r>
              <a:rPr lang="en-US" dirty="0"/>
              <a:t>About 15% of disparities at baseline for Asians and people living in poor households were getting smaller.</a:t>
            </a:r>
            <a:endParaRPr lang="en-US" dirty="0">
              <a:effectLst/>
            </a:endParaRPr>
          </a:p>
        </p:txBody>
      </p:sp>
      <p:sp>
        <p:nvSpPr>
          <p:cNvPr id="4" name="Slide Number Placeholder 3"/>
          <p:cNvSpPr>
            <a:spLocks noGrp="1"/>
          </p:cNvSpPr>
          <p:nvPr>
            <p:ph type="sldNum" sz="quarter" idx="10"/>
          </p:nvPr>
        </p:nvSpPr>
        <p:spPr/>
        <p:txBody>
          <a:bodyPr/>
          <a:lstStyle/>
          <a:p>
            <a:fld id="{F9049930-D2C4-4E37-9A99-49F1796CF0E9}"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93886171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5775" y="5505450"/>
            <a:ext cx="6172200" cy="3093720"/>
          </a:xfrm>
        </p:spPr>
        <p:txBody>
          <a:bodyPr>
            <a:normAutofit/>
          </a:bodyPr>
          <a:lstStyle/>
          <a:p>
            <a:pPr marL="171450" lvl="0" indent="-171450">
              <a:buFont typeface="Arial" panose="020B0604020202020204" pitchFamily="34" charset="0"/>
              <a:buChar char="•"/>
            </a:pPr>
            <a:r>
              <a:rPr lang="en-US" b="1" dirty="0"/>
              <a:t>Importance:</a:t>
            </a:r>
            <a:r>
              <a:rPr lang="en-US" dirty="0"/>
              <a:t> Failure to identify the presence of pain or to assess its severity and functional impact can leave a potentially treatable symptom unrecognized and therefore unlikely to be addressed. </a:t>
            </a:r>
          </a:p>
          <a:p>
            <a:pPr marL="171450" lvl="0" indent="-171450">
              <a:buFont typeface="Arial" panose="020B0604020202020204" pitchFamily="34" charset="0"/>
              <a:buChar char="•"/>
            </a:pPr>
            <a:r>
              <a:rPr lang="en-US" b="1" dirty="0"/>
              <a:t>Overall Rate:</a:t>
            </a:r>
            <a:r>
              <a:rPr lang="en-US" dirty="0"/>
              <a:t> In 2013, 10.0% of nursing home residents had moderate to severe pain. </a:t>
            </a:r>
          </a:p>
          <a:p>
            <a:pPr marL="171450" indent="-171450">
              <a:buFont typeface="Arial" panose="020B0604020202020204" pitchFamily="34" charset="0"/>
              <a:buChar char="•"/>
            </a:pPr>
            <a:r>
              <a:rPr lang="en-US" b="1" dirty="0"/>
              <a:t>Groups With Disparities:</a:t>
            </a:r>
          </a:p>
          <a:p>
            <a:pPr marL="342900" lvl="1" indent="-171450">
              <a:buFont typeface="Arial" panose="020B0604020202020204" pitchFamily="34" charset="0"/>
              <a:buChar char="•"/>
            </a:pPr>
            <a:r>
              <a:rPr lang="en-US" dirty="0"/>
              <a:t>In 2012 and 2013, Blacks, Asians, Native Hawaiians and Other Pacific Islanders, and multiple-race residents were less likely than Whites to have moderate to severe pain.</a:t>
            </a:r>
          </a:p>
          <a:p>
            <a:pPr marL="342900" lvl="1" indent="-171450">
              <a:buFont typeface="Arial" panose="020B0604020202020204" pitchFamily="34" charset="0"/>
              <a:buChar char="•"/>
            </a:pPr>
            <a:r>
              <a:rPr lang="en-US" dirty="0"/>
              <a:t>In</a:t>
            </a:r>
            <a:r>
              <a:rPr lang="en-US" baseline="0" dirty="0"/>
              <a:t> both years, </a:t>
            </a:r>
            <a:r>
              <a:rPr lang="en-US" dirty="0"/>
              <a:t>American Indians and Alaska Natives were more likely than Whites to have moderate to severe pain. </a:t>
            </a:r>
          </a:p>
          <a:p>
            <a:pPr marL="342900" lvl="1" indent="-171450">
              <a:buFont typeface="Arial" panose="020B0604020202020204" pitchFamily="34" charset="0"/>
              <a:buChar char="•"/>
            </a:pPr>
            <a:r>
              <a:rPr lang="en-US" dirty="0"/>
              <a:t>In both years, residents ages 0-64, 65-74, and 75-84 were more likely than residents age 85 and over to have moderate to severe pain.         </a:t>
            </a:r>
          </a:p>
          <a:p>
            <a:pPr marL="171450" indent="-171450">
              <a:buFont typeface="Arial" panose="020B0604020202020204" pitchFamily="34" charset="0"/>
              <a:buChar char="•"/>
            </a:pPr>
            <a:r>
              <a:rPr lang="en-US" b="1" dirty="0"/>
              <a:t>Achievable Benchmark:</a:t>
            </a:r>
          </a:p>
          <a:p>
            <a:pPr marL="342900" lvl="1" indent="-171450">
              <a:buFont typeface="Arial" panose="020B0604020202020204" pitchFamily="34" charset="0"/>
              <a:buChar char="•"/>
            </a:pPr>
            <a:r>
              <a:rPr lang="en-US" dirty="0"/>
              <a:t>The 2011 top 5 State achievable benchmark was 7.1%. The top 5 States that contributed to the achievable benchmark are District of Columbia, Hawaii, Maryland, New Jersey, and New York.</a:t>
            </a:r>
          </a:p>
          <a:p>
            <a:pPr marL="342900" lvl="1" indent="-171450">
              <a:buFont typeface="Arial" panose="020B0604020202020204" pitchFamily="34" charset="0"/>
              <a:buChar char="•"/>
            </a:pPr>
            <a:r>
              <a:rPr lang="en-US" dirty="0"/>
              <a:t>Asians and multiple-race residents</a:t>
            </a:r>
            <a:r>
              <a:rPr lang="en-US" baseline="0" dirty="0"/>
              <a:t> </a:t>
            </a:r>
            <a:r>
              <a:rPr lang="en-US" dirty="0"/>
              <a:t>have achieved the benchmark.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100</a:t>
            </a:fld>
            <a:endParaRPr lang="en-US"/>
          </a:p>
        </p:txBody>
      </p:sp>
    </p:spTree>
    <p:extLst>
      <p:ext uri="{BB962C8B-B14F-4D97-AF65-F5344CB8AC3E}">
        <p14:creationId xmlns:p14="http://schemas.microsoft.com/office/powerpoint/2010/main" val="275943746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101</a:t>
            </a:fld>
            <a:endParaRPr lang="en-US"/>
          </a:p>
        </p:txBody>
      </p:sp>
    </p:spTree>
    <p:extLst>
      <p:ext uri="{BB962C8B-B14F-4D97-AF65-F5344CB8AC3E}">
        <p14:creationId xmlns:p14="http://schemas.microsoft.com/office/powerpoint/2010/main" val="6782367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448300"/>
            <a:ext cx="5608320" cy="3150870"/>
          </a:xfrm>
        </p:spPr>
        <p:txBody>
          <a:bodyPr>
            <a:normAutofit lnSpcReduction="10000"/>
          </a:bodyPr>
          <a:lstStyle/>
          <a:p>
            <a:pPr marL="171450" lvl="0" indent="-171450">
              <a:buFont typeface="Arial" panose="020B0604020202020204" pitchFamily="34" charset="0"/>
              <a:buChar char="•"/>
            </a:pPr>
            <a:r>
              <a:rPr lang="en-US" b="1" dirty="0"/>
              <a:t>Importance:</a:t>
            </a:r>
            <a:r>
              <a:rPr lang="en-US" dirty="0"/>
              <a:t> Nursing home residents with weight loss are at higher risk for functional decline, hip fracture, and death. Weight loss also may lead to muscle wasting, infections, and increased risk of pressure ulcers. Detecting and preventing weight loss is central to ensure appropriate nutritional intake.</a:t>
            </a:r>
          </a:p>
          <a:p>
            <a:pPr marL="171450" lvl="0" indent="-171450">
              <a:buFont typeface="Arial" panose="020B0604020202020204" pitchFamily="34" charset="0"/>
              <a:buChar char="•"/>
            </a:pPr>
            <a:r>
              <a:rPr lang="en-US" b="1" dirty="0"/>
              <a:t>Overall Rate:</a:t>
            </a:r>
            <a:r>
              <a:rPr lang="en-US" dirty="0"/>
              <a:t> The percentage of long-stay nursing home residents who lost too much weight was</a:t>
            </a:r>
            <a:r>
              <a:rPr lang="en-US" baseline="0" dirty="0"/>
              <a:t> 9.2% </a:t>
            </a:r>
            <a:r>
              <a:rPr lang="en-US" dirty="0"/>
              <a:t>in 2013.</a:t>
            </a:r>
          </a:p>
          <a:p>
            <a:pPr marL="174708" indent="-174708">
              <a:buFont typeface="Arial" panose="020B0604020202020204" pitchFamily="34" charset="0"/>
              <a:buChar char="•"/>
            </a:pPr>
            <a:r>
              <a:rPr lang="en-US" b="1" dirty="0"/>
              <a:t>Groups With Disparities:</a:t>
            </a:r>
          </a:p>
          <a:p>
            <a:pPr marL="342900" lvl="1" indent="-171450">
              <a:buFont typeface="Arial" panose="020B0604020202020204" pitchFamily="34" charset="0"/>
              <a:buChar char="•"/>
            </a:pPr>
            <a:r>
              <a:rPr lang="en-US" dirty="0"/>
              <a:t>From</a:t>
            </a:r>
            <a:r>
              <a:rPr lang="en-US" baseline="0" dirty="0"/>
              <a:t> 2011 to 2013,</a:t>
            </a:r>
            <a:r>
              <a:rPr lang="en-US" dirty="0"/>
              <a:t> the percentage of nursing home residents who lost too much weight was higher</a:t>
            </a:r>
            <a:r>
              <a:rPr lang="en-US" baseline="0" dirty="0"/>
              <a:t> for people ages 65-74, 75-84, and 85 and over compared with those under age 64. </a:t>
            </a:r>
          </a:p>
          <a:p>
            <a:pPr marL="342900" lvl="1" indent="-171450">
              <a:buFont typeface="Arial" panose="020B0604020202020204" pitchFamily="34" charset="0"/>
              <a:buChar char="•"/>
            </a:pPr>
            <a:r>
              <a:rPr lang="en-US" baseline="0" dirty="0"/>
              <a:t>In all years,</a:t>
            </a:r>
            <a:r>
              <a:rPr lang="en-US" dirty="0"/>
              <a:t> the percentage of nursing home residents who lost too much weight was lower for Black and Hispanic residents compared with White residents. </a:t>
            </a:r>
          </a:p>
          <a:p>
            <a:r>
              <a:rPr lang="en-US" b="1" dirty="0"/>
              <a:t>Achievable Benchmark:</a:t>
            </a:r>
          </a:p>
          <a:p>
            <a:pPr marL="342900" lvl="1" indent="-171450">
              <a:buFont typeface="Arial" panose="020B0604020202020204" pitchFamily="34" charset="0"/>
              <a:buChar char="•"/>
            </a:pPr>
            <a:r>
              <a:rPr lang="en-US" dirty="0"/>
              <a:t>The 2011 top 6 State achievable benchmark was 7.4%. The top 6 States that contributed to the achievable benchmark are California, District of Columbia, Maryland, Massachusetts, New York, and Texas.</a:t>
            </a:r>
          </a:p>
          <a:p>
            <a:pPr marL="342900" lvl="1" indent="-171450">
              <a:buFont typeface="Arial" panose="020B0604020202020204" pitchFamily="34" charset="0"/>
              <a:buChar char="•"/>
            </a:pPr>
            <a:r>
              <a:rPr lang="en-US" dirty="0"/>
              <a:t>Only nursing home residents ages 0-64 and Hispanics have</a:t>
            </a:r>
            <a:r>
              <a:rPr lang="en-US" baseline="0" dirty="0"/>
              <a:t> </a:t>
            </a:r>
            <a:r>
              <a:rPr lang="en-US" dirty="0"/>
              <a:t>achieved the benchmark. </a:t>
            </a:r>
          </a:p>
          <a:p>
            <a:pPr lvl="0"/>
            <a:endParaRPr lang="en-US" dirty="0"/>
          </a:p>
          <a:p>
            <a:pPr lvl="0"/>
            <a:endParaRPr lang="en-US" dirty="0"/>
          </a:p>
          <a:p>
            <a:pPr lvl="0"/>
            <a:endParaRPr lang="en-US" dirty="0"/>
          </a:p>
          <a:p>
            <a:pPr lvl="0"/>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102</a:t>
            </a:fld>
            <a:endParaRPr lang="en-US"/>
          </a:p>
        </p:txBody>
      </p:sp>
    </p:spTree>
    <p:extLst>
      <p:ext uri="{BB962C8B-B14F-4D97-AF65-F5344CB8AC3E}">
        <p14:creationId xmlns:p14="http://schemas.microsoft.com/office/powerpoint/2010/main" val="232457559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18C42-DD96-4C07-BF1C-301766F5C6C3}" type="slidenum">
              <a:rPr lang="en-US" smtClean="0"/>
              <a:t>103</a:t>
            </a:fld>
            <a:endParaRPr lang="en-US"/>
          </a:p>
        </p:txBody>
      </p:sp>
    </p:spTree>
    <p:extLst>
      <p:ext uri="{BB962C8B-B14F-4D97-AF65-F5344CB8AC3E}">
        <p14:creationId xmlns:p14="http://schemas.microsoft.com/office/powerpoint/2010/main" val="1262463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696913"/>
            <a:ext cx="6146800" cy="4611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11</a:t>
            </a:fld>
            <a:endParaRPr lang="en-US"/>
          </a:p>
        </p:txBody>
      </p:sp>
    </p:spTree>
    <p:extLst>
      <p:ext uri="{BB962C8B-B14F-4D97-AF65-F5344CB8AC3E}">
        <p14:creationId xmlns:p14="http://schemas.microsoft.com/office/powerpoint/2010/main" val="2537991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696913"/>
            <a:ext cx="6146800" cy="4611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12</a:t>
            </a:fld>
            <a:endParaRPr lang="en-US"/>
          </a:p>
        </p:txBody>
      </p:sp>
    </p:spTree>
    <p:extLst>
      <p:ext uri="{BB962C8B-B14F-4D97-AF65-F5344CB8AC3E}">
        <p14:creationId xmlns:p14="http://schemas.microsoft.com/office/powerpoint/2010/main" val="2537991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696913"/>
            <a:ext cx="6146800" cy="4611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13</a:t>
            </a:fld>
            <a:endParaRPr lang="en-US"/>
          </a:p>
        </p:txBody>
      </p:sp>
    </p:spTree>
    <p:extLst>
      <p:ext uri="{BB962C8B-B14F-4D97-AF65-F5344CB8AC3E}">
        <p14:creationId xmlns:p14="http://schemas.microsoft.com/office/powerpoint/2010/main" val="2537991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14</a:t>
            </a:fld>
            <a:endParaRPr lang="en-US"/>
          </a:p>
        </p:txBody>
      </p:sp>
    </p:spTree>
    <p:extLst>
      <p:ext uri="{BB962C8B-B14F-4D97-AF65-F5344CB8AC3E}">
        <p14:creationId xmlns:p14="http://schemas.microsoft.com/office/powerpoint/2010/main" val="3093522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5200"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15</a:t>
            </a:fld>
            <a:endParaRPr lang="en-US"/>
          </a:p>
        </p:txBody>
      </p:sp>
    </p:spTree>
    <p:extLst>
      <p:ext uri="{BB962C8B-B14F-4D97-AF65-F5344CB8AC3E}">
        <p14:creationId xmlns:p14="http://schemas.microsoft.com/office/powerpoint/2010/main" val="2188060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5200"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16</a:t>
            </a:fld>
            <a:endParaRPr lang="en-US"/>
          </a:p>
        </p:txBody>
      </p:sp>
    </p:spTree>
    <p:extLst>
      <p:ext uri="{BB962C8B-B14F-4D97-AF65-F5344CB8AC3E}">
        <p14:creationId xmlns:p14="http://schemas.microsoft.com/office/powerpoint/2010/main" val="2188060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696913"/>
            <a:ext cx="4657725" cy="34940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17</a:t>
            </a:fld>
            <a:endParaRPr lang="en-US" dirty="0"/>
          </a:p>
        </p:txBody>
      </p:sp>
    </p:spTree>
    <p:extLst>
      <p:ext uri="{BB962C8B-B14F-4D97-AF65-F5344CB8AC3E}">
        <p14:creationId xmlns:p14="http://schemas.microsoft.com/office/powerpoint/2010/main" val="2383030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701040" y="5257800"/>
            <a:ext cx="5608320" cy="3341370"/>
          </a:xfrm>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18</a:t>
            </a:fld>
            <a:endParaRPr lang="en-US" dirty="0"/>
          </a:p>
        </p:txBody>
      </p:sp>
    </p:spTree>
    <p:extLst>
      <p:ext uri="{BB962C8B-B14F-4D97-AF65-F5344CB8AC3E}">
        <p14:creationId xmlns:p14="http://schemas.microsoft.com/office/powerpoint/2010/main" val="2298931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701040" y="5257800"/>
            <a:ext cx="5608320" cy="3341370"/>
          </a:xfrm>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19</a:t>
            </a:fld>
            <a:endParaRPr lang="en-US" dirty="0"/>
          </a:p>
        </p:txBody>
      </p:sp>
    </p:spTree>
    <p:extLst>
      <p:ext uri="{BB962C8B-B14F-4D97-AF65-F5344CB8AC3E}">
        <p14:creationId xmlns:p14="http://schemas.microsoft.com/office/powerpoint/2010/main" val="2298931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5200"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2</a:t>
            </a:fld>
            <a:endParaRPr lang="en-US"/>
          </a:p>
        </p:txBody>
      </p:sp>
    </p:spTree>
    <p:extLst>
      <p:ext uri="{BB962C8B-B14F-4D97-AF65-F5344CB8AC3E}">
        <p14:creationId xmlns:p14="http://schemas.microsoft.com/office/powerpoint/2010/main" val="1332896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20</a:t>
            </a:fld>
            <a:endParaRPr lang="en-US" dirty="0"/>
          </a:p>
        </p:txBody>
      </p:sp>
    </p:spTree>
    <p:extLst>
      <p:ext uri="{BB962C8B-B14F-4D97-AF65-F5344CB8AC3E}">
        <p14:creationId xmlns:p14="http://schemas.microsoft.com/office/powerpoint/2010/main" val="2206183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1" dirty="0"/>
              <a:t>Overall: </a:t>
            </a:r>
            <a:r>
              <a:rPr lang="en-US" b="0" dirty="0"/>
              <a:t>In</a:t>
            </a:r>
            <a:r>
              <a:rPr lang="en-US" b="0" baseline="0" dirty="0"/>
              <a:t> 2013, the percentage of children and adolescents ages 0-17 with any period of uninsurance during the year was 14.4%.</a:t>
            </a:r>
            <a:endParaRPr lang="en-US" b="1" dirty="0"/>
          </a:p>
          <a:p>
            <a:pPr marL="171450" indent="-171450">
              <a:buFont typeface="Arial"/>
              <a:buChar char="•"/>
            </a:pPr>
            <a:r>
              <a:rPr lang="en-US" b="1" dirty="0"/>
              <a:t>Trends:</a:t>
            </a:r>
            <a:r>
              <a:rPr lang="en-US" dirty="0"/>
              <a:t> </a:t>
            </a:r>
          </a:p>
          <a:p>
            <a:pPr marL="342900" lvl="1" indent="-171450">
              <a:buFont typeface="Arial"/>
              <a:buChar char="•"/>
            </a:pPr>
            <a:r>
              <a:rPr lang="en-US" b="0" i="0" u="none" dirty="0"/>
              <a:t>The overall percentage of children and adolescents ages </a:t>
            </a:r>
            <a:r>
              <a:rPr lang="en-US" sz="1200" b="0" i="0" u="none" dirty="0"/>
              <a:t>0-17 years with any period of uninsurance during the year declined from 19.1% in 2002 to 14.4% in 2013. </a:t>
            </a:r>
          </a:p>
          <a:p>
            <a:pPr marL="34290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b="0" i="0" u="none" dirty="0"/>
              <a:t>Among </a:t>
            </a:r>
            <a:r>
              <a:rPr lang="en-US" b="0" i="0" u="none" dirty="0"/>
              <a:t>children and adolescents with any Medicaid or CHIP insurance, the percentage </a:t>
            </a:r>
            <a:r>
              <a:rPr lang="en-US" sz="1200" b="0" i="0" u="none" dirty="0"/>
              <a:t>with any period of uninsurance during the year declined from 20.0% in 2002 to 14.2% in 2013. </a:t>
            </a:r>
          </a:p>
          <a:p>
            <a:pPr marL="171450" indent="-171450">
              <a:buFont typeface="Arial" panose="020B0604020202020204" pitchFamily="34" charset="0"/>
              <a:buChar char="•"/>
            </a:pPr>
            <a:r>
              <a:rPr lang="en-US" b="1" dirty="0"/>
              <a:t>Groups With Disparities:</a:t>
            </a:r>
          </a:p>
          <a:p>
            <a:pPr marL="342900" lvl="1" indent="-171450">
              <a:buFont typeface="Arial" panose="020B0604020202020204" pitchFamily="34" charset="0"/>
              <a:buChar char="•"/>
            </a:pPr>
            <a:r>
              <a:rPr lang="en-US" dirty="0"/>
              <a:t>In</a:t>
            </a:r>
            <a:r>
              <a:rPr lang="en-US" baseline="0" dirty="0"/>
              <a:t> 2012 and 2013</a:t>
            </a:r>
            <a:r>
              <a:rPr lang="en-US" dirty="0"/>
              <a:t>, </a:t>
            </a:r>
            <a:r>
              <a:rPr lang="en-US" baseline="0" dirty="0"/>
              <a:t>White children were less likely to have a period of uninsurance than Black and Hispanic children.</a:t>
            </a:r>
          </a:p>
          <a:p>
            <a:pPr marL="342900" lvl="1" indent="-171450">
              <a:buFont typeface="Arial"/>
              <a:buChar char="•"/>
            </a:pPr>
            <a:r>
              <a:rPr lang="en-US" dirty="0"/>
              <a:t>In 2012</a:t>
            </a:r>
            <a:r>
              <a:rPr lang="en-US" baseline="0" dirty="0"/>
              <a:t> and 2013</a:t>
            </a:r>
            <a:r>
              <a:rPr lang="en-US" dirty="0"/>
              <a:t>, children in families with </a:t>
            </a:r>
            <a:r>
              <a:rPr lang="en-US" b="0" i="0" u="none" dirty="0"/>
              <a:t>high incomes</a:t>
            </a:r>
            <a:r>
              <a:rPr lang="en-US" b="0" i="0" u="none" baseline="0" dirty="0"/>
              <a:t> </a:t>
            </a:r>
            <a:r>
              <a:rPr lang="en-US" baseline="0" dirty="0"/>
              <a:t>were less likely than children in every other income category to </a:t>
            </a:r>
            <a:r>
              <a:rPr lang="en-US" b="0" baseline="0" dirty="0"/>
              <a:t>have a period of uninsurance.</a:t>
            </a:r>
            <a:endParaRPr lang="en-US" b="1" dirty="0"/>
          </a:p>
          <a:p>
            <a:pPr marL="457200" lvl="1" indent="0">
              <a:buFont typeface="Arial"/>
              <a:buNone/>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21</a:t>
            </a:fld>
            <a:endParaRPr lang="en-US" dirty="0"/>
          </a:p>
        </p:txBody>
      </p:sp>
    </p:spTree>
    <p:extLst>
      <p:ext uri="{BB962C8B-B14F-4D97-AF65-F5344CB8AC3E}">
        <p14:creationId xmlns:p14="http://schemas.microsoft.com/office/powerpoint/2010/main" val="442970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22</a:t>
            </a:fld>
            <a:endParaRPr lang="en-US" dirty="0"/>
          </a:p>
        </p:txBody>
      </p:sp>
    </p:spTree>
    <p:extLst>
      <p:ext uri="{BB962C8B-B14F-4D97-AF65-F5344CB8AC3E}">
        <p14:creationId xmlns:p14="http://schemas.microsoft.com/office/powerpoint/2010/main" val="3685185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23</a:t>
            </a:fld>
            <a:endParaRPr lang="en-US" dirty="0"/>
          </a:p>
        </p:txBody>
      </p:sp>
    </p:spTree>
    <p:extLst>
      <p:ext uri="{BB962C8B-B14F-4D97-AF65-F5344CB8AC3E}">
        <p14:creationId xmlns:p14="http://schemas.microsoft.com/office/powerpoint/2010/main" val="2986180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2424" y="5419725"/>
            <a:ext cx="6362701" cy="3648076"/>
          </a:xfrm>
        </p:spPr>
        <p:txBody>
          <a:bodyPr>
            <a:normAutofit fontScale="92500"/>
          </a:bodyPr>
          <a:lstStyle/>
          <a:p>
            <a:pPr lvl="0">
              <a:spcAft>
                <a:spcPts val="600"/>
              </a:spcAft>
            </a:pPr>
            <a:r>
              <a:rPr lang="en-US" sz="1100" b="1" dirty="0"/>
              <a:t>Note:</a:t>
            </a:r>
            <a:r>
              <a:rPr lang="en-US" sz="1100" b="1" baseline="0" dirty="0"/>
              <a:t> </a:t>
            </a:r>
            <a:r>
              <a:rPr lang="en-US" sz="1100" dirty="0"/>
              <a:t>Because of changes between the 1998 and 2003 versions of birth certificates, prenatal care timing and adequacy were evaluated only for the District of Columbia and the 41 States using the 2003 standard birth certificate for all of 2013.</a:t>
            </a:r>
            <a:r>
              <a:rPr lang="en-US" sz="1100" baseline="0" dirty="0"/>
              <a:t> Data for </a:t>
            </a:r>
            <a:r>
              <a:rPr lang="en-US" sz="1100" dirty="0"/>
              <a:t>2013 were only available for these 42 State-equivalent jurisdictions, so national estimates were not generated. However, these 42 jurisdictions accounted for more than 86% of live births in the United States in 2013. </a:t>
            </a:r>
            <a:r>
              <a:rPr lang="en-US" sz="1100" kern="1200" dirty="0">
                <a:solidFill>
                  <a:schemeClr val="tx1"/>
                </a:solidFill>
                <a:effectLst/>
              </a:rPr>
              <a:t>The State-equivalent jurisdictions (AL, AR, AZ, CT, HI, ME, NJ, PR, RI, and WV) not using the 2003 version of the birth certificate did not have data available for this measure and are categorized as “missing” on the map. </a:t>
            </a:r>
          </a:p>
          <a:p>
            <a:r>
              <a:rPr lang="en-US" sz="1100" dirty="0"/>
              <a:t>To classify the adequacy of prenatal care services, the reported number of visits is compared to the expected number of visits for the period between when care began and the delivery date.  Completeness of reporting varies by item and state.  In 2013, two states were missing responses on more than 10% of the birth certificates (GA-15.9%; NV-12.9%).  The impact of the comparatively high level of unknown data is not clear.  Comparisons including information from these states should be made with caution.  More detailed information is available in the 2013 </a:t>
            </a:r>
            <a:r>
              <a:rPr lang="en-US" sz="1100" dirty="0" err="1"/>
              <a:t>Natality</a:t>
            </a:r>
            <a:r>
              <a:rPr lang="en-US" sz="1100" dirty="0"/>
              <a:t> Data Users Guide: ftp://ftp.cdc.gov/pub/Health_Statistics/NCHS/Dataset_Documentation/DVS/natality/UserGuide2013.pdf.</a:t>
            </a:r>
          </a:p>
          <a:p>
            <a:endParaRPr lang="en-US" dirty="0"/>
          </a:p>
          <a:p>
            <a:pPr marL="171450" indent="-171450">
              <a:buFont typeface="Arial" panose="020B0604020202020204" pitchFamily="34" charset="0"/>
              <a:buChar char="•"/>
            </a:pPr>
            <a:r>
              <a:rPr lang="en-US" b="1" dirty="0"/>
              <a:t>Overall: </a:t>
            </a:r>
            <a:r>
              <a:rPr lang="en-US" dirty="0"/>
              <a:t>This map shows overall rankings by quartile in the percentage of infants born to women who received early and adequate prenatal care in</a:t>
            </a:r>
            <a:r>
              <a:rPr lang="en-US" baseline="0" dirty="0"/>
              <a:t> 2013, </a:t>
            </a:r>
            <a:r>
              <a:rPr lang="en-US" dirty="0"/>
              <a:t>for Washington, DC, and 41 States. Values ranged from </a:t>
            </a:r>
            <a:r>
              <a:rPr lang="en-US" kern="1200" dirty="0">
                <a:solidFill>
                  <a:schemeClr val="tx1"/>
                </a:solidFill>
                <a:effectLst/>
              </a:rPr>
              <a:t>61.8</a:t>
            </a:r>
            <a:r>
              <a:rPr lang="en-US" dirty="0"/>
              <a:t>%</a:t>
            </a:r>
            <a:r>
              <a:rPr lang="en-US" baseline="0" dirty="0"/>
              <a:t> to 87.6</a:t>
            </a:r>
            <a:r>
              <a:rPr lang="en-US" dirty="0"/>
              <a:t>%.</a:t>
            </a:r>
          </a:p>
          <a:p>
            <a:pPr marL="171450" indent="-171450">
              <a:buFont typeface="Arial" panose="020B0604020202020204" pitchFamily="34" charset="0"/>
              <a:buChar char="•"/>
            </a:pPr>
            <a:r>
              <a:rPr lang="en-US" b="1" i="0" kern="1200" dirty="0">
                <a:solidFill>
                  <a:schemeClr val="tx1"/>
                </a:solidFill>
                <a:effectLst/>
              </a:rPr>
              <a:t>Differences by State: </a:t>
            </a:r>
            <a:r>
              <a:rPr lang="en-US" b="0" i="0" kern="1200" dirty="0">
                <a:solidFill>
                  <a:schemeClr val="tx1"/>
                </a:solidFill>
                <a:effectLst/>
              </a:rPr>
              <a:t>Interquartile ranges follow: </a:t>
            </a:r>
          </a:p>
          <a:p>
            <a:pPr marL="342900" lvl="1" indent="-171450">
              <a:buFont typeface="Arial" panose="020B0604020202020204" pitchFamily="34" charset="0"/>
              <a:buChar char="•"/>
            </a:pPr>
            <a:r>
              <a:rPr lang="en-US" dirty="0"/>
              <a:t>First quartile (lowest): </a:t>
            </a:r>
            <a:r>
              <a:rPr lang="en-US" kern="1200" dirty="0">
                <a:solidFill>
                  <a:schemeClr val="tx1"/>
                </a:solidFill>
                <a:effectLst/>
              </a:rPr>
              <a:t>61.8</a:t>
            </a:r>
            <a:r>
              <a:rPr lang="en-US" dirty="0"/>
              <a:t>%-</a:t>
            </a:r>
            <a:r>
              <a:rPr lang="en-US" b="0" dirty="0"/>
              <a:t>70.7%</a:t>
            </a:r>
            <a:r>
              <a:rPr lang="en-US" b="1" dirty="0"/>
              <a:t> </a:t>
            </a:r>
            <a:r>
              <a:rPr lang="en-US" dirty="0"/>
              <a:t>(AK, CO, DC, FL, MD, NM, NV, OK, PA, SD, TX)</a:t>
            </a:r>
          </a:p>
          <a:p>
            <a:pPr marL="342900" lvl="1" indent="-171450">
              <a:buFont typeface="Arial" panose="020B0604020202020204" pitchFamily="34" charset="0"/>
              <a:buChar char="•"/>
            </a:pPr>
            <a:r>
              <a:rPr lang="en-US" dirty="0"/>
              <a:t>Second quartile (second lowest): </a:t>
            </a:r>
            <a:r>
              <a:rPr lang="en-US" b="0" dirty="0"/>
              <a:t>70.8%-73.6% </a:t>
            </a:r>
            <a:r>
              <a:rPr lang="en-US" dirty="0"/>
              <a:t>(GA, IN, MT, NE, NY, NC, OH, TN, WA, WY)</a:t>
            </a:r>
          </a:p>
          <a:p>
            <a:pPr marL="342900" lvl="1" indent="-171450">
              <a:buFont typeface="Arial" panose="020B0604020202020204" pitchFamily="34" charset="0"/>
              <a:buChar char="•"/>
            </a:pPr>
            <a:r>
              <a:rPr lang="en-US" dirty="0"/>
              <a:t>Third quartile (second highest): 73.7%-78.3% (DE, ID, IL, LA, MI, MN, MO, ND, OR, SC, VA)</a:t>
            </a:r>
          </a:p>
          <a:p>
            <a:pPr marL="342900" lvl="1" indent="-171450">
              <a:buFont typeface="Arial" panose="020B0604020202020204" pitchFamily="34" charset="0"/>
              <a:buChar char="•"/>
            </a:pPr>
            <a:r>
              <a:rPr lang="en-US" kern="1200" dirty="0">
                <a:solidFill>
                  <a:schemeClr val="tx1"/>
                </a:solidFill>
                <a:effectLst/>
              </a:rPr>
              <a:t>Fourth quartile (highest): </a:t>
            </a:r>
            <a:r>
              <a:rPr lang="en-US" b="0" kern="1200" dirty="0">
                <a:solidFill>
                  <a:schemeClr val="tx1"/>
                </a:solidFill>
                <a:effectLst/>
              </a:rPr>
              <a:t>78.3%-</a:t>
            </a:r>
            <a:r>
              <a:rPr lang="en-US" kern="1200" dirty="0">
                <a:solidFill>
                  <a:schemeClr val="tx1"/>
                </a:solidFill>
                <a:effectLst/>
              </a:rPr>
              <a:t>87.6 </a:t>
            </a:r>
            <a:r>
              <a:rPr lang="en-US" dirty="0"/>
              <a:t>% </a:t>
            </a:r>
            <a:r>
              <a:rPr lang="en-US" kern="1200" dirty="0">
                <a:solidFill>
                  <a:schemeClr val="tx1"/>
                </a:solidFill>
                <a:effectLst/>
              </a:rPr>
              <a:t>(CA, IA, KS, KY, MA, MS, NH, UT, VT, WI)</a:t>
            </a:r>
          </a:p>
          <a:p>
            <a:endParaRPr lang="en-US" sz="1100" b="1" dirty="0"/>
          </a:p>
          <a:p>
            <a:endParaRPr lang="en-US" sz="1100" b="1" dirty="0"/>
          </a:p>
          <a:p>
            <a:endParaRPr lang="en-US" dirty="0"/>
          </a:p>
          <a:p>
            <a:endParaRPr lang="en-US" b="0" dirty="0"/>
          </a:p>
          <a:p>
            <a:endParaRPr lang="en-US" dirty="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24</a:t>
            </a:fld>
            <a:endParaRPr lang="en-US" dirty="0"/>
          </a:p>
        </p:txBody>
      </p:sp>
    </p:spTree>
    <p:extLst>
      <p:ext uri="{BB962C8B-B14F-4D97-AF65-F5344CB8AC3E}">
        <p14:creationId xmlns:p14="http://schemas.microsoft.com/office/powerpoint/2010/main" val="2041862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1" y="5410200"/>
            <a:ext cx="6429374" cy="3657601"/>
          </a:xfrm>
        </p:spPr>
        <p:txBody>
          <a:bodyPr>
            <a:noAutofit/>
          </a:bodyPr>
          <a:lstStyle/>
          <a:p>
            <a:pPr lvl="0">
              <a:spcAft>
                <a:spcPts val="600"/>
              </a:spcAft>
            </a:pPr>
            <a:r>
              <a:rPr lang="en-US" sz="1000" b="1" dirty="0"/>
              <a:t>Note: </a:t>
            </a:r>
            <a:r>
              <a:rPr lang="en-US" sz="1000" dirty="0"/>
              <a:t>Because of changes between the 1998 and 2003 versions of birth certificates, prenatal care timing and adequacy were evaluated only for the District of Columbia and the 41 States using the 2003 standard birth certificate for all of 2013.</a:t>
            </a:r>
            <a:r>
              <a:rPr lang="en-US" sz="1000" baseline="0" dirty="0"/>
              <a:t> Data for </a:t>
            </a:r>
            <a:r>
              <a:rPr lang="en-US" sz="1000" dirty="0"/>
              <a:t>2013 were only available for these 42 State-equivalent jurisdictions, so national estimates were not generated. However, these 42 jurisdictions accounted for more than 86% of live births in the United States in 2013. </a:t>
            </a:r>
            <a:r>
              <a:rPr lang="en-US" sz="1000" kern="1200" dirty="0">
                <a:solidFill>
                  <a:schemeClr val="tx1"/>
                </a:solidFill>
                <a:effectLst/>
              </a:rPr>
              <a:t>The State-equivalent jurisdictions (AL, AR, AZ, CT, HI, ME, NJ, PR, RI, and WV) not using the 2003 version of the birth certificate did not have data available for this measure and are categorized as “missing” on the map. </a:t>
            </a:r>
          </a:p>
          <a:p>
            <a:pPr lvl="0">
              <a:spcAft>
                <a:spcPts val="600"/>
              </a:spcAft>
            </a:pPr>
            <a:r>
              <a:rPr lang="en-US" sz="1000" dirty="0"/>
              <a:t>To classify the adequacy of prenatal care services, the reported number of visits is compared to the expected number of visits for the period between when care began and the delivery date.  Completeness of reporting varies by item and state.  In 2013, two states were missing responses on more than 10% of the birth certificates (GA-15.9%; NV-12.9%).  The impact of the comparatively high level of unknown data is not clear.  Comparisons including information from these states should be made with caution.  More detailed information is available in the 2013 </a:t>
            </a:r>
            <a:r>
              <a:rPr lang="en-US" sz="1000" dirty="0" err="1"/>
              <a:t>Natality</a:t>
            </a:r>
            <a:r>
              <a:rPr lang="en-US" sz="1000" dirty="0"/>
              <a:t> Data Users Guide: ftp://ftp.cdc.gov/pub/Health_Statistics/NCHS/Dataset_Documentation/DVS/natality/UserGuide2013.pdf.</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Overall: </a:t>
            </a:r>
            <a:r>
              <a:rPr lang="en-US" sz="1100" dirty="0"/>
              <a:t>This map shows overall State-equivalent rankings by quartile for</a:t>
            </a:r>
            <a:r>
              <a:rPr lang="en-US" sz="1100" baseline="0" dirty="0"/>
              <a:t> the a</a:t>
            </a:r>
            <a:r>
              <a:rPr lang="en-US" sz="1100" dirty="0"/>
              <a:t>bsolute differences between percentages of White and Black infants born in 2013 whose mothers obtained early and adequate prenatal care. Differences ranged from </a:t>
            </a:r>
            <a:r>
              <a:rPr lang="en-US" sz="1100" kern="1200" dirty="0">
                <a:solidFill>
                  <a:schemeClr val="tx1"/>
                </a:solidFill>
                <a:effectLst/>
              </a:rPr>
              <a:t>1.9% to 24.9%</a:t>
            </a:r>
            <a:r>
              <a:rPr lang="en-US" sz="1100" kern="1200" baseline="0" dirty="0">
                <a:solidFill>
                  <a:schemeClr val="tx1"/>
                </a:solidFill>
                <a:effectLst/>
              </a:rPr>
              <a:t> (lower is better).</a:t>
            </a:r>
            <a:r>
              <a:rPr lang="en-US" sz="1100" kern="1200" dirty="0">
                <a:solidFill>
                  <a:schemeClr val="tx1"/>
                </a:solidFill>
                <a:effectLst/>
              </a:rPr>
              <a:t> </a:t>
            </a:r>
            <a:endParaRPr lang="en-US" sz="1100" dirty="0"/>
          </a:p>
          <a:p>
            <a:pPr marL="171450" indent="-171450">
              <a:buFont typeface="Arial" panose="020B0604020202020204" pitchFamily="34" charset="0"/>
              <a:buChar char="•"/>
            </a:pPr>
            <a:r>
              <a:rPr lang="en-US" sz="1100" b="1" dirty="0"/>
              <a:t>Differences by State: </a:t>
            </a:r>
            <a:r>
              <a:rPr lang="en-US" sz="1100" dirty="0"/>
              <a:t>Interquartile ranges follow: </a:t>
            </a:r>
          </a:p>
          <a:p>
            <a:pPr marL="342900" lvl="1" indent="-171450">
              <a:buFont typeface="Arial" panose="020B0604020202020204" pitchFamily="34" charset="0"/>
              <a:buChar char="•"/>
            </a:pPr>
            <a:r>
              <a:rPr lang="en-US" sz="1100" kern="1200" dirty="0">
                <a:solidFill>
                  <a:schemeClr val="tx1"/>
                </a:solidFill>
                <a:effectLst/>
              </a:rPr>
              <a:t>First quartile (smallest absolute difference): 1.9 %-</a:t>
            </a:r>
            <a:r>
              <a:rPr lang="en-US" sz="1100" b="0" kern="1200" dirty="0">
                <a:solidFill>
                  <a:schemeClr val="tx1"/>
                </a:solidFill>
                <a:effectLst/>
              </a:rPr>
              <a:t>8.4</a:t>
            </a:r>
            <a:r>
              <a:rPr lang="en-US" sz="1100" kern="1200" dirty="0">
                <a:solidFill>
                  <a:schemeClr val="tx1"/>
                </a:solidFill>
                <a:effectLst/>
              </a:rPr>
              <a:t>% (AK, CA, CO, DE, FL, MA, MD, NM, SC, TX, VA)</a:t>
            </a:r>
          </a:p>
          <a:p>
            <a:pPr marL="342900" lvl="1" indent="-171450">
              <a:buFont typeface="Arial" panose="020B0604020202020204" pitchFamily="34" charset="0"/>
              <a:buChar char="•"/>
            </a:pPr>
            <a:r>
              <a:rPr lang="en-US" sz="1100" kern="1200" dirty="0">
                <a:solidFill>
                  <a:schemeClr val="tx1"/>
                </a:solidFill>
                <a:effectLst/>
              </a:rPr>
              <a:t>Second quartile: </a:t>
            </a:r>
            <a:r>
              <a:rPr lang="en-US" sz="1100" b="0" kern="1200" dirty="0">
                <a:solidFill>
                  <a:schemeClr val="tx1"/>
                </a:solidFill>
                <a:effectLst/>
              </a:rPr>
              <a:t>8.4%-11.8 </a:t>
            </a:r>
            <a:r>
              <a:rPr lang="en-US" sz="1100" kern="1200" dirty="0">
                <a:solidFill>
                  <a:schemeClr val="tx1"/>
                </a:solidFill>
                <a:effectLst/>
              </a:rPr>
              <a:t>(KS, KY, MS, NE, NV, NY, NC, OK, OR, WA) </a:t>
            </a:r>
          </a:p>
          <a:p>
            <a:pPr marL="342900" lvl="1" indent="-171450">
              <a:buFont typeface="Arial" panose="020B0604020202020204" pitchFamily="34" charset="0"/>
              <a:buChar char="•"/>
            </a:pPr>
            <a:r>
              <a:rPr lang="en-US" sz="1100" kern="1200" dirty="0">
                <a:solidFill>
                  <a:schemeClr val="tx1"/>
                </a:solidFill>
                <a:effectLst/>
              </a:rPr>
              <a:t>Third quartile: </a:t>
            </a:r>
            <a:r>
              <a:rPr lang="en-US" sz="1100" b="0" kern="1200" dirty="0">
                <a:solidFill>
                  <a:schemeClr val="tx1"/>
                </a:solidFill>
                <a:effectLst/>
              </a:rPr>
              <a:t>11.9%-14.4</a:t>
            </a:r>
            <a:r>
              <a:rPr lang="en-US" sz="1100" kern="1200" dirty="0">
                <a:solidFill>
                  <a:schemeClr val="tx1"/>
                </a:solidFill>
                <a:effectLst/>
              </a:rPr>
              <a:t>% (GA, LA, MI, MT, NH, OH, PA, SD,</a:t>
            </a:r>
            <a:r>
              <a:rPr lang="en-US" sz="1100" kern="1200" baseline="0" dirty="0">
                <a:solidFill>
                  <a:schemeClr val="tx1"/>
                </a:solidFill>
                <a:effectLst/>
              </a:rPr>
              <a:t> </a:t>
            </a:r>
            <a:r>
              <a:rPr lang="en-US" sz="1100" kern="1200" dirty="0">
                <a:solidFill>
                  <a:schemeClr val="tx1"/>
                </a:solidFill>
                <a:effectLst/>
              </a:rPr>
              <a:t>TN, VT)</a:t>
            </a:r>
          </a:p>
          <a:p>
            <a:pPr marL="342900" lvl="1" indent="-171450">
              <a:buFont typeface="Arial" panose="020B0604020202020204" pitchFamily="34" charset="0"/>
              <a:buChar char="•"/>
            </a:pPr>
            <a:r>
              <a:rPr lang="en-US" sz="1100" kern="1200" dirty="0">
                <a:solidFill>
                  <a:schemeClr val="tx1"/>
                </a:solidFill>
                <a:effectLst/>
              </a:rPr>
              <a:t>Fourth quartile (largest absolute difference): </a:t>
            </a:r>
            <a:r>
              <a:rPr lang="en-US" sz="1100" b="0" kern="1200" dirty="0">
                <a:solidFill>
                  <a:schemeClr val="tx1"/>
                </a:solidFill>
                <a:effectLst/>
              </a:rPr>
              <a:t>14.5</a:t>
            </a:r>
            <a:r>
              <a:rPr lang="en-US" sz="1100" kern="1200" dirty="0">
                <a:solidFill>
                  <a:schemeClr val="tx1"/>
                </a:solidFill>
                <a:effectLst/>
              </a:rPr>
              <a:t>%-24.9% (DC, ID, IL, IN, IA, MN, MO, ND, UT,  WI, WY)</a:t>
            </a:r>
          </a:p>
        </p:txBody>
      </p:sp>
      <p:sp>
        <p:nvSpPr>
          <p:cNvPr id="4" name="Slide Number Placeholder 3"/>
          <p:cNvSpPr>
            <a:spLocks noGrp="1"/>
          </p:cNvSpPr>
          <p:nvPr>
            <p:ph type="sldNum" sz="quarter" idx="10"/>
          </p:nvPr>
        </p:nvSpPr>
        <p:spPr/>
        <p:txBody>
          <a:bodyPr/>
          <a:lstStyle/>
          <a:p>
            <a:fld id="{E70E7EC0-D47B-461F-A069-1AF30F543FB1}" type="slidenum">
              <a:rPr lang="en-US" smtClean="0"/>
              <a:t>25</a:t>
            </a:fld>
            <a:endParaRPr lang="en-US" dirty="0"/>
          </a:p>
        </p:txBody>
      </p:sp>
    </p:spTree>
    <p:extLst>
      <p:ext uri="{BB962C8B-B14F-4D97-AF65-F5344CB8AC3E}">
        <p14:creationId xmlns:p14="http://schemas.microsoft.com/office/powerpoint/2010/main" val="2041862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a:buFont typeface="Arial" panose="020B0604020202020204" pitchFamily="34" charset="0"/>
              <a:buChar char="•"/>
            </a:pPr>
            <a:r>
              <a:rPr lang="en-US" dirty="0"/>
              <a:t>The recommended vaccines are:</a:t>
            </a:r>
          </a:p>
          <a:p>
            <a:pPr lvl="1"/>
            <a:endParaRPr lang="en-US" dirty="0"/>
          </a:p>
          <a:p>
            <a:pPr marL="342900" lvl="1" indent="-171450">
              <a:buFont typeface="Arial" panose="020B0604020202020204" pitchFamily="34" charset="0"/>
              <a:buChar char="•"/>
            </a:pPr>
            <a:r>
              <a:rPr lang="en-US" dirty="0"/>
              <a:t>Diphtheria-tetanus-pertussis vaccine, </a:t>
            </a:r>
          </a:p>
          <a:p>
            <a:pPr marL="342900" lvl="1" indent="-171450">
              <a:buFont typeface="Arial" panose="020B0604020202020204" pitchFamily="34" charset="0"/>
              <a:buChar char="•"/>
            </a:pPr>
            <a:r>
              <a:rPr lang="en-US" dirty="0"/>
              <a:t>Polio vaccine, </a:t>
            </a:r>
          </a:p>
          <a:p>
            <a:pPr marL="342900" lvl="1" indent="-171450">
              <a:buFont typeface="Arial" panose="020B0604020202020204" pitchFamily="34" charset="0"/>
              <a:buChar char="•"/>
            </a:pPr>
            <a:r>
              <a:rPr lang="en-US" dirty="0"/>
              <a:t>Measles-mumps-rubella vaccine, </a:t>
            </a:r>
          </a:p>
          <a:p>
            <a:pPr marL="342900" lvl="1" indent="-171450">
              <a:buFont typeface="Arial" panose="020B0604020202020204" pitchFamily="34" charset="0"/>
              <a:buChar char="•"/>
            </a:pPr>
            <a:r>
              <a:rPr lang="en-US" i="1" dirty="0"/>
              <a:t>Haemophilus </a:t>
            </a:r>
            <a:r>
              <a:rPr lang="en-US" i="1" dirty="0" err="1"/>
              <a:t>influenzae</a:t>
            </a:r>
            <a:r>
              <a:rPr lang="en-US" i="1" dirty="0"/>
              <a:t> </a:t>
            </a:r>
            <a:r>
              <a:rPr lang="en-US" dirty="0"/>
              <a:t>type B vaccine, </a:t>
            </a:r>
          </a:p>
          <a:p>
            <a:pPr marL="342900" lvl="1" indent="-171450">
              <a:buFont typeface="Arial" panose="020B0604020202020204" pitchFamily="34" charset="0"/>
              <a:buChar char="•"/>
            </a:pPr>
            <a:r>
              <a:rPr lang="en-US" dirty="0"/>
              <a:t>Hepatitis B vaccine, </a:t>
            </a:r>
          </a:p>
          <a:p>
            <a:pPr marL="342900" lvl="1" indent="-171450">
              <a:buFont typeface="Arial" panose="020B0604020202020204" pitchFamily="34" charset="0"/>
              <a:buChar char="•"/>
            </a:pPr>
            <a:r>
              <a:rPr lang="en-US" dirty="0"/>
              <a:t>Varicella vaccine, and </a:t>
            </a:r>
          </a:p>
          <a:p>
            <a:pPr marL="342900" lvl="1" indent="-171450">
              <a:buFont typeface="Arial" panose="020B0604020202020204" pitchFamily="34" charset="0"/>
              <a:buChar char="•"/>
            </a:pPr>
            <a:r>
              <a:rPr lang="en-US" dirty="0"/>
              <a:t>Pneumococcal conjugate vaccine.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vaccines constitute the 4:3:1:3:3:1:4 vaccine series tracked in Healthy People 2020. </a:t>
            </a:r>
          </a:p>
          <a:p>
            <a:endParaRPr lang="en-US" dirty="0">
              <a:solidFill>
                <a:srgbClr val="C0504D"/>
              </a:solidFill>
            </a:endParaRPr>
          </a:p>
        </p:txBody>
      </p:sp>
      <p:sp>
        <p:nvSpPr>
          <p:cNvPr id="4" name="Slide Number Placeholder 3"/>
          <p:cNvSpPr>
            <a:spLocks noGrp="1"/>
          </p:cNvSpPr>
          <p:nvPr>
            <p:ph type="sldNum" sz="quarter" idx="10"/>
          </p:nvPr>
        </p:nvSpPr>
        <p:spPr/>
        <p:txBody>
          <a:bodyPr/>
          <a:lstStyle/>
          <a:p>
            <a:fld id="{E70E7EC0-D47B-461F-A069-1AF30F543FB1}" type="slidenum">
              <a:rPr lang="en-US" smtClean="0"/>
              <a:t>26</a:t>
            </a:fld>
            <a:endParaRPr lang="en-US" dirty="0"/>
          </a:p>
        </p:txBody>
      </p:sp>
    </p:spTree>
    <p:extLst>
      <p:ext uri="{BB962C8B-B14F-4D97-AF65-F5344CB8AC3E}">
        <p14:creationId xmlns:p14="http://schemas.microsoft.com/office/powerpoint/2010/main" val="1639773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27</a:t>
            </a:fld>
            <a:endParaRPr lang="en-US" dirty="0"/>
          </a:p>
        </p:txBody>
      </p:sp>
    </p:spTree>
    <p:extLst>
      <p:ext uri="{BB962C8B-B14F-4D97-AF65-F5344CB8AC3E}">
        <p14:creationId xmlns:p14="http://schemas.microsoft.com/office/powerpoint/2010/main" val="2556033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5410200"/>
            <a:ext cx="6172200" cy="3657600"/>
          </a:xfrm>
        </p:spPr>
        <p:txBody>
          <a:bodyPr>
            <a:normAutofit/>
          </a:bodyPr>
          <a:lstStyle/>
          <a:p>
            <a:pPr marL="111125" lvl="0" indent="-111125">
              <a:buFont typeface="Arial" panose="020B0604020202020204" pitchFamily="34" charset="0"/>
              <a:buChar char="•"/>
            </a:pPr>
            <a:r>
              <a:rPr lang="en-US" sz="1200" b="1" kern="1200" dirty="0">
                <a:solidFill>
                  <a:schemeClr val="tx1"/>
                </a:solidFill>
                <a:effectLst/>
                <a:latin typeface="+mn-lt"/>
                <a:ea typeface="+mn-ea"/>
                <a:cs typeface="+mn-cs"/>
              </a:rPr>
              <a:t>Overall: </a:t>
            </a:r>
            <a:r>
              <a:rPr lang="en-US" sz="1200" b="0" kern="1200" dirty="0">
                <a:solidFill>
                  <a:schemeClr val="tx1"/>
                </a:solidFill>
                <a:effectLst/>
                <a:latin typeface="+mn-lt"/>
                <a:ea typeface="+mn-ea"/>
                <a:cs typeface="+mn-cs"/>
              </a:rPr>
              <a:t>in</a:t>
            </a:r>
            <a:r>
              <a:rPr lang="en-US" sz="1200" b="0" kern="1200" baseline="0" dirty="0">
                <a:solidFill>
                  <a:schemeClr val="tx1"/>
                </a:solidFill>
                <a:effectLst/>
                <a:latin typeface="+mn-lt"/>
                <a:ea typeface="+mn-ea"/>
                <a:cs typeface="+mn-cs"/>
              </a:rPr>
              <a:t> 2013, the percentage of children ages 19-35 months who received the </a:t>
            </a:r>
            <a:r>
              <a:rPr lang="en-US" sz="1200" kern="1200" baseline="0" dirty="0">
                <a:solidFill>
                  <a:schemeClr val="tx1"/>
                </a:solidFill>
                <a:effectLst/>
                <a:latin typeface="+mn-lt"/>
                <a:ea typeface="+mn-ea"/>
                <a:cs typeface="+mn-cs"/>
              </a:rPr>
              <a:t>4:3:1:3:3:1:4 vaccination series was 70.4%.</a:t>
            </a:r>
            <a:endParaRPr lang="en-US" sz="1200" b="1" kern="1200" dirty="0">
              <a:solidFill>
                <a:schemeClr val="tx1"/>
              </a:solidFill>
              <a:effectLst/>
              <a:latin typeface="+mn-lt"/>
              <a:ea typeface="+mn-ea"/>
              <a:cs typeface="+mn-cs"/>
            </a:endParaRPr>
          </a:p>
          <a:p>
            <a:pPr marL="111125" lvl="0" indent="-111125">
              <a:buFont typeface="Arial" panose="020B0604020202020204" pitchFamily="34" charset="0"/>
              <a:buChar char="•"/>
            </a:pPr>
            <a:r>
              <a:rPr lang="en-US" sz="1200" b="1" kern="1200" dirty="0">
                <a:solidFill>
                  <a:schemeClr val="tx1"/>
                </a:solidFill>
                <a:effectLst/>
                <a:latin typeface="+mn-lt"/>
                <a:ea typeface="+mn-ea"/>
                <a:cs typeface="+mn-cs"/>
              </a:rPr>
              <a:t>Trends:</a:t>
            </a:r>
            <a:r>
              <a:rPr lang="en-US" sz="1200" kern="1200" dirty="0">
                <a:solidFill>
                  <a:schemeClr val="tx1"/>
                </a:solidFill>
                <a:effectLst/>
                <a:latin typeface="+mn-lt"/>
                <a:ea typeface="+mn-ea"/>
                <a:cs typeface="+mn-cs"/>
              </a:rPr>
              <a:t> </a:t>
            </a:r>
            <a:r>
              <a:rPr lang="en-US" dirty="0"/>
              <a:t>F</a:t>
            </a:r>
            <a:r>
              <a:rPr lang="en-US" sz="1200" kern="1200" dirty="0">
                <a:solidFill>
                  <a:schemeClr val="tx1"/>
                </a:solidFill>
                <a:effectLst/>
                <a:latin typeface="+mn-lt"/>
                <a:ea typeface="+mn-ea"/>
                <a:cs typeface="+mn-cs"/>
              </a:rPr>
              <a:t>rom 2009</a:t>
            </a:r>
            <a:r>
              <a:rPr lang="en-US" sz="1200" kern="1200" baseline="0" dirty="0">
                <a:solidFill>
                  <a:schemeClr val="tx1"/>
                </a:solidFill>
                <a:effectLst/>
                <a:latin typeface="+mn-lt"/>
                <a:ea typeface="+mn-ea"/>
                <a:cs typeface="+mn-cs"/>
              </a:rPr>
              <a:t> to 20</a:t>
            </a:r>
            <a:r>
              <a:rPr lang="en-US" sz="1200" kern="1200" dirty="0">
                <a:solidFill>
                  <a:schemeClr val="tx1"/>
                </a:solidFill>
                <a:effectLst/>
                <a:latin typeface="+mn-lt"/>
                <a:ea typeface="+mn-ea"/>
                <a:cs typeface="+mn-cs"/>
              </a:rPr>
              <a:t>13, the percentage of children ages</a:t>
            </a:r>
            <a:r>
              <a:rPr lang="en-US" sz="1200" kern="1200" baseline="0" dirty="0">
                <a:solidFill>
                  <a:schemeClr val="tx1"/>
                </a:solidFill>
                <a:effectLst/>
                <a:latin typeface="+mn-lt"/>
                <a:ea typeface="+mn-ea"/>
                <a:cs typeface="+mn-cs"/>
              </a:rPr>
              <a:t> 19-35 months who received the 4:3:1:3:3:1:4 vaccination series improved overall and for all income and racial/ethnic groups.</a:t>
            </a:r>
          </a:p>
          <a:p>
            <a:pPr marL="111125" lvl="0" indent="-111125">
              <a:buFont typeface="Arial" panose="020B0604020202020204" pitchFamily="34" charset="0"/>
              <a:buChar char="•"/>
            </a:pPr>
            <a:r>
              <a:rPr lang="en-US" sz="1200" b="1" kern="1200" dirty="0">
                <a:solidFill>
                  <a:schemeClr val="tx1"/>
                </a:solidFill>
                <a:effectLst/>
                <a:latin typeface="+mn-lt"/>
                <a:ea typeface="+mn-ea"/>
                <a:cs typeface="+mn-cs"/>
              </a:rPr>
              <a:t>Groups With Disparities:</a:t>
            </a:r>
            <a:r>
              <a:rPr lang="en-US" sz="1200" kern="1200" dirty="0">
                <a:solidFill>
                  <a:schemeClr val="tx1"/>
                </a:solidFill>
                <a:effectLst/>
                <a:latin typeface="+mn-lt"/>
                <a:ea typeface="+mn-ea"/>
                <a:cs typeface="+mn-cs"/>
              </a:rPr>
              <a:t> </a:t>
            </a:r>
          </a:p>
          <a:p>
            <a:pPr marL="233363" lvl="1" indent="-122238">
              <a:buFont typeface="Arial" panose="020B0604020202020204" pitchFamily="34" charset="0"/>
              <a:buChar char="•"/>
            </a:pPr>
            <a:r>
              <a:rPr lang="en-US" kern="1200" baseline="0" dirty="0">
                <a:effectLst/>
                <a:latin typeface="+mn-lt"/>
                <a:ea typeface="+mn-ea"/>
                <a:cs typeface="+mn-cs"/>
              </a:rPr>
              <a:t>In 2013, the percentage of children ages 19-35 months who received all the recommended vaccines was lower for children from poor, low and middle income families compared to those from high income families. </a:t>
            </a:r>
          </a:p>
          <a:p>
            <a:pPr marL="233363" lvl="1" indent="-122238">
              <a:buFont typeface="Arial" panose="020B0604020202020204" pitchFamily="34" charset="0"/>
              <a:buChar char="•"/>
            </a:pPr>
            <a:r>
              <a:rPr lang="en-US" kern="1200" baseline="0" dirty="0">
                <a:effectLst/>
                <a:latin typeface="+mn-lt"/>
                <a:ea typeface="+mn-ea"/>
                <a:cs typeface="+mn-cs"/>
              </a:rPr>
              <a:t>In 2013, the percentage of Black children (65.0%) ages 19-35 who received all the recommended vaccines was lower compared to White children (72.1%).</a:t>
            </a:r>
          </a:p>
          <a:p>
            <a:pPr marL="114300" lvl="0" indent="-114300">
              <a:buFont typeface="Arial" panose="020B0604020202020204" pitchFamily="34" charset="0"/>
              <a:buChar char="•"/>
            </a:pPr>
            <a:r>
              <a:rPr lang="en-US" b="1" kern="1200" baseline="0" dirty="0">
                <a:effectLst/>
                <a:latin typeface="+mn-lt"/>
                <a:ea typeface="+mn-ea"/>
                <a:cs typeface="+mn-cs"/>
              </a:rPr>
              <a:t>Achievable Benchmark:</a:t>
            </a:r>
          </a:p>
          <a:p>
            <a:pPr marL="233363" lvl="1" indent="-122238">
              <a:buFont typeface="Arial" panose="020B0604020202020204" pitchFamily="34" charset="0"/>
              <a:buChar char="•"/>
            </a:pPr>
            <a:r>
              <a:rPr lang="en-US" kern="1200" dirty="0">
                <a:effectLst/>
                <a:latin typeface="+mn-lt"/>
                <a:ea typeface="+mn-ea"/>
                <a:cs typeface="+mn-cs"/>
              </a:rPr>
              <a:t>The 2012 top 5 State achievable benchmark</a:t>
            </a:r>
            <a:r>
              <a:rPr lang="en-US" kern="1200" baseline="0" dirty="0">
                <a:effectLst/>
                <a:latin typeface="+mn-lt"/>
                <a:ea typeface="+mn-ea"/>
                <a:cs typeface="+mn-cs"/>
              </a:rPr>
              <a:t> was 72%. </a:t>
            </a:r>
            <a:r>
              <a:rPr lang="en-US" kern="1200" dirty="0">
                <a:effectLst/>
                <a:latin typeface="+mn-lt"/>
                <a:ea typeface="+mn-ea"/>
                <a:cs typeface="+mn-cs"/>
              </a:rPr>
              <a:t>The top 5 States that contributed to the achievable benchmark are </a:t>
            </a:r>
            <a:r>
              <a:rPr lang="en-US" b="0" i="0" u="none" strike="noStrike" kern="1200" dirty="0">
                <a:effectLst/>
                <a:latin typeface="+mn-lt"/>
                <a:ea typeface="+mn-ea"/>
                <a:cs typeface="+mn-cs"/>
              </a:rPr>
              <a:t>Louisiana, Maryland,</a:t>
            </a:r>
            <a:r>
              <a:rPr lang="en-US" dirty="0"/>
              <a:t> </a:t>
            </a:r>
            <a:r>
              <a:rPr lang="en-US" b="0" i="0" u="none" strike="noStrike" kern="1200" dirty="0">
                <a:effectLst/>
                <a:latin typeface="+mn-lt"/>
                <a:ea typeface="+mn-ea"/>
                <a:cs typeface="+mn-cs"/>
              </a:rPr>
              <a:t>Massachusetts,</a:t>
            </a:r>
            <a:r>
              <a:rPr lang="en-US" dirty="0"/>
              <a:t> </a:t>
            </a:r>
            <a:r>
              <a:rPr lang="en-US" b="0" i="0" u="none" strike="noStrike" kern="1200" dirty="0">
                <a:effectLst/>
                <a:latin typeface="+mn-lt"/>
                <a:ea typeface="+mn-ea"/>
                <a:cs typeface="+mn-cs"/>
              </a:rPr>
              <a:t>New Hampshire,</a:t>
            </a:r>
            <a:r>
              <a:rPr lang="en-US" dirty="0"/>
              <a:t> </a:t>
            </a:r>
            <a:r>
              <a:rPr lang="en-US" b="0" i="0" u="none" strike="noStrike" kern="1200" dirty="0">
                <a:effectLst/>
                <a:latin typeface="+mn-lt"/>
                <a:ea typeface="+mn-ea"/>
                <a:cs typeface="+mn-cs"/>
              </a:rPr>
              <a:t>and</a:t>
            </a:r>
            <a:r>
              <a:rPr lang="en-US" dirty="0"/>
              <a:t> </a:t>
            </a:r>
            <a:r>
              <a:rPr lang="en-US" b="0" i="0" u="none" strike="noStrike" kern="1200" dirty="0">
                <a:effectLst/>
                <a:latin typeface="+mn-lt"/>
                <a:ea typeface="+mn-ea"/>
                <a:cs typeface="+mn-cs"/>
              </a:rPr>
              <a:t>Ohio. </a:t>
            </a:r>
            <a:endParaRPr lang="en-US" kern="1200" dirty="0">
              <a:effectLst/>
              <a:latin typeface="+mn-lt"/>
              <a:ea typeface="+mn-ea"/>
              <a:cs typeface="+mn-cs"/>
            </a:endParaRPr>
          </a:p>
          <a:p>
            <a:pPr marL="233363" lvl="1" indent="-122238">
              <a:buFont typeface="Arial" panose="020B0604020202020204" pitchFamily="34" charset="0"/>
              <a:buChar char="•"/>
              <a:defRPr/>
            </a:pPr>
            <a:r>
              <a:rPr lang="en-US" kern="1200" dirty="0">
                <a:effectLst/>
                <a:latin typeface="+mn-lt"/>
                <a:ea typeface="+mn-ea"/>
                <a:cs typeface="+mn-cs"/>
              </a:rPr>
              <a:t>Children from high-income </a:t>
            </a:r>
            <a:r>
              <a:rPr lang="en-US" kern="1200" baseline="0" dirty="0">
                <a:effectLst/>
                <a:latin typeface="+mn-lt"/>
                <a:ea typeface="+mn-ea"/>
                <a:cs typeface="+mn-cs"/>
              </a:rPr>
              <a:t>households and middle-income households</a:t>
            </a:r>
            <a:r>
              <a:rPr lang="en-US" kern="1200" dirty="0">
                <a:effectLst/>
                <a:latin typeface="+mn-lt"/>
                <a:ea typeface="+mn-ea"/>
                <a:cs typeface="+mn-cs"/>
              </a:rPr>
              <a:t> </a:t>
            </a:r>
            <a:r>
              <a:rPr lang="en-US" b="0" kern="1200" dirty="0">
                <a:effectLst/>
                <a:latin typeface="+mn-lt"/>
                <a:ea typeface="+mn-ea"/>
                <a:cs typeface="+mn-cs"/>
              </a:rPr>
              <a:t>have achieved the benchmark. White children also have achieved the benchmark. </a:t>
            </a:r>
          </a:p>
          <a:p>
            <a:pPr marL="233363" lvl="1" indent="-122238">
              <a:buFont typeface="Arial" panose="020B0604020202020204" pitchFamily="34" charset="0"/>
              <a:buChar char="•"/>
              <a:defRPr/>
            </a:pPr>
            <a:r>
              <a:rPr lang="en-US" b="0" kern="1200" dirty="0">
                <a:effectLst/>
                <a:latin typeface="+mn-lt"/>
                <a:ea typeface="+mn-ea"/>
                <a:cs typeface="+mn-cs"/>
              </a:rPr>
              <a:t>Children overall and </a:t>
            </a:r>
            <a:r>
              <a:rPr lang="en-US" kern="1200" dirty="0">
                <a:effectLst/>
                <a:latin typeface="+mn-lt"/>
                <a:ea typeface="+mn-ea"/>
                <a:cs typeface="+mn-cs"/>
              </a:rPr>
              <a:t>children from poor</a:t>
            </a:r>
            <a:r>
              <a:rPr lang="en-US" kern="1200" baseline="0" dirty="0">
                <a:effectLst/>
                <a:latin typeface="+mn-lt"/>
                <a:ea typeface="+mn-ea"/>
                <a:cs typeface="+mn-cs"/>
              </a:rPr>
              <a:t> and </a:t>
            </a:r>
            <a:r>
              <a:rPr lang="en-US" kern="1200" dirty="0">
                <a:effectLst/>
                <a:latin typeface="+mn-lt"/>
                <a:ea typeface="+mn-ea"/>
                <a:cs typeface="+mn-cs"/>
              </a:rPr>
              <a:t>low-income</a:t>
            </a:r>
            <a:r>
              <a:rPr lang="en-US" kern="1200" baseline="0" dirty="0">
                <a:effectLst/>
                <a:latin typeface="+mn-lt"/>
                <a:ea typeface="+mn-ea"/>
                <a:cs typeface="+mn-cs"/>
              </a:rPr>
              <a:t> households c</a:t>
            </a:r>
            <a:r>
              <a:rPr lang="en-US" kern="1200" dirty="0">
                <a:effectLst/>
                <a:latin typeface="+mn-lt"/>
                <a:ea typeface="+mn-ea"/>
                <a:cs typeface="+mn-cs"/>
              </a:rPr>
              <a:t>ould achieve</a:t>
            </a:r>
            <a:r>
              <a:rPr lang="en-US" kern="1200" baseline="0" dirty="0">
                <a:effectLst/>
                <a:latin typeface="+mn-lt"/>
                <a:ea typeface="+mn-ea"/>
                <a:cs typeface="+mn-cs"/>
              </a:rPr>
              <a:t> the benchmark in approximately a year. Black and Hispanic children also could achieve the benchmark within a year. </a:t>
            </a:r>
            <a:endParaRPr lang="en-US" kern="1200" dirty="0">
              <a:effectLst/>
              <a:latin typeface="+mn-lt"/>
              <a:ea typeface="+mn-ea"/>
              <a:cs typeface="+mn-cs"/>
            </a:endParaRPr>
          </a:p>
          <a:p>
            <a:pPr marL="171450" lvl="0" indent="-171450">
              <a:buFont typeface="Arial" panose="020B0604020202020204" pitchFamily="34" charset="0"/>
              <a:buChar char="•"/>
            </a:pPr>
            <a:endParaRPr lang="en-US" sz="1200" kern="1200" dirty="0">
              <a:solidFill>
                <a:srgbClr val="FF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0E7EC0-D47B-461F-A069-1AF30F543FB1}" type="slidenum">
              <a:rPr lang="en-US" smtClean="0"/>
              <a:t>28</a:t>
            </a:fld>
            <a:endParaRPr lang="en-US" dirty="0"/>
          </a:p>
        </p:txBody>
      </p:sp>
    </p:spTree>
    <p:extLst>
      <p:ext uri="{BB962C8B-B14F-4D97-AF65-F5344CB8AC3E}">
        <p14:creationId xmlns:p14="http://schemas.microsoft.com/office/powerpoint/2010/main" val="3663978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p:txBody>
      </p:sp>
      <p:sp>
        <p:nvSpPr>
          <p:cNvPr id="4" name="Slide Number Placeholder 3"/>
          <p:cNvSpPr>
            <a:spLocks noGrp="1"/>
          </p:cNvSpPr>
          <p:nvPr>
            <p:ph type="sldNum" sz="quarter" idx="10"/>
          </p:nvPr>
        </p:nvSpPr>
        <p:spPr/>
        <p:txBody>
          <a:bodyPr/>
          <a:lstStyle/>
          <a:p>
            <a:fld id="{E70E7EC0-D47B-461F-A069-1AF30F543FB1}" type="slidenum">
              <a:rPr lang="en-US" smtClean="0"/>
              <a:t>29</a:t>
            </a:fld>
            <a:endParaRPr lang="en-US" dirty="0"/>
          </a:p>
        </p:txBody>
      </p:sp>
    </p:spTree>
    <p:extLst>
      <p:ext uri="{BB962C8B-B14F-4D97-AF65-F5344CB8AC3E}">
        <p14:creationId xmlns:p14="http://schemas.microsoft.com/office/powerpoint/2010/main" val="3817874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5200"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3</a:t>
            </a:fld>
            <a:endParaRPr lang="en-US"/>
          </a:p>
        </p:txBody>
      </p:sp>
    </p:spTree>
    <p:extLst>
      <p:ext uri="{BB962C8B-B14F-4D97-AF65-F5344CB8AC3E}">
        <p14:creationId xmlns:p14="http://schemas.microsoft.com/office/powerpoint/2010/main" val="22889862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b="1" dirty="0"/>
              <a:t>Trends</a:t>
            </a:r>
            <a:r>
              <a:rPr lang="en-US" dirty="0"/>
              <a:t>: </a:t>
            </a:r>
          </a:p>
          <a:p>
            <a:pPr marL="342900" marR="0" lvl="2" indent="-171450" algn="l" defTabSz="914400" rtl="0" eaLnBrk="1" fontAlgn="auto" latinLnBrk="0" hangingPunct="1">
              <a:lnSpc>
                <a:spcPct val="100000"/>
              </a:lnSpc>
              <a:spcBef>
                <a:spcPts val="0"/>
              </a:spcBef>
              <a:spcAft>
                <a:spcPts val="0"/>
              </a:spcAft>
              <a:buClrTx/>
              <a:buSzTx/>
              <a:buFont typeface="Arial"/>
              <a:buChar char="•"/>
              <a:tabLst/>
              <a:defRPr/>
            </a:pPr>
            <a:r>
              <a:rPr lang="en-US" dirty="0"/>
              <a:t>From 2002 to 2013, </a:t>
            </a:r>
            <a:r>
              <a:rPr lang="en-US" i="0" dirty="0"/>
              <a:t>the</a:t>
            </a:r>
            <a:r>
              <a:rPr lang="en-US" i="0" baseline="0" dirty="0"/>
              <a:t> percentage of children ages 3-5 years who had ever received a vision check by a health provider increased from </a:t>
            </a:r>
            <a:r>
              <a:rPr lang="en-US" b="0" i="0" baseline="0" dirty="0"/>
              <a:t>54.5%</a:t>
            </a:r>
            <a:r>
              <a:rPr lang="en-US" i="0" baseline="0" dirty="0"/>
              <a:t> to 64.4%. </a:t>
            </a:r>
          </a:p>
          <a:p>
            <a:pPr marL="342900" marR="0" lvl="2" indent="-171450" algn="l" defTabSz="914400" rtl="0" eaLnBrk="1" fontAlgn="auto" latinLnBrk="0" hangingPunct="1">
              <a:lnSpc>
                <a:spcPct val="100000"/>
              </a:lnSpc>
              <a:spcBef>
                <a:spcPts val="0"/>
              </a:spcBef>
              <a:spcAft>
                <a:spcPts val="0"/>
              </a:spcAft>
              <a:buClrTx/>
              <a:buSzTx/>
              <a:buFont typeface="Arial"/>
              <a:buChar char="•"/>
              <a:tabLst/>
              <a:defRPr/>
            </a:pPr>
            <a:r>
              <a:rPr lang="en-US" i="0" u="none" baseline="0" dirty="0"/>
              <a:t>Among White children ages 3-5 years, t</a:t>
            </a:r>
            <a:r>
              <a:rPr lang="en-US" i="0" u="none" dirty="0"/>
              <a:t>he</a:t>
            </a:r>
            <a:r>
              <a:rPr lang="en-US" i="0" u="none" baseline="0" dirty="0"/>
              <a:t> percentage who had ever received a vision check by a health provider increased from 54% in 2002 to 61.9% in 2013. The percentage</a:t>
            </a:r>
            <a:r>
              <a:rPr lang="en-US" i="0" baseline="0" dirty="0"/>
              <a:t> also increased for Hispanic children from 48.9% in 2002 to 64.2% in 2013. However, there was </a:t>
            </a:r>
            <a:r>
              <a:rPr lang="en-US" b="0" i="0" baseline="0" dirty="0"/>
              <a:t>no statistically </a:t>
            </a:r>
            <a:r>
              <a:rPr lang="en-US" i="0" baseline="0" dirty="0"/>
              <a:t>significant increase for Black children (</a:t>
            </a:r>
            <a:r>
              <a:rPr lang="en-US" b="0" i="0" baseline="0" dirty="0"/>
              <a:t>61.9% </a:t>
            </a:r>
            <a:r>
              <a:rPr lang="en-US" i="0" baseline="0" dirty="0"/>
              <a:t>in 2002 and 69.8% in 2013). </a:t>
            </a:r>
            <a:endParaRPr lang="en-US" i="1" dirty="0"/>
          </a:p>
          <a:p>
            <a:pPr marL="171450" indent="-171450">
              <a:buFont typeface="Arial"/>
              <a:buChar char="•"/>
            </a:pPr>
            <a:r>
              <a:rPr lang="en-US" b="1" dirty="0"/>
              <a:t>Groups With Disparities</a:t>
            </a:r>
            <a:r>
              <a:rPr lang="en-US" dirty="0"/>
              <a:t>: </a:t>
            </a:r>
          </a:p>
          <a:p>
            <a:pPr marL="342900" lvl="1" indent="-171450">
              <a:buFont typeface="Arial"/>
              <a:buChar char="•"/>
            </a:pPr>
            <a:r>
              <a:rPr lang="en-US" b="0" dirty="0"/>
              <a:t>In 2013, there were no statistically significant differences between White, Black, and Hispanic children in the percentage who had ever received a vision check (61.9%, 69.8%, and 64.2%, respectively). </a:t>
            </a:r>
          </a:p>
          <a:p>
            <a:pPr marL="457200" lvl="1" indent="0">
              <a:buFont typeface="Arial"/>
              <a:buNone/>
            </a:pPr>
            <a:endParaRPr lang="en-US" dirty="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30</a:t>
            </a:fld>
            <a:endParaRPr lang="en-US" dirty="0"/>
          </a:p>
        </p:txBody>
      </p:sp>
    </p:spTree>
    <p:extLst>
      <p:ext uri="{BB962C8B-B14F-4D97-AF65-F5344CB8AC3E}">
        <p14:creationId xmlns:p14="http://schemas.microsoft.com/office/powerpoint/2010/main" val="963580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695325"/>
            <a:ext cx="6143625" cy="4608513"/>
          </a:xfrm>
        </p:spPr>
      </p:sp>
      <p:sp>
        <p:nvSpPr>
          <p:cNvPr id="3" name="Notes Placeholder 2"/>
          <p:cNvSpPr>
            <a:spLocks noGrp="1"/>
          </p:cNvSpPr>
          <p:nvPr>
            <p:ph type="body" idx="1"/>
          </p:nvPr>
        </p:nvSpPr>
        <p:spPr>
          <a:xfrm>
            <a:off x="701040" y="5457824"/>
            <a:ext cx="5608320" cy="3141345"/>
          </a:xfrm>
        </p:spPr>
        <p:txBody>
          <a:bodyPr/>
          <a:lstStyle/>
          <a:p>
            <a:pPr marL="171450" indent="-171450">
              <a:buFont typeface="Arial" panose="020B0604020202020204" pitchFamily="34" charset="0"/>
              <a:buChar char="•"/>
            </a:pPr>
            <a:r>
              <a:rPr lang="en-US" dirty="0"/>
              <a:t>Current (2014) recommendations for visits: </a:t>
            </a:r>
          </a:p>
          <a:p>
            <a:pPr marL="342900" lvl="1" indent="-171450">
              <a:buFont typeface="Arial" panose="020B0604020202020204" pitchFamily="34" charset="0"/>
              <a:buChar char="•"/>
            </a:pPr>
            <a:r>
              <a:rPr lang="en-US" dirty="0"/>
              <a:t>7 well-child visits before 12 months of age, </a:t>
            </a:r>
          </a:p>
          <a:p>
            <a:pPr marL="342900" lvl="1" indent="-171450">
              <a:buFont typeface="Arial" panose="020B0604020202020204" pitchFamily="34" charset="0"/>
              <a:buChar char="•"/>
            </a:pPr>
            <a:r>
              <a:rPr lang="en-US" dirty="0"/>
              <a:t>6 well-child visits between 12 and 36 months of age, and</a:t>
            </a:r>
          </a:p>
          <a:p>
            <a:pPr marL="342900" lvl="1" indent="-171450">
              <a:buFont typeface="Arial" panose="020B0604020202020204" pitchFamily="34" charset="0"/>
              <a:buChar char="•"/>
            </a:pPr>
            <a:r>
              <a:rPr lang="en-US" dirty="0"/>
              <a:t>1 well-child visit per year from ages 3 to 21 years.</a:t>
            </a:r>
          </a:p>
          <a:p>
            <a:pPr marL="34290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31</a:t>
            </a:fld>
            <a:endParaRPr lang="en-US" dirty="0"/>
          </a:p>
        </p:txBody>
      </p:sp>
    </p:spTree>
    <p:extLst>
      <p:ext uri="{BB962C8B-B14F-4D97-AF65-F5344CB8AC3E}">
        <p14:creationId xmlns:p14="http://schemas.microsoft.com/office/powerpoint/2010/main" val="16707131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5514974"/>
            <a:ext cx="5943600" cy="3248025"/>
          </a:xfrm>
        </p:spPr>
        <p:txBody>
          <a:bodyPr>
            <a:normAutofit lnSpcReduction="10000"/>
          </a:bodyPr>
          <a:lstStyle/>
          <a:p>
            <a:pPr marL="171450" indent="-171450">
              <a:buFont typeface="Arial" panose="020B0604020202020204" pitchFamily="34" charset="0"/>
              <a:buChar char="•"/>
            </a:pPr>
            <a:r>
              <a:rPr lang="en-US" b="1" dirty="0"/>
              <a:t>Trends</a:t>
            </a:r>
            <a:r>
              <a:rPr lang="en-US" dirty="0"/>
              <a:t>: </a:t>
            </a:r>
          </a:p>
          <a:p>
            <a:pPr marL="342900" lvl="1" indent="-171450">
              <a:buFont typeface="Arial" panose="020B0604020202020204" pitchFamily="34" charset="0"/>
              <a:buChar char="•"/>
            </a:pPr>
            <a:r>
              <a:rPr lang="en-US" dirty="0"/>
              <a:t>Overall, the percentage</a:t>
            </a:r>
            <a:r>
              <a:rPr lang="en-US" baseline="0" dirty="0"/>
              <a:t> of children ages 0-17 years who had a well-child visit (as distinct from a symptom-driven visit) in the last 12 months increased from 71% in 2000 to </a:t>
            </a:r>
            <a:r>
              <a:rPr lang="en-US" b="0" baseline="0" dirty="0"/>
              <a:t>83.8% </a:t>
            </a:r>
            <a:r>
              <a:rPr lang="en-US" baseline="0" dirty="0"/>
              <a:t>in 2014. </a:t>
            </a:r>
          </a:p>
          <a:p>
            <a:pPr marL="342900" lvl="1" indent="-171450">
              <a:buFont typeface="Arial" panose="020B0604020202020204" pitchFamily="34" charset="0"/>
              <a:buChar char="•"/>
            </a:pPr>
            <a:r>
              <a:rPr lang="en-US" b="0" baseline="0" dirty="0"/>
              <a:t>From 2000 to 2014, the percentage of children who had a well-child visit increased significantly for Whites (71.3% to 85.3%), Blacks (75.4% to 85.9%), and Hispanics (65.3% to 78.9%). </a:t>
            </a:r>
          </a:p>
          <a:p>
            <a:pPr marL="342900" lvl="1" indent="-171450">
              <a:buFont typeface="Arial" panose="020B0604020202020204" pitchFamily="34" charset="0"/>
              <a:buChar char="•"/>
              <a:defRPr/>
            </a:pPr>
            <a:r>
              <a:rPr lang="en-US" b="0" baseline="0" dirty="0"/>
              <a:t>The percentage of children who had a well-child visit also increased for all income groups. From 2000 to 2014, the percentage of children with a well-child visit increased from 67.7% to 81.0% for poor families; from 65.8% to 80.5% for low-income families; from 71.3% to 83.2% for middle-income families; and from 76.8% to 89.5% for high-income families. </a:t>
            </a:r>
            <a:endParaRPr lang="en-US" b="0" dirty="0"/>
          </a:p>
          <a:p>
            <a:pPr marL="171450" indent="-171450">
              <a:buFont typeface="Arial" panose="020B0604020202020204" pitchFamily="34" charset="0"/>
              <a:buChar char="•"/>
            </a:pPr>
            <a:r>
              <a:rPr lang="en-US" b="1" dirty="0"/>
              <a:t>Groups With Disparities: </a:t>
            </a:r>
          </a:p>
          <a:p>
            <a:pPr marL="342900" lvl="1" indent="-171450">
              <a:buFont typeface="Arial"/>
              <a:buChar char="•"/>
            </a:pPr>
            <a:r>
              <a:rPr lang="en-US" b="0" dirty="0"/>
              <a:t>In</a:t>
            </a:r>
            <a:r>
              <a:rPr lang="en-US" b="0" baseline="0" dirty="0"/>
              <a:t> 2014, </a:t>
            </a:r>
            <a:r>
              <a:rPr lang="en-US" b="0" dirty="0"/>
              <a:t>White children were more likely than Hispanic children to have had at least one well-child visit during the year (85.3% vs. 78.9%). </a:t>
            </a:r>
          </a:p>
          <a:p>
            <a:pPr marL="342900" lvl="1" indent="-171450">
              <a:buFont typeface="Arial"/>
              <a:buChar char="•"/>
            </a:pPr>
            <a:r>
              <a:rPr lang="en-US" b="0" dirty="0"/>
              <a:t>In 2014, children in high-income families were more likely than children in poor, low-income, and middle-income families to have had at least one well-child visit during the year (89.5% vs. 81.0%, 80.5%, and 83.2%, respectively). </a:t>
            </a:r>
          </a:p>
        </p:txBody>
      </p:sp>
      <p:sp>
        <p:nvSpPr>
          <p:cNvPr id="4" name="Slide Number Placeholder 3"/>
          <p:cNvSpPr>
            <a:spLocks noGrp="1"/>
          </p:cNvSpPr>
          <p:nvPr>
            <p:ph type="sldNum" sz="quarter" idx="10"/>
          </p:nvPr>
        </p:nvSpPr>
        <p:spPr/>
        <p:txBody>
          <a:bodyPr/>
          <a:lstStyle/>
          <a:p>
            <a:fld id="{E70E7EC0-D47B-461F-A069-1AF30F543FB1}" type="slidenum">
              <a:rPr lang="en-US" smtClean="0"/>
              <a:t>32</a:t>
            </a:fld>
            <a:endParaRPr lang="en-US" dirty="0"/>
          </a:p>
        </p:txBody>
      </p:sp>
    </p:spTree>
    <p:extLst>
      <p:ext uri="{BB962C8B-B14F-4D97-AF65-F5344CB8AC3E}">
        <p14:creationId xmlns:p14="http://schemas.microsoft.com/office/powerpoint/2010/main" val="30186130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572124"/>
            <a:ext cx="5608320" cy="3027045"/>
          </a:xfrm>
        </p:spPr>
        <p:txBody>
          <a:bodyPr/>
          <a:lstStyle/>
          <a:p>
            <a:pPr marL="171450" lvl="0" indent="-171450">
              <a:buFont typeface="Arial" panose="020B0604020202020204" pitchFamily="34" charset="0"/>
              <a:buChar char="•"/>
            </a:pPr>
            <a:r>
              <a:rPr lang="en-US" i="1" dirty="0"/>
              <a:t>Neisseria </a:t>
            </a:r>
            <a:r>
              <a:rPr lang="en-US" i="1" dirty="0" err="1"/>
              <a:t>meningitidis</a:t>
            </a:r>
            <a:r>
              <a:rPr lang="en-US" i="1" dirty="0"/>
              <a:t> </a:t>
            </a:r>
            <a:r>
              <a:rPr lang="en-US" dirty="0"/>
              <a:t>causes various infections but is most important as a potential cause of meningitis.</a:t>
            </a:r>
            <a:r>
              <a:rPr lang="en-US" baseline="30000" dirty="0"/>
              <a:t>12</a:t>
            </a:r>
            <a:r>
              <a:rPr lang="en-US" baseline="0" dirty="0"/>
              <a:t> It c</a:t>
            </a:r>
            <a:r>
              <a:rPr lang="en-US" dirty="0"/>
              <a:t>an also cause meningococcemia, a bloodstream infection.</a:t>
            </a:r>
            <a:r>
              <a:rPr lang="en-US" baseline="30000" dirty="0"/>
              <a:t>12</a:t>
            </a:r>
          </a:p>
          <a:p>
            <a:pPr marL="171450" lvl="0" indent="-171450">
              <a:buFont typeface="Arial" panose="020B0604020202020204" pitchFamily="34" charset="0"/>
              <a:buChar char="•"/>
            </a:pPr>
            <a:r>
              <a:rPr lang="en-US" baseline="0" dirty="0"/>
              <a:t>The meningococcal vaccine is r</a:t>
            </a:r>
            <a:r>
              <a:rPr lang="en-US" dirty="0"/>
              <a:t>ecommended for all children ages 11-12 years. Effective January 2011, a second dose is recommended at age 16.</a:t>
            </a:r>
            <a:r>
              <a:rPr lang="en-US" baseline="30000" dirty="0"/>
              <a:t>13</a:t>
            </a:r>
            <a:endParaRPr lang="en-US" dirty="0"/>
          </a:p>
          <a:p>
            <a:pPr marL="171450" lvl="0" indent="-171450">
              <a:buFont typeface="Arial" panose="020B0604020202020204" pitchFamily="34" charset="0"/>
              <a:buChar char="•"/>
            </a:pPr>
            <a:endParaRPr lang="en-US" dirty="0"/>
          </a:p>
          <a:p>
            <a:pPr marL="0" inden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0E7EC0-D47B-461F-A069-1AF30F543FB1}" type="slidenum">
              <a:rPr lang="en-US" smtClean="0"/>
              <a:t>33</a:t>
            </a:fld>
            <a:endParaRPr lang="en-US" dirty="0"/>
          </a:p>
        </p:txBody>
      </p:sp>
    </p:spTree>
    <p:extLst>
      <p:ext uri="{BB962C8B-B14F-4D97-AF65-F5344CB8AC3E}">
        <p14:creationId xmlns:p14="http://schemas.microsoft.com/office/powerpoint/2010/main" val="10529369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543550"/>
            <a:ext cx="5608320" cy="3055620"/>
          </a:xfrm>
        </p:spPr>
        <p:txBody>
          <a:bodyPr/>
          <a:lstStyle/>
          <a:p>
            <a:pPr marL="171450" lvl="0" indent="-171450">
              <a:buFont typeface="Arial" panose="020B0604020202020204" pitchFamily="34" charset="0"/>
              <a:buChar char="•"/>
            </a:pPr>
            <a:r>
              <a:rPr lang="en-US" b="1" dirty="0"/>
              <a:t>Overall:</a:t>
            </a:r>
            <a:r>
              <a:rPr lang="en-US" b="1" baseline="0" dirty="0"/>
              <a:t> </a:t>
            </a:r>
            <a:r>
              <a:rPr lang="en-US" b="0" baseline="0" dirty="0"/>
              <a:t>In 2013, the percentage of adolescents ages 13-15 who ever received at least 1 dose of the meningococcal vaccine was 78.1%.</a:t>
            </a:r>
            <a:endParaRPr lang="en-US" b="0" dirty="0"/>
          </a:p>
          <a:p>
            <a:pPr marL="171450" lvl="0" indent="-171450">
              <a:buFont typeface="Arial" panose="020B0604020202020204" pitchFamily="34" charset="0"/>
              <a:buChar char="•"/>
            </a:pPr>
            <a:r>
              <a:rPr lang="en-US" b="1" dirty="0"/>
              <a:t>Trends: </a:t>
            </a:r>
            <a:r>
              <a:rPr lang="en-US" dirty="0"/>
              <a:t>T</a:t>
            </a:r>
            <a:r>
              <a:rPr lang="en-US" kern="1200" dirty="0">
                <a:solidFill>
                  <a:schemeClr val="tx1"/>
                </a:solidFill>
                <a:effectLst/>
                <a:latin typeface="+mn-lt"/>
                <a:ea typeface="+mn-ea"/>
                <a:cs typeface="+mn-cs"/>
              </a:rPr>
              <a:t>he percentage of adolescents ages 13-15 who ever received at least 1 dose of the meningococcal vaccine</a:t>
            </a:r>
            <a:r>
              <a:rPr lang="en-US" kern="1200" baseline="0" dirty="0">
                <a:solidFill>
                  <a:schemeClr val="tx1"/>
                </a:solidFill>
                <a:effectLst/>
                <a:latin typeface="+mn-lt"/>
                <a:ea typeface="+mn-ea"/>
                <a:cs typeface="+mn-cs"/>
              </a:rPr>
              <a:t> improved overall and for all racial/ethnic groups and income groups.</a:t>
            </a:r>
            <a:r>
              <a:rPr lang="en-US" b="1" kern="1200" baseline="0" dirty="0">
                <a:solidFill>
                  <a:schemeClr val="tx1"/>
                </a:solidFill>
                <a:effectLst/>
                <a:latin typeface="+mn-lt"/>
                <a:ea typeface="+mn-ea"/>
                <a:cs typeface="+mn-cs"/>
              </a:rPr>
              <a:t> </a:t>
            </a:r>
            <a:endParaRPr lang="en-US"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Groups With Disparities:</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In 2013, the</a:t>
            </a:r>
            <a:r>
              <a:rPr lang="en-US" sz="1200" b="0" kern="1200" baseline="0" dirty="0">
                <a:solidFill>
                  <a:schemeClr val="tx1"/>
                </a:solidFill>
                <a:effectLst/>
                <a:latin typeface="+mn-lt"/>
                <a:ea typeface="+mn-ea"/>
                <a:cs typeface="+mn-cs"/>
              </a:rPr>
              <a:t> percentage of Hispanic adolescents (84%) ages 13-15 who ever received at least 1 dose of </a:t>
            </a:r>
            <a:r>
              <a:rPr lang="en-US" kern="1200" dirty="0">
                <a:solidFill>
                  <a:schemeClr val="tx1"/>
                </a:solidFill>
                <a:effectLst/>
                <a:latin typeface="+mn-lt"/>
                <a:ea typeface="+mn-ea"/>
                <a:cs typeface="+mn-cs"/>
              </a:rPr>
              <a:t>meningococcal vaccine</a:t>
            </a:r>
            <a:r>
              <a:rPr lang="en-US" kern="1200" baseline="0" dirty="0">
                <a:solidFill>
                  <a:schemeClr val="tx1"/>
                </a:solidFill>
                <a:effectLst/>
                <a:latin typeface="+mn-lt"/>
                <a:ea typeface="+mn-ea"/>
                <a:cs typeface="+mn-cs"/>
              </a:rPr>
              <a:t> was higher compared with White adolescents </a:t>
            </a:r>
            <a:r>
              <a:rPr lang="en-US" b="0" kern="1200" baseline="0" dirty="0">
                <a:solidFill>
                  <a:schemeClr val="tx1"/>
                </a:solidFill>
                <a:effectLst/>
                <a:latin typeface="+mn-lt"/>
                <a:ea typeface="+mn-ea"/>
                <a:cs typeface="+mn-cs"/>
              </a:rPr>
              <a:t>(75.3%).</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effectLst/>
                <a:latin typeface="+mn-lt"/>
                <a:ea typeface="+mn-ea"/>
                <a:cs typeface="+mn-cs"/>
              </a:rPr>
              <a:t>In all years, the percentage of adolescents ages 13-15 who ever received at least 1 dose of </a:t>
            </a:r>
            <a:r>
              <a:rPr lang="en-US" b="0" kern="1200" dirty="0">
                <a:solidFill>
                  <a:schemeClr val="tx1"/>
                </a:solidFill>
                <a:effectLst/>
                <a:latin typeface="+mn-lt"/>
                <a:ea typeface="+mn-ea"/>
                <a:cs typeface="+mn-cs"/>
              </a:rPr>
              <a:t>meningococcal vaccine</a:t>
            </a:r>
            <a:r>
              <a:rPr lang="en-US" b="0" kern="1200" baseline="0" dirty="0">
                <a:solidFill>
                  <a:schemeClr val="tx1"/>
                </a:solidFill>
                <a:effectLst/>
                <a:latin typeface="+mn-lt"/>
                <a:ea typeface="+mn-ea"/>
                <a:cs typeface="+mn-cs"/>
              </a:rPr>
              <a:t> was lower </a:t>
            </a:r>
            <a:r>
              <a:rPr lang="en-US" sz="1200" b="0" kern="1200" baseline="0" dirty="0">
                <a:solidFill>
                  <a:schemeClr val="tx1"/>
                </a:solidFill>
                <a:effectLst/>
                <a:latin typeface="+mn-lt"/>
                <a:ea typeface="+mn-ea"/>
                <a:cs typeface="+mn-cs"/>
              </a:rPr>
              <a:t>for those who live in poor, low-, and middle-income households compared with those from high-income households.</a:t>
            </a:r>
            <a:endParaRPr lang="en-US" sz="1200" b="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34</a:t>
            </a:fld>
            <a:endParaRPr lang="en-US" dirty="0"/>
          </a:p>
        </p:txBody>
      </p:sp>
    </p:spTree>
    <p:extLst>
      <p:ext uri="{BB962C8B-B14F-4D97-AF65-F5344CB8AC3E}">
        <p14:creationId xmlns:p14="http://schemas.microsoft.com/office/powerpoint/2010/main" val="24662265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8624" y="5505450"/>
            <a:ext cx="6296025" cy="3093720"/>
          </a:xfrm>
        </p:spPr>
        <p:txBody>
          <a:bodyPr/>
          <a:lstStyle/>
          <a:p>
            <a:pPr marL="171450" indent="-171450">
              <a:buFont typeface="Arial" panose="020B0604020202020204" pitchFamily="34" charset="0"/>
              <a:buChar char="•"/>
            </a:pPr>
            <a:r>
              <a:rPr lang="en-US" sz="1200" b="1" dirty="0"/>
              <a:t>Overall: </a:t>
            </a:r>
            <a:r>
              <a:rPr lang="en-US" sz="1200" dirty="0"/>
              <a:t>This</a:t>
            </a:r>
            <a:r>
              <a:rPr lang="en-US" sz="1200" baseline="0" dirty="0"/>
              <a:t> map shows e</a:t>
            </a:r>
            <a:r>
              <a:rPr lang="en-US" sz="1200" dirty="0"/>
              <a:t>stimated vaccination coverage with at least 1 dose of meningococcal vaccine among adolescents ages 13-17 years, by State. </a:t>
            </a:r>
            <a:r>
              <a:rPr lang="en-US" dirty="0"/>
              <a:t>State values ranged from 46.0% (Mississippi) </a:t>
            </a:r>
            <a:r>
              <a:rPr lang="en-US" i="0" dirty="0"/>
              <a:t>to 95.2</a:t>
            </a:r>
            <a:r>
              <a:rPr lang="en-US" i="0" u="none" dirty="0"/>
              <a:t>% </a:t>
            </a:r>
            <a:r>
              <a:rPr lang="en-US" i="0" dirty="0"/>
              <a:t>(Pennsylvania). </a:t>
            </a:r>
          </a:p>
          <a:p>
            <a:pPr marL="171450" indent="-171450">
              <a:buFont typeface="Arial" panose="020B0604020202020204" pitchFamily="34" charset="0"/>
              <a:buChar char="•"/>
            </a:pPr>
            <a:r>
              <a:rPr lang="en-US" b="1" dirty="0"/>
              <a:t>Differences by State:</a:t>
            </a:r>
            <a:r>
              <a:rPr lang="en-US" dirty="0"/>
              <a:t> </a:t>
            </a:r>
            <a:r>
              <a:rPr lang="en-US" sz="1200" b="0" i="0" kern="1200" dirty="0">
                <a:effectLst/>
                <a:latin typeface="+mn-lt"/>
                <a:ea typeface="+mn-ea"/>
                <a:cs typeface="+mn-cs"/>
              </a:rPr>
              <a:t>Interquartile </a:t>
            </a:r>
            <a:r>
              <a:rPr lang="en-US" sz="1200" b="0" i="0" kern="1200" dirty="0">
                <a:solidFill>
                  <a:schemeClr val="tx1"/>
                </a:solidFill>
                <a:effectLst/>
                <a:latin typeface="+mn-lt"/>
                <a:ea typeface="+mn-ea"/>
                <a:cs typeface="+mn-cs"/>
              </a:rPr>
              <a:t>ranges follow:</a:t>
            </a:r>
          </a:p>
          <a:p>
            <a:pPr marL="342900" lvl="1" indent="-171450">
              <a:buFont typeface="Arial" panose="020B0604020202020204" pitchFamily="34" charset="0"/>
              <a:buChar char="•"/>
            </a:pPr>
            <a:r>
              <a:rPr lang="en-US" sz="1200" kern="1200" dirty="0">
                <a:solidFill>
                  <a:schemeClr val="tx1"/>
                </a:solidFill>
                <a:effectLst/>
                <a:latin typeface="+mn-lt"/>
                <a:ea typeface="+mn-ea"/>
                <a:cs typeface="+mn-cs"/>
              </a:rPr>
              <a:t>First quartile (lowest): 46.0%-69.6</a:t>
            </a:r>
            <a:r>
              <a:rPr lang="en-US" sz="1200" b="0" i="0" u="none" strike="noStrike" kern="1200" dirty="0">
                <a:solidFill>
                  <a:schemeClr val="tx1"/>
                </a:solidFill>
                <a:effectLst/>
                <a:latin typeface="+mn-lt"/>
                <a:ea typeface="+mn-ea"/>
                <a:cs typeface="+mn-cs"/>
              </a:rPr>
              <a:t>%</a:t>
            </a:r>
            <a:r>
              <a:rPr lang="en-US" dirty="0"/>
              <a:t> </a:t>
            </a:r>
            <a:r>
              <a:rPr lang="en-US" sz="1200" kern="1200" dirty="0">
                <a:solidFill>
                  <a:schemeClr val="tx1"/>
                </a:solidFill>
                <a:effectLst/>
                <a:latin typeface="+mn-lt"/>
                <a:ea typeface="+mn-ea"/>
                <a:cs typeface="+mn-cs"/>
              </a:rPr>
              <a:t>(AK, AR, IA, KS, MO, MS, MT, NV, OR, SC, SD, UT, WY)</a:t>
            </a:r>
          </a:p>
          <a:p>
            <a:pPr marL="342900" lvl="1" indent="-171450">
              <a:buFont typeface="Arial" panose="020B0604020202020204" pitchFamily="34" charset="0"/>
              <a:buChar char="•"/>
            </a:pPr>
            <a:r>
              <a:rPr lang="en-US" dirty="0"/>
              <a:t>Second quartile (second lowest): 69.6%-76.2% (AL, FL, GA  ME, MN, NC, NE, NM, OH, OK, TN, VA, WI) </a:t>
            </a:r>
          </a:p>
          <a:p>
            <a:pPr marL="342900" lvl="1" indent="-171450">
              <a:buFont typeface="Arial" panose="020B0604020202020204" pitchFamily="34" charset="0"/>
              <a:buChar char="•"/>
            </a:pPr>
            <a:r>
              <a:rPr lang="en-US" dirty="0"/>
              <a:t>Third quartile (second highest): 76.3%-86.6% (AZ, CA, CO, HI, ID, IL, KY, MD,  NY, VT, WA, WV) </a:t>
            </a:r>
          </a:p>
          <a:p>
            <a:pPr marL="342900" lvl="1" indent="-171450">
              <a:buFont typeface="Arial" panose="020B0604020202020204" pitchFamily="34" charset="0"/>
              <a:buChar char="•"/>
            </a:pPr>
            <a:r>
              <a:rPr lang="en-US" dirty="0"/>
              <a:t>Fourth quartile (highest): 86.7%-95.2% (CT,  DE, IN, LA, MA, MI, ND, NH, NJ, PA, RI, TX)</a:t>
            </a:r>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35</a:t>
            </a:fld>
            <a:endParaRPr lang="en-US"/>
          </a:p>
        </p:txBody>
      </p:sp>
    </p:spTree>
    <p:extLst>
      <p:ext uri="{BB962C8B-B14F-4D97-AF65-F5344CB8AC3E}">
        <p14:creationId xmlns:p14="http://schemas.microsoft.com/office/powerpoint/2010/main" val="37603984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534024"/>
            <a:ext cx="5608320" cy="3065145"/>
          </a:xfrm>
        </p:spPr>
        <p:txBody>
          <a:bodyPr/>
          <a:lstStyle/>
          <a:p>
            <a:pPr marL="171450" indent="-171450">
              <a:buFont typeface="Arial" panose="020B0604020202020204" pitchFamily="34" charset="0"/>
              <a:buChar char="•"/>
            </a:pPr>
            <a:r>
              <a:rPr lang="en-US" b="1" dirty="0"/>
              <a:t>Overall Rate: </a:t>
            </a:r>
            <a:r>
              <a:rPr lang="en-US" dirty="0"/>
              <a:t>In 2014,</a:t>
            </a:r>
            <a:r>
              <a:rPr lang="en-US" baseline="0" dirty="0"/>
              <a:t> the estimated vaccination coverage for the meningitis vaccine among all adolescents ages 13-17 was 79.3%. </a:t>
            </a:r>
          </a:p>
          <a:p>
            <a:pPr marL="171450" indent="-171450">
              <a:buFont typeface="Arial" panose="020B0604020202020204" pitchFamily="34" charset="0"/>
              <a:buChar char="•"/>
            </a:pPr>
            <a:r>
              <a:rPr lang="en-US" sz="1200" b="1" baseline="0" dirty="0"/>
              <a:t>Groups With Disparities</a:t>
            </a:r>
            <a:r>
              <a:rPr lang="en-US" sz="1200" baseline="0" dirty="0"/>
              <a:t>:</a:t>
            </a:r>
            <a:r>
              <a:rPr lang="en-US" sz="1200" dirty="0"/>
              <a:t> </a:t>
            </a:r>
          </a:p>
          <a:p>
            <a:pPr marL="342900" lvl="1" indent="-171450">
              <a:buFont typeface="Arial" panose="020B0604020202020204" pitchFamily="34" charset="0"/>
              <a:buChar char="•"/>
            </a:pPr>
            <a:r>
              <a:rPr lang="en-US" dirty="0"/>
              <a:t>H</a:t>
            </a:r>
            <a:r>
              <a:rPr lang="en-US" baseline="0" dirty="0"/>
              <a:t>ispanics </a:t>
            </a:r>
            <a:r>
              <a:rPr lang="en-US" b="0" baseline="0" dirty="0"/>
              <a:t>(82.1%) and Asians (82.5%) </a:t>
            </a:r>
            <a:r>
              <a:rPr lang="en-US" baseline="0" dirty="0"/>
              <a:t>had the highest coverage. </a:t>
            </a:r>
          </a:p>
          <a:p>
            <a:pPr marL="342900" lvl="1" indent="-171450">
              <a:buFont typeface="Arial" panose="020B0604020202020204" pitchFamily="34" charset="0"/>
              <a:buChar char="•"/>
            </a:pPr>
            <a:r>
              <a:rPr lang="en-US" baseline="0" dirty="0"/>
              <a:t>American Indians and Alaska Natives (73.5%) had the lowest coverage. </a:t>
            </a:r>
            <a:endParaRPr lang="en-US" dirty="0"/>
          </a:p>
          <a:p>
            <a:endParaRPr lang="en-US" sz="1200" dirty="0"/>
          </a:p>
          <a:p>
            <a:endParaRPr lang="en-US" sz="1200" dirty="0"/>
          </a:p>
        </p:txBody>
      </p:sp>
      <p:sp>
        <p:nvSpPr>
          <p:cNvPr id="4" name="Slide Number Placeholder 3"/>
          <p:cNvSpPr>
            <a:spLocks noGrp="1"/>
          </p:cNvSpPr>
          <p:nvPr>
            <p:ph type="sldNum" sz="quarter" idx="10"/>
          </p:nvPr>
        </p:nvSpPr>
        <p:spPr/>
        <p:txBody>
          <a:bodyPr/>
          <a:lstStyle/>
          <a:p>
            <a:fld id="{E70E7EC0-D47B-461F-A069-1AF30F543FB1}" type="slidenum">
              <a:rPr lang="en-US" smtClean="0"/>
              <a:t>36</a:t>
            </a:fld>
            <a:endParaRPr lang="en-US" dirty="0"/>
          </a:p>
        </p:txBody>
      </p:sp>
    </p:spTree>
    <p:extLst>
      <p:ext uri="{BB962C8B-B14F-4D97-AF65-F5344CB8AC3E}">
        <p14:creationId xmlns:p14="http://schemas.microsoft.com/office/powerpoint/2010/main" val="34566721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70E7EC0-D47B-461F-A069-1AF30F543FB1}" type="slidenum">
              <a:rPr lang="en-US" smtClean="0"/>
              <a:t>37</a:t>
            </a:fld>
            <a:endParaRPr lang="en-US" dirty="0"/>
          </a:p>
        </p:txBody>
      </p:sp>
      <p:sp>
        <p:nvSpPr>
          <p:cNvPr id="6" name="Notes Placeholder 5"/>
          <p:cNvSpPr>
            <a:spLocks noGrp="1"/>
          </p:cNvSpPr>
          <p:nvPr>
            <p:ph type="body" idx="1"/>
          </p:nvPr>
        </p:nvSpPr>
        <p:spPr>
          <a:xfrm>
            <a:off x="701040" y="5438774"/>
            <a:ext cx="5608320" cy="3160395"/>
          </a:xfrm>
        </p:spPr>
        <p:txBody>
          <a:bodyPr/>
          <a:lstStyle/>
          <a:p>
            <a:pPr marL="171450" indent="-171450">
              <a:buFont typeface="Arial" panose="020B0604020202020204" pitchFamily="34" charset="0"/>
              <a:buChar char="•"/>
            </a:pPr>
            <a:r>
              <a:rPr lang="en-US" dirty="0" err="1"/>
              <a:t>Quadrivalent</a:t>
            </a:r>
            <a:r>
              <a:rPr lang="en-US" dirty="0"/>
              <a:t> HPV is also known as HPV4.</a:t>
            </a:r>
          </a:p>
        </p:txBody>
      </p:sp>
    </p:spTree>
    <p:extLst>
      <p:ext uri="{BB962C8B-B14F-4D97-AF65-F5344CB8AC3E}">
        <p14:creationId xmlns:p14="http://schemas.microsoft.com/office/powerpoint/2010/main" val="29635084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505450"/>
            <a:ext cx="5608320" cy="3093720"/>
          </a:xfrm>
        </p:spPr>
        <p:txBody>
          <a:bodyPr/>
          <a:lstStyle/>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Overall Rate:</a:t>
            </a:r>
            <a:r>
              <a:rPr lang="en-US" sz="1200" kern="1200" dirty="0">
                <a:solidFill>
                  <a:schemeClr val="tx1"/>
                </a:solidFill>
                <a:effectLst/>
                <a:latin typeface="+mn-lt"/>
                <a:ea typeface="+mn-ea"/>
                <a:cs typeface="+mn-cs"/>
              </a:rPr>
              <a:t> In 2013, 37.6% of adolescent females and</a:t>
            </a:r>
            <a:r>
              <a:rPr lang="en-US" sz="1200" kern="1200" baseline="0" dirty="0">
                <a:solidFill>
                  <a:schemeClr val="tx1"/>
                </a:solidFill>
                <a:effectLst/>
                <a:latin typeface="+mn-lt"/>
                <a:ea typeface="+mn-ea"/>
                <a:cs typeface="+mn-cs"/>
              </a:rPr>
              <a:t> 13.9% of adolescent males </a:t>
            </a:r>
            <a:r>
              <a:rPr lang="en-US" sz="1200" kern="1200" dirty="0">
                <a:solidFill>
                  <a:schemeClr val="tx1"/>
                </a:solidFill>
                <a:effectLst/>
                <a:latin typeface="+mn-lt"/>
                <a:ea typeface="+mn-ea"/>
                <a:cs typeface="+mn-cs"/>
              </a:rPr>
              <a:t>ages 13-17 years received 3 or more doses of the human papillomavirus (HPV) vaccine.</a:t>
            </a:r>
            <a:r>
              <a:rPr lang="en-US" sz="1200" strike="sngStrike" kern="1200" baseline="0" dirty="0">
                <a:solidFill>
                  <a:schemeClr val="tx1"/>
                </a:solidFill>
                <a:effectLst/>
                <a:latin typeface="+mn-lt"/>
                <a:ea typeface="+mn-ea"/>
                <a:cs typeface="+mn-cs"/>
              </a:rPr>
              <a:t> </a:t>
            </a:r>
            <a:endParaRPr lang="en-US" sz="1200" strike="sng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Groups With Disparities:</a:t>
            </a:r>
          </a:p>
          <a:p>
            <a:pPr marL="342900" lvl="1" indent="-171450">
              <a:buFont typeface="Arial" panose="020B0604020202020204" pitchFamily="34" charset="0"/>
              <a:buChar char="•"/>
            </a:pPr>
            <a:r>
              <a:rPr lang="en-US" b="0" kern="1200" baseline="0" dirty="0">
                <a:solidFill>
                  <a:schemeClr val="tx1"/>
                </a:solidFill>
                <a:effectLst/>
                <a:latin typeface="+mn-lt"/>
                <a:ea typeface="+mn-ea"/>
                <a:cs typeface="+mn-cs"/>
              </a:rPr>
              <a:t>Hispanic females ages 13-17 (44.8%) were more likely than both White (34.9%) and Black (34.2%) females ages 13-17 to have received 3 or more doses of the HPV vaccine. There were no statistically significant differences between White females and Black females. </a:t>
            </a:r>
            <a:endParaRPr lang="en-US" b="0" kern="1200" dirty="0">
              <a:solidFill>
                <a:schemeClr val="tx1"/>
              </a:solidFill>
              <a:effectLst/>
              <a:latin typeface="+mn-lt"/>
              <a:ea typeface="+mn-ea"/>
              <a:cs typeface="+mn-cs"/>
            </a:endParaRPr>
          </a:p>
          <a:p>
            <a:pPr marL="342900" lvl="1" indent="-171450">
              <a:buFont typeface="Arial" panose="020B0604020202020204" pitchFamily="34" charset="0"/>
              <a:buChar char="•"/>
            </a:pPr>
            <a:r>
              <a:rPr lang="en-US" b="0" kern="1200" dirty="0">
                <a:solidFill>
                  <a:schemeClr val="tx1"/>
                </a:solidFill>
                <a:effectLst/>
                <a:latin typeface="+mn-lt"/>
                <a:ea typeface="+mn-ea"/>
                <a:cs typeface="+mn-cs"/>
              </a:rPr>
              <a:t>Both B</a:t>
            </a:r>
            <a:r>
              <a:rPr lang="en-US" b="0" kern="1200" baseline="0" dirty="0">
                <a:solidFill>
                  <a:schemeClr val="tx1"/>
                </a:solidFill>
                <a:effectLst/>
                <a:latin typeface="+mn-lt"/>
                <a:ea typeface="+mn-ea"/>
                <a:cs typeface="+mn-cs"/>
              </a:rPr>
              <a:t>lack (15.7%) and Hispanic (20.3%) males ages 13-17  were more likely than White (11.1%) males ages 13-17 to have received 3 or more doses of the HPV vaccine. There were no statistically significant differences between White males and Black males. </a:t>
            </a:r>
            <a:endParaRPr lang="en-US"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0E7EC0-D47B-461F-A069-1AF30F543FB1}" type="slidenum">
              <a:rPr lang="en-US" smtClean="0"/>
              <a:t>38</a:t>
            </a:fld>
            <a:endParaRPr lang="en-US" dirty="0"/>
          </a:p>
        </p:txBody>
      </p:sp>
    </p:spTree>
    <p:extLst>
      <p:ext uri="{BB962C8B-B14F-4D97-AF65-F5344CB8AC3E}">
        <p14:creationId xmlns:p14="http://schemas.microsoft.com/office/powerpoint/2010/main" val="31687679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39</a:t>
            </a:fld>
            <a:endParaRPr lang="en-US" dirty="0"/>
          </a:p>
        </p:txBody>
      </p:sp>
    </p:spTree>
    <p:extLst>
      <p:ext uri="{BB962C8B-B14F-4D97-AF65-F5344CB8AC3E}">
        <p14:creationId xmlns:p14="http://schemas.microsoft.com/office/powerpoint/2010/main" val="3307870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5200" cy="4535487"/>
          </a:xfrm>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4</a:t>
            </a:fld>
            <a:endParaRPr lang="en-US"/>
          </a:p>
        </p:txBody>
      </p:sp>
    </p:spTree>
    <p:extLst>
      <p:ext uri="{BB962C8B-B14F-4D97-AF65-F5344CB8AC3E}">
        <p14:creationId xmlns:p14="http://schemas.microsoft.com/office/powerpoint/2010/main" val="22889862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695325"/>
            <a:ext cx="6143625" cy="4608513"/>
          </a:xfrm>
        </p:spPr>
      </p:sp>
      <p:sp>
        <p:nvSpPr>
          <p:cNvPr id="3" name="Notes Placeholder 2"/>
          <p:cNvSpPr>
            <a:spLocks noGrp="1"/>
          </p:cNvSpPr>
          <p:nvPr>
            <p:ph type="body" idx="1"/>
          </p:nvPr>
        </p:nvSpPr>
        <p:spPr>
          <a:xfrm>
            <a:off x="542924" y="5476874"/>
            <a:ext cx="6057901" cy="3590925"/>
          </a:xfrm>
        </p:spPr>
        <p:txBody>
          <a:bodyPr/>
          <a:lstStyle/>
          <a:p>
            <a:pPr>
              <a:spcAft>
                <a:spcPts val="600"/>
              </a:spcAft>
            </a:pPr>
            <a:r>
              <a:rPr lang="en-US" b="1" dirty="0"/>
              <a:t>Overall Rate:</a:t>
            </a:r>
            <a:r>
              <a:rPr lang="en-US" dirty="0"/>
              <a:t> </a:t>
            </a:r>
            <a:r>
              <a:rPr lang="en-US" b="0" dirty="0"/>
              <a:t>In 2013, 3.4% of parents reported poor</a:t>
            </a:r>
            <a:r>
              <a:rPr lang="en-US" b="0" baseline="0" dirty="0"/>
              <a:t> communication with their children’s health provider.</a:t>
            </a:r>
            <a:endParaRPr lang="en-US" b="0" dirty="0"/>
          </a:p>
          <a:p>
            <a:pPr marL="171450" indent="-171450">
              <a:buFont typeface="Arial" panose="020B0604020202020204" pitchFamily="34" charset="0"/>
              <a:buChar char="•"/>
            </a:pPr>
            <a:r>
              <a:rPr lang="en-US" b="1" dirty="0"/>
              <a:t>Trends</a:t>
            </a:r>
            <a:r>
              <a:rPr lang="en-US" dirty="0"/>
              <a:t>: </a:t>
            </a:r>
          </a:p>
          <a:p>
            <a:pPr marL="346075" lvl="1" indent="-173038">
              <a:buFont typeface="Arial" panose="020B0604020202020204" pitchFamily="34" charset="0"/>
              <a:buChar char="•"/>
            </a:pPr>
            <a:r>
              <a:rPr lang="en-US" b="0" dirty="0"/>
              <a:t>From 2002 to 2013, the percentage of children</a:t>
            </a:r>
            <a:r>
              <a:rPr lang="en-US" b="0" baseline="0" dirty="0"/>
              <a:t> whose parents reported poor</a:t>
            </a:r>
            <a:r>
              <a:rPr lang="en-US" b="0" dirty="0"/>
              <a:t> communication with their health providers decreased from 6.7% to 3.4%.</a:t>
            </a:r>
          </a:p>
          <a:p>
            <a:pPr marL="346075" lvl="1" indent="-173038">
              <a:buFont typeface="Arial"/>
              <a:buChar char="•"/>
            </a:pPr>
            <a:r>
              <a:rPr lang="en-US" b="0" u="none" dirty="0"/>
              <a:t>Between 2002 and 2013, the percentage of children whose parents</a:t>
            </a:r>
            <a:r>
              <a:rPr lang="en-US" b="0" u="none" baseline="0" dirty="0"/>
              <a:t> reported poor </a:t>
            </a:r>
            <a:r>
              <a:rPr lang="en-US" b="0" u="none" dirty="0"/>
              <a:t>communication decreased for all racial/ethnic</a:t>
            </a:r>
            <a:r>
              <a:rPr lang="en-US" b="0" u="none" baseline="0" dirty="0"/>
              <a:t> and insurance groups</a:t>
            </a:r>
            <a:r>
              <a:rPr lang="en-US" b="0" u="none" dirty="0"/>
              <a:t>. </a:t>
            </a:r>
          </a:p>
          <a:p>
            <a:pPr marL="171450" indent="-171450">
              <a:buFont typeface="Arial" panose="020B0604020202020204" pitchFamily="34" charset="0"/>
              <a:buChar char="•"/>
            </a:pPr>
            <a:r>
              <a:rPr lang="en-US" b="1" dirty="0"/>
              <a:t>Groups With Disparities: </a:t>
            </a:r>
          </a:p>
          <a:p>
            <a:pPr marL="346075" lvl="1" indent="-173038">
              <a:buFont typeface="Arial"/>
              <a:buChar char="•"/>
            </a:pPr>
            <a:r>
              <a:rPr lang="en-US" b="0" dirty="0"/>
              <a:t>In 2013, the percentage reporting</a:t>
            </a:r>
            <a:r>
              <a:rPr lang="en-US" b="0" baseline="0" dirty="0"/>
              <a:t> poor communication with health providers was higher for Hispanic children (4.9%) and Black (4.4%) children compared with </a:t>
            </a:r>
            <a:r>
              <a:rPr lang="en-US" b="0" dirty="0"/>
              <a:t>White children </a:t>
            </a:r>
            <a:r>
              <a:rPr lang="en-US" b="0" u="none" dirty="0"/>
              <a:t>(2.7%). </a:t>
            </a:r>
          </a:p>
          <a:p>
            <a:pPr marL="346075" lvl="1" indent="-173038">
              <a:buFont typeface="Arial"/>
              <a:buChar char="•"/>
              <a:defRPr/>
            </a:pPr>
            <a:r>
              <a:rPr lang="en-US" b="0" dirty="0"/>
              <a:t>In 2013, 2.1% of parents</a:t>
            </a:r>
            <a:r>
              <a:rPr lang="en-US" b="0" baseline="0" dirty="0"/>
              <a:t> of </a:t>
            </a:r>
            <a:r>
              <a:rPr lang="en-US" b="0" dirty="0"/>
              <a:t>privately insured children reported poor communication compared with 5.6% of parents</a:t>
            </a:r>
            <a:r>
              <a:rPr lang="en-US" b="0" baseline="0" dirty="0"/>
              <a:t> of </a:t>
            </a:r>
            <a:r>
              <a:rPr lang="en-US" b="0" dirty="0"/>
              <a:t>publicly insured children. </a:t>
            </a:r>
            <a:endParaRPr lang="en-US" b="0" strike="sngStrike" dirty="0"/>
          </a:p>
        </p:txBody>
      </p:sp>
      <p:sp>
        <p:nvSpPr>
          <p:cNvPr id="4" name="Slide Number Placeholder 3"/>
          <p:cNvSpPr>
            <a:spLocks noGrp="1"/>
          </p:cNvSpPr>
          <p:nvPr>
            <p:ph type="sldNum" sz="quarter" idx="10"/>
          </p:nvPr>
        </p:nvSpPr>
        <p:spPr/>
        <p:txBody>
          <a:bodyPr/>
          <a:lstStyle/>
          <a:p>
            <a:fld id="{E70E7EC0-D47B-461F-A069-1AF30F543FB1}" type="slidenum">
              <a:rPr lang="en-US" smtClean="0"/>
              <a:t>40</a:t>
            </a:fld>
            <a:endParaRPr lang="en-US" dirty="0"/>
          </a:p>
        </p:txBody>
      </p:sp>
    </p:spTree>
    <p:extLst>
      <p:ext uri="{BB962C8B-B14F-4D97-AF65-F5344CB8AC3E}">
        <p14:creationId xmlns:p14="http://schemas.microsoft.com/office/powerpoint/2010/main" val="33349215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41</a:t>
            </a:fld>
            <a:endParaRPr lang="en-US" dirty="0"/>
          </a:p>
        </p:txBody>
      </p:sp>
    </p:spTree>
    <p:extLst>
      <p:ext uri="{BB962C8B-B14F-4D97-AF65-F5344CB8AC3E}">
        <p14:creationId xmlns:p14="http://schemas.microsoft.com/office/powerpoint/2010/main" val="833616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505450"/>
            <a:ext cx="5608320" cy="3093720"/>
          </a:xfrm>
        </p:spPr>
        <p:txBody>
          <a:bodyPr/>
          <a:lstStyle/>
          <a:p>
            <a:pPr marL="171450" indent="-171450">
              <a:buFont typeface="Arial" panose="020B0604020202020204" pitchFamily="34" charset="0"/>
              <a:buChar char="•"/>
            </a:pPr>
            <a:r>
              <a:rPr lang="en-US" b="1" u="none" dirty="0"/>
              <a:t>Overall Rate: </a:t>
            </a:r>
            <a:r>
              <a:rPr lang="en-US" b="0" u="none" dirty="0"/>
              <a:t>In</a:t>
            </a:r>
            <a:r>
              <a:rPr lang="en-US" b="0" u="none" baseline="0" dirty="0"/>
              <a:t> 2013, the birth trauma-neonatal injury rate was 1.9 per 1,000 live births.</a:t>
            </a:r>
            <a:endParaRPr lang="en-US" b="1" u="none" dirty="0"/>
          </a:p>
          <a:p>
            <a:pPr marL="171450" indent="-171450">
              <a:buFont typeface="Arial" panose="020B0604020202020204" pitchFamily="34" charset="0"/>
              <a:buChar char="•"/>
            </a:pPr>
            <a:r>
              <a:rPr lang="en-US" b="1" u="none" dirty="0"/>
              <a:t>Trends: </a:t>
            </a:r>
          </a:p>
          <a:p>
            <a:pPr marL="342900" lvl="1" indent="-171450">
              <a:buFont typeface="Arial" panose="020B0604020202020204" pitchFamily="34" charset="0"/>
              <a:buChar char="•"/>
              <a:tabLst>
                <a:tab pos="342900" algn="l"/>
              </a:tabLst>
            </a:pPr>
            <a:r>
              <a:rPr lang="en-US" u="none" dirty="0"/>
              <a:t>Birth trauma-neonatal injury rates fell from </a:t>
            </a:r>
            <a:r>
              <a:rPr lang="en-US" b="0" u="none" dirty="0"/>
              <a:t>2.6 </a:t>
            </a:r>
            <a:r>
              <a:rPr lang="en-US" u="none" dirty="0"/>
              <a:t>per 1,000 live births in 2004 to </a:t>
            </a:r>
            <a:r>
              <a:rPr lang="en-US" i="0" u="none" dirty="0"/>
              <a:t>1.9 </a:t>
            </a:r>
            <a:r>
              <a:rPr lang="en-US" u="none" dirty="0"/>
              <a:t>per 1,000 live births in </a:t>
            </a:r>
            <a:r>
              <a:rPr lang="en-US" b="0" u="none" dirty="0"/>
              <a:t>2013</a:t>
            </a:r>
            <a:r>
              <a:rPr lang="en-US" u="none" dirty="0"/>
              <a:t>.</a:t>
            </a:r>
          </a:p>
          <a:p>
            <a:pPr marL="342900" lvl="1" indent="-171450">
              <a:buFont typeface="Arial" panose="020B0604020202020204" pitchFamily="34" charset="0"/>
              <a:buChar char="•"/>
              <a:defRPr/>
            </a:pPr>
            <a:r>
              <a:rPr lang="en-US" u="none" dirty="0"/>
              <a:t>Between 2004 and 2013, birth trauma-neonatal injury rates fell for all racial/ethnic groups, except</a:t>
            </a:r>
            <a:r>
              <a:rPr lang="en-US" u="none" baseline="0" dirty="0"/>
              <a:t> for </a:t>
            </a:r>
            <a:r>
              <a:rPr lang="en-US" u="none" dirty="0"/>
              <a:t>Asians and Pacific Islanders</a:t>
            </a:r>
            <a:r>
              <a:rPr lang="en-US" u="none" baseline="0" dirty="0"/>
              <a:t> (APIs)</a:t>
            </a:r>
            <a:r>
              <a:rPr lang="en-US" u="none" dirty="0"/>
              <a:t>. </a:t>
            </a:r>
          </a:p>
          <a:p>
            <a:pPr marL="171450" indent="-171450">
              <a:buFont typeface="Arial" panose="020B0604020202020204" pitchFamily="34" charset="0"/>
              <a:buChar char="•"/>
            </a:pPr>
            <a:r>
              <a:rPr lang="en-US" b="1" u="none" dirty="0"/>
              <a:t>Groups With Disparities:</a:t>
            </a:r>
          </a:p>
          <a:p>
            <a:pPr marL="342900" lvl="1" indent="-171450">
              <a:buFont typeface="Arial"/>
              <a:buChar char="•"/>
            </a:pPr>
            <a:r>
              <a:rPr lang="en-US" b="0" i="0" u="none" dirty="0"/>
              <a:t>In</a:t>
            </a:r>
            <a:r>
              <a:rPr lang="en-US" b="0" i="0" u="none" baseline="0" dirty="0"/>
              <a:t> 2013, Hispanic neonates (1.6 per 1,000 live births) were less likely to experience birth trauma compared with </a:t>
            </a:r>
            <a:r>
              <a:rPr lang="en-US" b="0" u="none" dirty="0"/>
              <a:t>White neonates (2.0 per 1,000 live births).</a:t>
            </a:r>
            <a:endParaRPr lang="en-US" i="0" dirty="0">
              <a:solidFill>
                <a:srgbClr val="FF0000"/>
              </a:solidFill>
            </a:endParaRPr>
          </a:p>
          <a:p>
            <a:pPr marL="171450" indent="-171450">
              <a:buFont typeface="Arial" panose="020B0604020202020204" pitchFamily="34" charset="0"/>
              <a:buChar char="•"/>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E70E7EC0-D47B-461F-A069-1AF30F543FB1}" type="slidenum">
              <a:rPr lang="en-US" smtClean="0"/>
              <a:t>42</a:t>
            </a:fld>
            <a:endParaRPr lang="en-US" dirty="0"/>
          </a:p>
        </p:txBody>
      </p:sp>
    </p:spTree>
    <p:extLst>
      <p:ext uri="{BB962C8B-B14F-4D97-AF65-F5344CB8AC3E}">
        <p14:creationId xmlns:p14="http://schemas.microsoft.com/office/powerpoint/2010/main" val="39774099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43</a:t>
            </a:fld>
            <a:endParaRPr lang="en-US" dirty="0"/>
          </a:p>
        </p:txBody>
      </p:sp>
    </p:spTree>
    <p:extLst>
      <p:ext uri="{BB962C8B-B14F-4D97-AF65-F5344CB8AC3E}">
        <p14:creationId xmlns:p14="http://schemas.microsoft.com/office/powerpoint/2010/main" val="40851799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marL="171450" indent="-171450">
              <a:spcBef>
                <a:spcPts val="0"/>
              </a:spcBef>
              <a:buFont typeface="Arial" panose="020B0604020202020204" pitchFamily="34" charset="0"/>
              <a:buChar char="•"/>
            </a:pPr>
            <a:r>
              <a:rPr lang="en-US" dirty="0"/>
              <a:t>Children are at risk for medication errors, including those due to polypharmacy, for several reasons:</a:t>
            </a:r>
          </a:p>
          <a:p>
            <a:pPr marL="342900" lvl="1" indent="-171450">
              <a:spcBef>
                <a:spcPts val="0"/>
              </a:spcBef>
              <a:buFont typeface="Arial" panose="020B0604020202020204" pitchFamily="34" charset="0"/>
              <a:buChar char="•"/>
            </a:pPr>
            <a:r>
              <a:rPr lang="en-US" dirty="0"/>
              <a:t>Their size and physiologic variability and</a:t>
            </a:r>
          </a:p>
          <a:p>
            <a:pPr marL="342900" lvl="1" indent="-171450">
              <a:spcBef>
                <a:spcPts val="0"/>
              </a:spcBef>
              <a:buFont typeface="Arial" panose="020B0604020202020204" pitchFamily="34" charset="0"/>
              <a:buChar char="•"/>
            </a:pPr>
            <a:r>
              <a:rPr lang="en-US" dirty="0"/>
              <a:t>Limited communication ability and other factors.</a:t>
            </a:r>
            <a:r>
              <a:rPr lang="en-US" baseline="30000" dirty="0"/>
              <a:t>26</a:t>
            </a:r>
            <a:r>
              <a:rPr lang="en-US" dirty="0"/>
              <a:t> </a:t>
            </a:r>
          </a:p>
          <a:p>
            <a:pPr marL="171450" marR="0" lvl="0" indent="-171450" algn="l" defTabSz="914400" rtl="0" eaLnBrk="1" fontAlgn="auto" latinLnBrk="0" hangingPunct="1">
              <a:spcBef>
                <a:spcPts val="0"/>
              </a:spcBef>
              <a:buClrTx/>
              <a:buSzTx/>
              <a:buFont typeface="Arial" panose="020B0604020202020204" pitchFamily="34" charset="0"/>
              <a:buChar char="•"/>
              <a:tabLst/>
              <a:defRPr/>
            </a:pPr>
            <a:r>
              <a:rPr lang="en-US" dirty="0"/>
              <a:t>Good medical practice includes asking patients about all their medications,</a:t>
            </a:r>
            <a:r>
              <a:rPr lang="en-US" baseline="30000" dirty="0"/>
              <a:t>27</a:t>
            </a:r>
            <a:r>
              <a:rPr lang="en-US" dirty="0"/>
              <a:t> which can prevent adverse events.</a:t>
            </a:r>
          </a:p>
          <a:p>
            <a:pPr marL="171450" indent="-171450">
              <a:spcBef>
                <a:spcPts val="0"/>
              </a:spcBef>
              <a:buFont typeface="Arial" panose="020B0604020202020204" pitchFamily="34" charset="0"/>
              <a:buChar char="•"/>
            </a:pPr>
            <a:r>
              <a:rPr lang="en-US" b="0" dirty="0"/>
              <a:t>The Food and Drug Administration and others urge patients </a:t>
            </a:r>
            <a:r>
              <a:rPr lang="en-US" dirty="0"/>
              <a:t>to tell health care providers about all their medications.</a:t>
            </a:r>
            <a:r>
              <a:rPr lang="en-US" baseline="30000" dirty="0"/>
              <a:t>28</a:t>
            </a:r>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44</a:t>
            </a:fld>
            <a:endParaRPr lang="en-US" dirty="0"/>
          </a:p>
        </p:txBody>
      </p:sp>
    </p:spTree>
    <p:extLst>
      <p:ext uri="{BB962C8B-B14F-4D97-AF65-F5344CB8AC3E}">
        <p14:creationId xmlns:p14="http://schemas.microsoft.com/office/powerpoint/2010/main" val="17666495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457824"/>
            <a:ext cx="5608320" cy="3141345"/>
          </a:xfrm>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Trends: </a:t>
            </a:r>
            <a:r>
              <a:rPr lang="en-US" b="0" dirty="0"/>
              <a:t>From</a:t>
            </a:r>
            <a:r>
              <a:rPr lang="en-US" b="0" baseline="0" dirty="0"/>
              <a:t> 2002 to 2013, t</a:t>
            </a:r>
            <a:r>
              <a:rPr lang="en-US" b="0" dirty="0"/>
              <a:t>he percentage of children and adolescents whose health provider usually asked about medications and treatments from other doctors increased significantly, from 71.1%</a:t>
            </a:r>
            <a:r>
              <a:rPr lang="en-US" b="0" baseline="0" dirty="0"/>
              <a:t> </a:t>
            </a:r>
            <a:r>
              <a:rPr lang="en-US" b="0" dirty="0"/>
              <a:t>to</a:t>
            </a:r>
            <a:r>
              <a:rPr lang="en-US" b="0" baseline="0" dirty="0"/>
              <a:t> </a:t>
            </a:r>
            <a:r>
              <a:rPr lang="en-US" b="0" dirty="0"/>
              <a:t>76.6% (data not shown). </a:t>
            </a:r>
          </a:p>
          <a:p>
            <a:pPr marL="171450" indent="-171450">
              <a:buFont typeface="Arial" panose="020B0604020202020204" pitchFamily="34" charset="0"/>
              <a:buChar char="•"/>
            </a:pPr>
            <a:r>
              <a:rPr lang="en-US" b="1" dirty="0"/>
              <a:t>Groups With Disparities: </a:t>
            </a:r>
          </a:p>
          <a:p>
            <a:pPr marL="342900" lvl="1" indent="-171450">
              <a:buFont typeface="Arial" panose="020B0604020202020204" pitchFamily="34" charset="0"/>
              <a:buChar char="•"/>
            </a:pPr>
            <a:r>
              <a:rPr lang="en-US" dirty="0"/>
              <a:t>In 2013, there were no statistically significant differences between Whites (76.6%), Blacks (77.8%), and Hispanics (75.9%) in the percentage of children whose health provider asked about medications</a:t>
            </a:r>
            <a:r>
              <a:rPr lang="en-US" baseline="0" dirty="0"/>
              <a:t> and treatments from other doctors</a:t>
            </a:r>
            <a:r>
              <a:rPr lang="en-US" dirty="0"/>
              <a:t>.</a:t>
            </a:r>
          </a:p>
          <a:p>
            <a:pPr marL="342900" lvl="1" indent="-171450">
              <a:buFont typeface="Arial" panose="020B0604020202020204" pitchFamily="34" charset="0"/>
              <a:buChar char="•"/>
            </a:pPr>
            <a:r>
              <a:rPr lang="en-US" dirty="0"/>
              <a:t>In 2013, there were no statistically</a:t>
            </a:r>
            <a:r>
              <a:rPr lang="en-US" baseline="0" dirty="0"/>
              <a:t> significant </a:t>
            </a:r>
            <a:r>
              <a:rPr lang="en-US" dirty="0"/>
              <a:t>differences by income:</a:t>
            </a:r>
          </a:p>
          <a:p>
            <a:pPr marL="571500" lvl="2" indent="-228600">
              <a:buFont typeface="Arial" panose="020B0604020202020204" pitchFamily="34" charset="0"/>
              <a:buChar char="•"/>
            </a:pPr>
            <a:r>
              <a:rPr lang="en-US" dirty="0"/>
              <a:t>Poor, 74.3% </a:t>
            </a:r>
          </a:p>
          <a:p>
            <a:pPr marL="571500" lvl="2" indent="-228600">
              <a:buFont typeface="Arial" panose="020B0604020202020204" pitchFamily="34" charset="0"/>
              <a:buChar char="•"/>
            </a:pPr>
            <a:r>
              <a:rPr lang="en-US" dirty="0"/>
              <a:t>Low income, 76.1% </a:t>
            </a:r>
          </a:p>
          <a:p>
            <a:pPr marL="571500" lvl="2" indent="-228600">
              <a:buFont typeface="Arial" panose="020B0604020202020204" pitchFamily="34" charset="0"/>
              <a:buChar char="•"/>
            </a:pPr>
            <a:r>
              <a:rPr lang="en-US" dirty="0"/>
              <a:t>Middle income, 80.0%</a:t>
            </a:r>
          </a:p>
          <a:p>
            <a:pPr marL="571500" lvl="2" indent="-228600">
              <a:buFont typeface="Arial" panose="020B0604020202020204" pitchFamily="34" charset="0"/>
              <a:buChar char="•"/>
            </a:pPr>
            <a:r>
              <a:rPr lang="en-US" u="none" dirty="0"/>
              <a:t>High income, </a:t>
            </a:r>
            <a:r>
              <a:rPr lang="en-US" dirty="0"/>
              <a:t>75.2%</a:t>
            </a:r>
          </a:p>
        </p:txBody>
      </p:sp>
      <p:sp>
        <p:nvSpPr>
          <p:cNvPr id="4" name="Slide Number Placeholder 3"/>
          <p:cNvSpPr>
            <a:spLocks noGrp="1"/>
          </p:cNvSpPr>
          <p:nvPr>
            <p:ph type="sldNum" sz="quarter" idx="10"/>
          </p:nvPr>
        </p:nvSpPr>
        <p:spPr/>
        <p:txBody>
          <a:bodyPr/>
          <a:lstStyle/>
          <a:p>
            <a:fld id="{E70E7EC0-D47B-461F-A069-1AF30F543FB1}" type="slidenum">
              <a:rPr lang="en-US" smtClean="0"/>
              <a:t>45</a:t>
            </a:fld>
            <a:endParaRPr lang="en-US" dirty="0"/>
          </a:p>
        </p:txBody>
      </p:sp>
    </p:spTree>
    <p:extLst>
      <p:ext uri="{BB962C8B-B14F-4D97-AF65-F5344CB8AC3E}">
        <p14:creationId xmlns:p14="http://schemas.microsoft.com/office/powerpoint/2010/main" val="2775205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i="0" dirty="0"/>
          </a:p>
        </p:txBody>
      </p:sp>
      <p:sp>
        <p:nvSpPr>
          <p:cNvPr id="4" name="Slide Number Placeholder 3"/>
          <p:cNvSpPr>
            <a:spLocks noGrp="1"/>
          </p:cNvSpPr>
          <p:nvPr>
            <p:ph type="sldNum" sz="quarter" idx="10"/>
          </p:nvPr>
        </p:nvSpPr>
        <p:spPr/>
        <p:txBody>
          <a:bodyPr/>
          <a:lstStyle/>
          <a:p>
            <a:fld id="{E70E7EC0-D47B-461F-A069-1AF30F543FB1}" type="slidenum">
              <a:rPr lang="en-US" smtClean="0"/>
              <a:t>46</a:t>
            </a:fld>
            <a:endParaRPr lang="en-US" dirty="0"/>
          </a:p>
        </p:txBody>
      </p:sp>
    </p:spTree>
    <p:extLst>
      <p:ext uri="{BB962C8B-B14F-4D97-AF65-F5344CB8AC3E}">
        <p14:creationId xmlns:p14="http://schemas.microsoft.com/office/powerpoint/2010/main" val="18172613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i="0" dirty="0"/>
          </a:p>
        </p:txBody>
      </p:sp>
      <p:sp>
        <p:nvSpPr>
          <p:cNvPr id="4" name="Slide Number Placeholder 3"/>
          <p:cNvSpPr>
            <a:spLocks noGrp="1"/>
          </p:cNvSpPr>
          <p:nvPr>
            <p:ph type="sldNum" sz="quarter" idx="10"/>
          </p:nvPr>
        </p:nvSpPr>
        <p:spPr/>
        <p:txBody>
          <a:bodyPr/>
          <a:lstStyle/>
          <a:p>
            <a:fld id="{E70E7EC0-D47B-461F-A069-1AF30F543FB1}" type="slidenum">
              <a:rPr lang="en-US" smtClean="0"/>
              <a:t>47</a:t>
            </a:fld>
            <a:endParaRPr lang="en-US" dirty="0"/>
          </a:p>
        </p:txBody>
      </p:sp>
    </p:spTree>
    <p:extLst>
      <p:ext uri="{BB962C8B-B14F-4D97-AF65-F5344CB8AC3E}">
        <p14:creationId xmlns:p14="http://schemas.microsoft.com/office/powerpoint/2010/main" val="18172613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467350"/>
            <a:ext cx="5608320" cy="3131820"/>
          </a:xfrm>
        </p:spPr>
        <p:txBody>
          <a:bodyPr/>
          <a:lstStyle/>
          <a:p>
            <a:pPr marL="171450" indent="-171450">
              <a:buFont typeface="Arial" panose="020B0604020202020204" pitchFamily="34" charset="0"/>
              <a:buChar char="•"/>
            </a:pPr>
            <a:r>
              <a:rPr lang="en-US" b="1" dirty="0"/>
              <a:t>Overall Rate:</a:t>
            </a:r>
            <a:r>
              <a:rPr lang="en-US" dirty="0"/>
              <a:t> In 2013, among children ages 0-17 years, there were 749 ED visits related to mental health, alcohol, or substance use per 100,000 population.</a:t>
            </a:r>
          </a:p>
          <a:p>
            <a:pPr marL="171450" indent="-171450">
              <a:buFont typeface="Arial" panose="020B0604020202020204" pitchFamily="34" charset="0"/>
              <a:buChar char="•"/>
            </a:pPr>
            <a:r>
              <a:rPr lang="en-US" b="1" dirty="0"/>
              <a:t>Trends:</a:t>
            </a:r>
            <a:r>
              <a:rPr lang="en-US" dirty="0"/>
              <a:t> ED visit rates for children related to mental health, alcohol, or substance use worsened</a:t>
            </a:r>
            <a:r>
              <a:rPr lang="en-US" baseline="0" dirty="0"/>
              <a:t> between </a:t>
            </a:r>
            <a:r>
              <a:rPr lang="en-US" dirty="0"/>
              <a:t>2007 (621.8 per 100,000 population) and 2013 (749 per 100,000 population). </a:t>
            </a:r>
            <a:endParaRPr lang="en-US" i="1" dirty="0">
              <a:solidFill>
                <a:srgbClr val="FF0000"/>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48</a:t>
            </a:fld>
            <a:endParaRPr lang="en-US" dirty="0"/>
          </a:p>
        </p:txBody>
      </p:sp>
    </p:spTree>
    <p:extLst>
      <p:ext uri="{BB962C8B-B14F-4D97-AF65-F5344CB8AC3E}">
        <p14:creationId xmlns:p14="http://schemas.microsoft.com/office/powerpoint/2010/main" val="29073766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49</a:t>
            </a:fld>
            <a:endParaRPr lang="en-US" dirty="0"/>
          </a:p>
        </p:txBody>
      </p:sp>
    </p:spTree>
    <p:extLst>
      <p:ext uri="{BB962C8B-B14F-4D97-AF65-F5344CB8AC3E}">
        <p14:creationId xmlns:p14="http://schemas.microsoft.com/office/powerpoint/2010/main" val="2435032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5200" cy="4535487"/>
          </a:xfrm>
        </p:spPr>
      </p:sp>
      <p:sp>
        <p:nvSpPr>
          <p:cNvPr id="3" name="Notes Placeholder 2"/>
          <p:cNvSpPr>
            <a:spLocks noGrp="1"/>
          </p:cNvSpPr>
          <p:nvPr>
            <p:ph type="body" idx="1"/>
          </p:nvPr>
        </p:nvSpPr>
        <p:spPr>
          <a:xfrm>
            <a:off x="701040" y="5257801"/>
            <a:ext cx="5608320" cy="3341370"/>
          </a:xfrm>
        </p:spPr>
        <p:txBody>
          <a:bodyPr/>
          <a:lstStyle/>
          <a:p>
            <a:pPr marL="171450" indent="-171450">
              <a:buFont typeface="Arial" panose="020B0604020202020204" pitchFamily="34" charset="0"/>
              <a:buChar char="•"/>
            </a:pPr>
            <a:r>
              <a:rPr lang="en-US" dirty="0"/>
              <a:t>Healthy Living is one of the six national priorities identified by the National Quality Strategy (</a:t>
            </a:r>
            <a:r>
              <a:rPr lang="en-US" dirty="0">
                <a:hlinkClick r:id="rId3"/>
              </a:rPr>
              <a:t>http://www.ahrq.gov/workingforquality/index.html</a:t>
            </a:r>
            <a:r>
              <a:rPr lang="en-US" dirty="0"/>
              <a:t>). </a:t>
            </a:r>
          </a:p>
        </p:txBody>
      </p:sp>
      <p:sp>
        <p:nvSpPr>
          <p:cNvPr id="4" name="Slide Number Placeholder 3"/>
          <p:cNvSpPr>
            <a:spLocks noGrp="1"/>
          </p:cNvSpPr>
          <p:nvPr>
            <p:ph type="sldNum" sz="quarter" idx="10"/>
          </p:nvPr>
        </p:nvSpPr>
        <p:spPr/>
        <p:txBody>
          <a:bodyPr/>
          <a:lstStyle/>
          <a:p>
            <a:fld id="{E70E7EC0-D47B-461F-A069-1AF30F543FB1}" type="slidenum">
              <a:rPr lang="en-US" smtClean="0"/>
              <a:t>5</a:t>
            </a:fld>
            <a:endParaRPr lang="en-US"/>
          </a:p>
        </p:txBody>
      </p:sp>
    </p:spTree>
    <p:extLst>
      <p:ext uri="{BB962C8B-B14F-4D97-AF65-F5344CB8AC3E}">
        <p14:creationId xmlns:p14="http://schemas.microsoft.com/office/powerpoint/2010/main" val="9090433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534024"/>
            <a:ext cx="5608320" cy="3065145"/>
          </a:xfrm>
        </p:spPr>
        <p:txBody>
          <a:bodyPr/>
          <a:lstStyle/>
          <a:p>
            <a:pPr marL="171450" indent="-171450">
              <a:buFont typeface="Arial" panose="020B0604020202020204" pitchFamily="34" charset="0"/>
              <a:buChar char="•"/>
            </a:pPr>
            <a:r>
              <a:rPr lang="en-US" b="1" dirty="0"/>
              <a:t>Overall Rate: </a:t>
            </a:r>
            <a:r>
              <a:rPr lang="en-US" b="0" dirty="0"/>
              <a:t>In 2013,</a:t>
            </a:r>
            <a:r>
              <a:rPr lang="en-US" b="0" baseline="0" dirty="0"/>
              <a:t> the overall rate of ED </a:t>
            </a:r>
            <a:r>
              <a:rPr lang="en-US" u="none" dirty="0"/>
              <a:t>visits for asthma</a:t>
            </a:r>
            <a:r>
              <a:rPr lang="en-US" u="none" baseline="0" dirty="0"/>
              <a:t> was 930 per 100,000 (data not shown)</a:t>
            </a:r>
            <a:r>
              <a:rPr lang="en-US" b="0" u="none" dirty="0"/>
              <a:t>.</a:t>
            </a:r>
            <a:r>
              <a:rPr lang="en-US" b="0" u="none" baseline="0" dirty="0"/>
              <a:t> </a:t>
            </a:r>
            <a:endParaRPr lang="en-US" b="0" dirty="0"/>
          </a:p>
          <a:p>
            <a:pPr marL="171450" indent="-171450">
              <a:buFont typeface="Arial" panose="020B0604020202020204" pitchFamily="34" charset="0"/>
              <a:buChar char="•"/>
            </a:pPr>
            <a:r>
              <a:rPr lang="en-US" b="1" dirty="0"/>
              <a:t>Trend: </a:t>
            </a:r>
            <a:r>
              <a:rPr lang="en-US" b="0" dirty="0"/>
              <a:t>From 2008 to 2013, the</a:t>
            </a:r>
            <a:r>
              <a:rPr lang="en-US" b="0" baseline="0" dirty="0"/>
              <a:t> rate of ED visits for asthma worsened for children ages 5-9 (from 978 per 100,000 population to 1,169 per 100,000).</a:t>
            </a:r>
            <a:endParaRPr lang="en-US" b="1" dirty="0"/>
          </a:p>
          <a:p>
            <a:pPr marL="171450" indent="-171450">
              <a:buFont typeface="Arial" panose="020B0604020202020204" pitchFamily="34" charset="0"/>
              <a:buChar char="•"/>
            </a:pPr>
            <a:r>
              <a:rPr lang="en-US" b="1" dirty="0"/>
              <a:t>Groups With Disparities:</a:t>
            </a:r>
          </a:p>
          <a:p>
            <a:pPr marL="342900" lvl="1" indent="-171450">
              <a:buFont typeface="Arial"/>
              <a:buChar char="•"/>
            </a:pPr>
            <a:r>
              <a:rPr lang="en-US" b="0" dirty="0"/>
              <a:t>In 2013, male children ages 2-17 were 1.5 times as likely as female children to experience an ED visit for asthma (1,111</a:t>
            </a:r>
            <a:r>
              <a:rPr lang="en-US" b="1" dirty="0"/>
              <a:t> </a:t>
            </a:r>
            <a:r>
              <a:rPr lang="en-US" b="0" dirty="0"/>
              <a:t>per 100,000 population vs. 742 per 100,000). </a:t>
            </a:r>
          </a:p>
          <a:p>
            <a:pPr marL="342900" lvl="1" indent="-171450">
              <a:buFont typeface="Arial"/>
              <a:buChar char="•"/>
            </a:pPr>
            <a:r>
              <a:rPr lang="en-US" b="0" u="none" dirty="0"/>
              <a:t>In</a:t>
            </a:r>
            <a:r>
              <a:rPr lang="en-US" b="0" u="none" baseline="0" dirty="0"/>
              <a:t> 2</a:t>
            </a:r>
            <a:r>
              <a:rPr lang="en-US" b="0" u="none" dirty="0"/>
              <a:t>013, the rate of asthma ED visits was lower for children in the highest income </a:t>
            </a:r>
            <a:r>
              <a:rPr lang="en-US" b="0" dirty="0"/>
              <a:t>quartile (516 per 100,000 population)</a:t>
            </a:r>
            <a:r>
              <a:rPr lang="en-US" b="0" baseline="0" dirty="0"/>
              <a:t> compared with</a:t>
            </a:r>
            <a:r>
              <a:rPr lang="en-US" b="0" dirty="0"/>
              <a:t> children in the first (1,569 per 100,000 population),</a:t>
            </a:r>
            <a:r>
              <a:rPr lang="en-US" b="0" baseline="0" dirty="0"/>
              <a:t> second (890 per 100,000 population), and third</a:t>
            </a:r>
            <a:r>
              <a:rPr lang="en-US" b="0" dirty="0"/>
              <a:t> quartiles (</a:t>
            </a:r>
            <a:r>
              <a:rPr lang="en-US" b="0" baseline="0" dirty="0"/>
              <a:t>744 per 100,000 population)</a:t>
            </a:r>
            <a:r>
              <a:rPr lang="en-US" b="0" dirty="0"/>
              <a:t>.</a:t>
            </a:r>
          </a:p>
        </p:txBody>
      </p:sp>
      <p:sp>
        <p:nvSpPr>
          <p:cNvPr id="4" name="Slide Number Placeholder 3"/>
          <p:cNvSpPr>
            <a:spLocks noGrp="1"/>
          </p:cNvSpPr>
          <p:nvPr>
            <p:ph type="sldNum" sz="quarter" idx="10"/>
          </p:nvPr>
        </p:nvSpPr>
        <p:spPr/>
        <p:txBody>
          <a:bodyPr/>
          <a:lstStyle/>
          <a:p>
            <a:fld id="{E70E7EC0-D47B-461F-A069-1AF30F543FB1}" type="slidenum">
              <a:rPr lang="en-US" smtClean="0"/>
              <a:t>50</a:t>
            </a:fld>
            <a:endParaRPr lang="en-US" dirty="0"/>
          </a:p>
        </p:txBody>
      </p:sp>
    </p:spTree>
    <p:extLst>
      <p:ext uri="{BB962C8B-B14F-4D97-AF65-F5344CB8AC3E}">
        <p14:creationId xmlns:p14="http://schemas.microsoft.com/office/powerpoint/2010/main" val="15634162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51</a:t>
            </a:fld>
            <a:endParaRPr lang="en-US" dirty="0"/>
          </a:p>
        </p:txBody>
      </p:sp>
    </p:spTree>
    <p:extLst>
      <p:ext uri="{BB962C8B-B14F-4D97-AF65-F5344CB8AC3E}">
        <p14:creationId xmlns:p14="http://schemas.microsoft.com/office/powerpoint/2010/main" val="38458313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52</a:t>
            </a:fld>
            <a:endParaRPr lang="en-US" dirty="0"/>
          </a:p>
        </p:txBody>
      </p:sp>
    </p:spTree>
    <p:extLst>
      <p:ext uri="{BB962C8B-B14F-4D97-AF65-F5344CB8AC3E}">
        <p14:creationId xmlns:p14="http://schemas.microsoft.com/office/powerpoint/2010/main" val="13983932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53</a:t>
            </a:fld>
            <a:endParaRPr lang="en-US" dirty="0"/>
          </a:p>
        </p:txBody>
      </p:sp>
    </p:spTree>
    <p:extLst>
      <p:ext uri="{BB962C8B-B14F-4D97-AF65-F5344CB8AC3E}">
        <p14:creationId xmlns:p14="http://schemas.microsoft.com/office/powerpoint/2010/main" val="35275591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54</a:t>
            </a:fld>
            <a:endParaRPr lang="en-US" dirty="0"/>
          </a:p>
        </p:txBody>
      </p:sp>
    </p:spTree>
    <p:extLst>
      <p:ext uri="{BB962C8B-B14F-4D97-AF65-F5344CB8AC3E}">
        <p14:creationId xmlns:p14="http://schemas.microsoft.com/office/powerpoint/2010/main" val="32433001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55</a:t>
            </a:fld>
            <a:endParaRPr lang="en-US"/>
          </a:p>
        </p:txBody>
      </p:sp>
    </p:spTree>
    <p:extLst>
      <p:ext uri="{BB962C8B-B14F-4D97-AF65-F5344CB8AC3E}">
        <p14:creationId xmlns:p14="http://schemas.microsoft.com/office/powerpoint/2010/main" val="8246284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56</a:t>
            </a:fld>
            <a:endParaRPr lang="en-US"/>
          </a:p>
        </p:txBody>
      </p:sp>
    </p:spTree>
    <p:extLst>
      <p:ext uri="{BB962C8B-B14F-4D97-AF65-F5344CB8AC3E}">
        <p14:creationId xmlns:p14="http://schemas.microsoft.com/office/powerpoint/2010/main" val="30439423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E9B153-67B9-4602-A9FE-81AAF274874B}" type="slidenum">
              <a:rPr lang="en-US" smtClean="0"/>
              <a:t>57</a:t>
            </a:fld>
            <a:endParaRPr lang="en-US"/>
          </a:p>
        </p:txBody>
      </p:sp>
    </p:spTree>
    <p:extLst>
      <p:ext uri="{BB962C8B-B14F-4D97-AF65-F5344CB8AC3E}">
        <p14:creationId xmlns:p14="http://schemas.microsoft.com/office/powerpoint/2010/main" val="1698396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438774"/>
            <a:ext cx="5608320" cy="3160395"/>
          </a:xfrm>
        </p:spPr>
        <p:txBody>
          <a:bodyPr/>
          <a:lstStyle/>
          <a:p>
            <a:pPr marL="171450" indent="-171450">
              <a:spcBef>
                <a:spcPts val="0"/>
              </a:spcBef>
              <a:buFont typeface="Arial" panose="020B0604020202020204" pitchFamily="34" charset="0"/>
              <a:buChar char="•"/>
            </a:pPr>
            <a:r>
              <a:rPr lang="en-US" dirty="0"/>
              <a:t>Compared with adults who did not engage in healthy behaviors, the risk for all-cause mortality was reduced by: </a:t>
            </a:r>
          </a:p>
          <a:p>
            <a:pPr marL="342900" lvl="1" indent="-171450">
              <a:spcBef>
                <a:spcPts val="0"/>
              </a:spcBef>
              <a:buFont typeface="Arial" panose="020B0604020202020204" pitchFamily="34" charset="0"/>
              <a:buChar char="•"/>
            </a:pPr>
            <a:r>
              <a:rPr lang="en-US" dirty="0"/>
              <a:t>56% among nonsmokers, </a:t>
            </a:r>
          </a:p>
          <a:p>
            <a:pPr marL="342900" lvl="1" indent="-171450">
              <a:spcBef>
                <a:spcPts val="0"/>
              </a:spcBef>
              <a:buFont typeface="Arial" panose="020B0604020202020204" pitchFamily="34" charset="0"/>
              <a:buChar char="•"/>
            </a:pPr>
            <a:r>
              <a:rPr lang="en-US" dirty="0"/>
              <a:t>47% among adults who were physically active, and </a:t>
            </a:r>
          </a:p>
          <a:p>
            <a:pPr marL="342900" lvl="1" indent="-171450">
              <a:spcBef>
                <a:spcPts val="0"/>
              </a:spcBef>
              <a:buFont typeface="Arial" panose="020B0604020202020204" pitchFamily="34" charset="0"/>
              <a:buChar char="•"/>
            </a:pPr>
            <a:r>
              <a:rPr lang="en-US" dirty="0"/>
              <a:t>26% among adults who consumed a healthy diet.</a:t>
            </a:r>
            <a:r>
              <a:rPr lang="en-US" baseline="30000" dirty="0"/>
              <a:t>2</a:t>
            </a:r>
            <a:endParaRPr lang="en-US" dirty="0"/>
          </a:p>
          <a:p>
            <a:pPr marL="171450" indent="-171450">
              <a:spcBef>
                <a:spcPts val="0"/>
              </a:spcBef>
              <a:buFont typeface="Arial" panose="020B0604020202020204" pitchFamily="34" charset="0"/>
              <a:buChar char="•"/>
            </a:pPr>
            <a:r>
              <a:rPr lang="en-US" dirty="0"/>
              <a:t>For adults engaged in all three healthy behaviors, the risk of death was reduced by:</a:t>
            </a:r>
          </a:p>
          <a:p>
            <a:pPr marL="342900" lvl="1" indent="-171450">
              <a:spcBef>
                <a:spcPts val="0"/>
              </a:spcBef>
              <a:buFont typeface="Arial" panose="020B0604020202020204" pitchFamily="34" charset="0"/>
              <a:buChar char="•"/>
            </a:pPr>
            <a:r>
              <a:rPr lang="en-US" dirty="0"/>
              <a:t>82% for all causes, </a:t>
            </a:r>
          </a:p>
          <a:p>
            <a:pPr marL="342900" lvl="1" indent="-171450">
              <a:spcBef>
                <a:spcPts val="0"/>
              </a:spcBef>
              <a:buFont typeface="Arial" panose="020B0604020202020204" pitchFamily="34" charset="0"/>
              <a:buChar char="•"/>
            </a:pPr>
            <a:r>
              <a:rPr lang="en-US" dirty="0"/>
              <a:t>65% for cardiovascular disease, </a:t>
            </a:r>
          </a:p>
          <a:p>
            <a:pPr marL="342900" lvl="1" indent="-171450">
              <a:spcBef>
                <a:spcPts val="0"/>
              </a:spcBef>
              <a:buFont typeface="Arial" panose="020B0604020202020204" pitchFamily="34" charset="0"/>
              <a:buChar char="•"/>
            </a:pPr>
            <a:r>
              <a:rPr lang="en-US" dirty="0"/>
              <a:t>83% for cancer, and</a:t>
            </a:r>
          </a:p>
          <a:p>
            <a:pPr marL="342900" lvl="1" indent="-171450">
              <a:spcBef>
                <a:spcPts val="0"/>
              </a:spcBef>
              <a:buFont typeface="Arial" panose="020B0604020202020204" pitchFamily="34" charset="0"/>
              <a:buChar char="•"/>
            </a:pPr>
            <a:r>
              <a:rPr lang="en-US" dirty="0"/>
              <a:t>90% for other causes.</a:t>
            </a:r>
            <a:r>
              <a:rPr lang="en-US" baseline="30000" dirty="0"/>
              <a:t>2</a:t>
            </a:r>
            <a:endParaRPr lang="en-US" dirty="0"/>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58</a:t>
            </a:fld>
            <a:endParaRPr lang="en-US"/>
          </a:p>
        </p:txBody>
      </p:sp>
    </p:spTree>
    <p:extLst>
      <p:ext uri="{BB962C8B-B14F-4D97-AF65-F5344CB8AC3E}">
        <p14:creationId xmlns:p14="http://schemas.microsoft.com/office/powerpoint/2010/main" val="23720866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59</a:t>
            </a:fld>
            <a:endParaRPr lang="en-US"/>
          </a:p>
        </p:txBody>
      </p:sp>
    </p:spTree>
    <p:extLst>
      <p:ext uri="{BB962C8B-B14F-4D97-AF65-F5344CB8AC3E}">
        <p14:creationId xmlns:p14="http://schemas.microsoft.com/office/powerpoint/2010/main" val="288397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5200"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broad goal of promoting better health is one that is shared across the country, whether it is promoting healthy behaviors, such as being tobacco free, or fostering healthy environments that make it easier to exercise and get access to healthy food. </a:t>
            </a:r>
          </a:p>
          <a:p>
            <a:pPr marL="171450" indent="-171450">
              <a:buFont typeface="Arial" panose="020B0604020202020204" pitchFamily="34" charset="0"/>
              <a:buChar char="•"/>
            </a:pPr>
            <a:r>
              <a:rPr lang="en-US" dirty="0"/>
              <a:t>Successful efforts to improve these health factors rely on </a:t>
            </a:r>
            <a:r>
              <a:rPr lang="en-US" b="0" dirty="0"/>
              <a:t>implementing</a:t>
            </a:r>
            <a:r>
              <a:rPr lang="en-US" dirty="0"/>
              <a:t> evidence-based interventions through strong partnerships between local health care providers, public health professionals, and individuals.</a:t>
            </a:r>
          </a:p>
        </p:txBody>
      </p:sp>
      <p:sp>
        <p:nvSpPr>
          <p:cNvPr id="4" name="Slide Number Placeholder 3"/>
          <p:cNvSpPr>
            <a:spLocks noGrp="1"/>
          </p:cNvSpPr>
          <p:nvPr>
            <p:ph type="sldNum" sz="quarter" idx="10"/>
          </p:nvPr>
        </p:nvSpPr>
        <p:spPr/>
        <p:txBody>
          <a:bodyPr/>
          <a:lstStyle/>
          <a:p>
            <a:fld id="{3011EAD5-441F-074A-BB4A-B997C7B5C93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4372251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60</a:t>
            </a:fld>
            <a:endParaRPr lang="en-US"/>
          </a:p>
        </p:txBody>
      </p:sp>
    </p:spTree>
    <p:extLst>
      <p:ext uri="{BB962C8B-B14F-4D97-AF65-F5344CB8AC3E}">
        <p14:creationId xmlns:p14="http://schemas.microsoft.com/office/powerpoint/2010/main" val="22124132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trike="noStrike" dirty="0"/>
          </a:p>
        </p:txBody>
      </p:sp>
      <p:sp>
        <p:nvSpPr>
          <p:cNvPr id="4" name="Slide Number Placeholder 3"/>
          <p:cNvSpPr>
            <a:spLocks noGrp="1"/>
          </p:cNvSpPr>
          <p:nvPr>
            <p:ph type="sldNum" sz="quarter" idx="10"/>
          </p:nvPr>
        </p:nvSpPr>
        <p:spPr/>
        <p:txBody>
          <a:bodyPr/>
          <a:lstStyle/>
          <a:p>
            <a:fld id="{05E9B153-67B9-4602-A9FE-81AAF274874B}" type="slidenum">
              <a:rPr lang="en-US" smtClean="0"/>
              <a:t>61</a:t>
            </a:fld>
            <a:endParaRPr lang="en-US"/>
          </a:p>
        </p:txBody>
      </p:sp>
    </p:spTree>
    <p:extLst>
      <p:ext uri="{BB962C8B-B14F-4D97-AF65-F5344CB8AC3E}">
        <p14:creationId xmlns:p14="http://schemas.microsoft.com/office/powerpoint/2010/main" val="25182558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685800"/>
            <a:ext cx="6146800" cy="4611688"/>
          </a:xfrm>
        </p:spPr>
      </p:sp>
      <p:sp>
        <p:nvSpPr>
          <p:cNvPr id="3" name="Notes Placeholder 2"/>
          <p:cNvSpPr>
            <a:spLocks noGrp="1"/>
          </p:cNvSpPr>
          <p:nvPr>
            <p:ph type="body" idx="1"/>
          </p:nvPr>
        </p:nvSpPr>
        <p:spPr>
          <a:xfrm>
            <a:off x="190500" y="5353050"/>
            <a:ext cx="6648450" cy="3590925"/>
          </a:xfrm>
        </p:spPr>
        <p:txBody>
          <a:bodyPr>
            <a:normAutofit/>
          </a:bodyPr>
          <a:lstStyle/>
          <a:p>
            <a:pPr marL="171450" indent="-171450">
              <a:lnSpc>
                <a:spcPts val="1100"/>
              </a:lnSpc>
              <a:buFont typeface="Arial" panose="020B0604020202020204" pitchFamily="34" charset="0"/>
              <a:buChar char="•"/>
            </a:pPr>
            <a:r>
              <a:rPr lang="en-US" b="1" kern="1200" dirty="0">
                <a:solidFill>
                  <a:schemeClr val="tx1"/>
                </a:solidFill>
                <a:effectLst/>
              </a:rPr>
              <a:t>Importance: </a:t>
            </a:r>
            <a:r>
              <a:rPr lang="en-US" dirty="0"/>
              <a:t>Smoking is a modifiable risk factor, and health care providers can help encourage patients to change their behavior and quit smoking. The 2008 update of the Public Health Service Clinical Practice Guideline </a:t>
            </a:r>
            <a:r>
              <a:rPr lang="en-US" i="1" dirty="0"/>
              <a:t>Treating Tobacco Use and Dependence </a:t>
            </a:r>
            <a:r>
              <a:rPr lang="en-US" dirty="0"/>
              <a:t>concludes that counseling and medication are both effective tools alone, but the combination of the two methods is more effective in increasing smoking cessation. For more information, visit </a:t>
            </a:r>
            <a:r>
              <a:rPr lang="en-US" u="sng" dirty="0">
                <a:hlinkClick r:id="rId3"/>
              </a:rPr>
              <a:t>http://www.ahrq.gov/professionals/clinicians-providers/guidelines-recommendations/tobacco/index.html</a:t>
            </a:r>
            <a:r>
              <a:rPr lang="en-US" dirty="0"/>
              <a:t>. </a:t>
            </a:r>
          </a:p>
          <a:p>
            <a:pPr marL="171450" lvl="0" indent="-171450">
              <a:lnSpc>
                <a:spcPts val="1100"/>
              </a:lnSpc>
              <a:buFont typeface="Arial" panose="020B0604020202020204" pitchFamily="34" charset="0"/>
              <a:buChar char="•"/>
            </a:pPr>
            <a:r>
              <a:rPr lang="en-US" b="1" kern="1200" dirty="0">
                <a:solidFill>
                  <a:schemeClr val="tx1"/>
                </a:solidFill>
                <a:effectLst/>
              </a:rPr>
              <a:t>Overall Rate: </a:t>
            </a:r>
            <a:r>
              <a:rPr lang="en-US" b="0" kern="1200" baseline="0" dirty="0">
                <a:solidFill>
                  <a:schemeClr val="tx1"/>
                </a:solidFill>
                <a:effectLst/>
              </a:rPr>
              <a:t>In 2013, </a:t>
            </a:r>
            <a:r>
              <a:rPr lang="en-US" b="0" kern="1200" dirty="0">
                <a:solidFill>
                  <a:schemeClr val="tx1"/>
                </a:solidFill>
                <a:effectLst/>
              </a:rPr>
              <a:t>the percentage</a:t>
            </a:r>
            <a:r>
              <a:rPr lang="en-US" b="0" kern="1200" baseline="0" dirty="0">
                <a:solidFill>
                  <a:schemeClr val="tx1"/>
                </a:solidFill>
                <a:effectLst/>
              </a:rPr>
              <a:t> of adult current smokers with a checkup in the last 12 months who received advice from a doctor to quit smoking was 66.5%. </a:t>
            </a:r>
          </a:p>
          <a:p>
            <a:pPr marL="171450" lvl="0" indent="-171450">
              <a:lnSpc>
                <a:spcPts val="1100"/>
              </a:lnSpc>
              <a:buFont typeface="Arial" panose="020B0604020202020204" pitchFamily="34" charset="0"/>
              <a:buChar char="•"/>
            </a:pPr>
            <a:r>
              <a:rPr lang="en-US" b="1" kern="1200" baseline="0" dirty="0">
                <a:solidFill>
                  <a:schemeClr val="tx1"/>
                </a:solidFill>
                <a:effectLst/>
              </a:rPr>
              <a:t>Trends: </a:t>
            </a:r>
          </a:p>
          <a:p>
            <a:pPr marL="342900" lvl="1" indent="-171450">
              <a:lnSpc>
                <a:spcPts val="1100"/>
              </a:lnSpc>
              <a:buFont typeface="Arial" panose="020B0604020202020204" pitchFamily="34" charset="0"/>
              <a:buChar char="•"/>
            </a:pPr>
            <a:r>
              <a:rPr lang="en-US" b="0" kern="1200" baseline="0" dirty="0">
                <a:solidFill>
                  <a:schemeClr val="tx1"/>
                </a:solidFill>
                <a:effectLst/>
              </a:rPr>
              <a:t>From 2002 to 2013, the percentage of adult current smokers with a checkup in the last 12 months who received advice from a doctor to quit smoking increased overall (from 63.1% to 66.5%), for Hispanics (from 52.0% to 64.2%), and for Whites (from 64.8% to 68.1%).</a:t>
            </a:r>
          </a:p>
          <a:p>
            <a:pPr marL="171450" lvl="0" indent="-171450">
              <a:lnSpc>
                <a:spcPts val="1100"/>
              </a:lnSpc>
              <a:buFont typeface="Arial" panose="020B0604020202020204" pitchFamily="34" charset="0"/>
              <a:buChar char="•"/>
            </a:pPr>
            <a:r>
              <a:rPr lang="en-US" b="1" dirty="0"/>
              <a:t>Groups With Disparities:</a:t>
            </a:r>
            <a:r>
              <a:rPr lang="en-US" b="1" kern="1200" baseline="0" dirty="0">
                <a:solidFill>
                  <a:schemeClr val="tx1"/>
                </a:solidFill>
                <a:effectLst/>
              </a:rPr>
              <a:t> </a:t>
            </a:r>
          </a:p>
          <a:p>
            <a:pPr marL="342900" lvl="1" indent="-171450">
              <a:lnSpc>
                <a:spcPts val="1100"/>
              </a:lnSpc>
              <a:buFont typeface="Arial" panose="020B0604020202020204" pitchFamily="34" charset="0"/>
              <a:buChar char="•"/>
            </a:pPr>
            <a:r>
              <a:rPr lang="en-US" kern="1200" dirty="0">
                <a:solidFill>
                  <a:schemeClr val="tx1"/>
                </a:solidFill>
                <a:effectLst/>
              </a:rPr>
              <a:t>In 2013</a:t>
            </a:r>
            <a:r>
              <a:rPr lang="en-US" kern="1200" baseline="0" dirty="0">
                <a:solidFill>
                  <a:schemeClr val="tx1"/>
                </a:solidFill>
                <a:effectLst/>
              </a:rPr>
              <a:t>, among adult current smokers ages 18-64 with a checkup, those with public health insurance (72.6%) were</a:t>
            </a:r>
            <a:r>
              <a:rPr lang="en-US" kern="1200" dirty="0">
                <a:solidFill>
                  <a:schemeClr val="tx1"/>
                </a:solidFill>
                <a:effectLst/>
              </a:rPr>
              <a:t> </a:t>
            </a:r>
            <a:r>
              <a:rPr lang="en-US" kern="1200" baseline="0" dirty="0">
                <a:solidFill>
                  <a:schemeClr val="tx1"/>
                </a:solidFill>
                <a:effectLst/>
              </a:rPr>
              <a:t>more likely than those with private health insurance (63.1%) to receive advice from a doctor to quit smoking.</a:t>
            </a:r>
          </a:p>
          <a:p>
            <a:pPr marL="342900" lvl="1" indent="-171450">
              <a:lnSpc>
                <a:spcPts val="1100"/>
              </a:lnSpc>
              <a:buFont typeface="Arial" panose="020B0604020202020204" pitchFamily="34" charset="0"/>
              <a:buChar char="•"/>
            </a:pPr>
            <a:r>
              <a:rPr lang="en-US" kern="1200" dirty="0">
                <a:solidFill>
                  <a:schemeClr val="tx1"/>
                </a:solidFill>
                <a:effectLst/>
              </a:rPr>
              <a:t>In 2013</a:t>
            </a:r>
            <a:r>
              <a:rPr lang="en-US" kern="1200" baseline="0" dirty="0">
                <a:solidFill>
                  <a:schemeClr val="tx1"/>
                </a:solidFill>
                <a:effectLst/>
              </a:rPr>
              <a:t>, among adult current smokers ages 18-64 with a checkup, those who were uninsured (52.9%) were less likely than those with private insurance (63.1%) to receive advice from a doctor to quit smoking.</a:t>
            </a:r>
          </a:p>
          <a:p>
            <a:pPr marL="342900" marR="0" lvl="1" indent="-171450" algn="l" defTabSz="914400" rtl="0" eaLnBrk="1" fontAlgn="auto" latinLnBrk="0" hangingPunct="1">
              <a:lnSpc>
                <a:spcPts val="1100"/>
              </a:lnSpc>
              <a:buClrTx/>
              <a:buSzTx/>
              <a:buFont typeface="Arial" panose="020B0604020202020204" pitchFamily="34" charset="0"/>
              <a:buChar char="•"/>
              <a:tabLst/>
              <a:defRPr/>
            </a:pPr>
            <a:r>
              <a:rPr lang="en-US" b="0" i="0" kern="1200" dirty="0">
                <a:solidFill>
                  <a:schemeClr val="tx1"/>
                </a:solidFill>
                <a:effectLst/>
              </a:rPr>
              <a:t>In all years except 2011, uninsured adult current smokers ages 18-64 with a checkup were less likely to receive advice to quit smoking compared with those with private insurance.</a:t>
            </a:r>
          </a:p>
          <a:p>
            <a:pPr marL="342900" marR="0" lvl="1" indent="-171450" algn="l" defTabSz="914400" rtl="0" eaLnBrk="1" fontAlgn="auto" latinLnBrk="0" hangingPunct="1">
              <a:lnSpc>
                <a:spcPts val="1100"/>
              </a:lnSpc>
              <a:buClrTx/>
              <a:buSzTx/>
              <a:buFont typeface="Arial" panose="020B0604020202020204" pitchFamily="34" charset="0"/>
              <a:buChar char="•"/>
              <a:tabLst/>
              <a:defRPr/>
            </a:pPr>
            <a:r>
              <a:rPr lang="en-US" dirty="0"/>
              <a:t>From 2002 to 2013</a:t>
            </a:r>
            <a:r>
              <a:rPr lang="en-US" baseline="0" dirty="0"/>
              <a:t>, </a:t>
            </a:r>
            <a:r>
              <a:rPr lang="en-US" b="0" dirty="0"/>
              <a:t>there was no statistically</a:t>
            </a:r>
            <a:r>
              <a:rPr lang="en-US" b="0" baseline="0" dirty="0"/>
              <a:t> significant change </a:t>
            </a:r>
            <a:r>
              <a:rPr lang="en-US" baseline="0" dirty="0"/>
              <a:t>in the </a:t>
            </a:r>
            <a:r>
              <a:rPr lang="en-US" dirty="0"/>
              <a:t>disparity between</a:t>
            </a:r>
            <a:r>
              <a:rPr lang="en-US" baseline="0" dirty="0"/>
              <a:t> uninsured and privately insured </a:t>
            </a:r>
            <a:r>
              <a:rPr lang="en-US" dirty="0"/>
              <a:t>adult current smokers with a checkup in the last 12 months who received advice from a doctor to quit smoking.</a:t>
            </a:r>
          </a:p>
          <a:p>
            <a:pPr marL="628650" marR="0" lvl="1" indent="-171450" algn="l" defTabSz="914400" rtl="0" eaLnBrk="1" fontAlgn="auto" latinLnBrk="0" hangingPunct="1">
              <a:lnSpc>
                <a:spcPct val="120000"/>
              </a:lnSpc>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62</a:t>
            </a:fld>
            <a:endParaRPr lang="en-US" dirty="0"/>
          </a:p>
        </p:txBody>
      </p:sp>
    </p:spTree>
    <p:extLst>
      <p:ext uri="{BB962C8B-B14F-4D97-AF65-F5344CB8AC3E}">
        <p14:creationId xmlns:p14="http://schemas.microsoft.com/office/powerpoint/2010/main" val="23923548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05E9B153-67B9-4602-A9FE-81AAF274874B}" type="slidenum">
              <a:rPr lang="en-US" smtClean="0"/>
              <a:t>63</a:t>
            </a:fld>
            <a:endParaRPr lang="en-US" dirty="0"/>
          </a:p>
        </p:txBody>
      </p:sp>
    </p:spTree>
    <p:extLst>
      <p:ext uri="{BB962C8B-B14F-4D97-AF65-F5344CB8AC3E}">
        <p14:creationId xmlns:p14="http://schemas.microsoft.com/office/powerpoint/2010/main" val="26323266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9549" y="5345430"/>
            <a:ext cx="6600825" cy="3253740"/>
          </a:xfrm>
        </p:spPr>
        <p:txBody>
          <a:bodyPr>
            <a:normAutofit/>
          </a:bodyPr>
          <a:lstStyle/>
          <a:p>
            <a:pPr marL="171450" marR="0" indent="-171450" algn="l" defTabSz="914400" rtl="0" eaLnBrk="1" fontAlgn="auto" latinLnBrk="0" hangingPunct="1">
              <a:lnSpc>
                <a:spcPts val="1100"/>
              </a:lnSpc>
              <a:buClrTx/>
              <a:buSzTx/>
              <a:buFont typeface="Arial" panose="020B0604020202020204" pitchFamily="34" charset="0"/>
              <a:buChar char="•"/>
              <a:tabLst/>
              <a:defRPr/>
            </a:pPr>
            <a:r>
              <a:rPr lang="en-US" sz="1100" b="1" kern="1200" dirty="0">
                <a:solidFill>
                  <a:schemeClr val="tx1"/>
                </a:solidFill>
                <a:effectLst/>
              </a:rPr>
              <a:t>Importance: </a:t>
            </a:r>
            <a:r>
              <a:rPr lang="en-US" sz="1100" dirty="0"/>
              <a:t>Physician-based exercise and diet counseling is an important component of effective weight loss interventions. Such interventions have been shown to increase levels of physical activity among sedentary patients, resulting in a sustained favorable body weight and body composition.</a:t>
            </a:r>
            <a:r>
              <a:rPr lang="en-US" sz="1100" baseline="30000" dirty="0"/>
              <a:t>5</a:t>
            </a:r>
            <a:endParaRPr lang="en-US" sz="1100" dirty="0"/>
          </a:p>
          <a:p>
            <a:pPr marL="171450" lvl="0" indent="-171450">
              <a:lnSpc>
                <a:spcPts val="1100"/>
              </a:lnSpc>
              <a:buFont typeface="Arial" panose="020B0604020202020204" pitchFamily="34" charset="0"/>
              <a:buChar char="•"/>
            </a:pPr>
            <a:r>
              <a:rPr lang="en-US" sz="1100" b="1" kern="1200" dirty="0">
                <a:solidFill>
                  <a:schemeClr val="tx1"/>
                </a:solidFill>
                <a:effectLst/>
              </a:rPr>
              <a:t>Overall Rate: </a:t>
            </a:r>
            <a:r>
              <a:rPr lang="en-US" sz="1100" kern="1200" dirty="0">
                <a:solidFill>
                  <a:schemeClr val="tx1"/>
                </a:solidFill>
                <a:effectLst/>
              </a:rPr>
              <a:t>In</a:t>
            </a:r>
            <a:r>
              <a:rPr lang="en-US" sz="1100" kern="1200" baseline="0" dirty="0">
                <a:solidFill>
                  <a:schemeClr val="tx1"/>
                </a:solidFill>
                <a:effectLst/>
              </a:rPr>
              <a:t> </a:t>
            </a:r>
            <a:r>
              <a:rPr lang="en-US" sz="1100" kern="1200" dirty="0">
                <a:solidFill>
                  <a:schemeClr val="tx1"/>
                </a:solidFill>
                <a:effectLst/>
              </a:rPr>
              <a:t>2013, the overall</a:t>
            </a:r>
            <a:r>
              <a:rPr lang="en-US" sz="1100" kern="1200" baseline="0" dirty="0">
                <a:solidFill>
                  <a:schemeClr val="tx1"/>
                </a:solidFill>
                <a:effectLst/>
              </a:rPr>
              <a:t> percentage of </a:t>
            </a:r>
            <a:r>
              <a:rPr lang="en-US" sz="1100" kern="1200" dirty="0">
                <a:solidFill>
                  <a:schemeClr val="tx1"/>
                </a:solidFill>
                <a:effectLst/>
              </a:rPr>
              <a:t>adults with obesity who </a:t>
            </a:r>
            <a:r>
              <a:rPr lang="en-US" sz="1100" kern="1200" baseline="0" dirty="0">
                <a:solidFill>
                  <a:schemeClr val="tx1"/>
                </a:solidFill>
                <a:effectLst/>
              </a:rPr>
              <a:t>had</a:t>
            </a:r>
            <a:r>
              <a:rPr lang="en-US" sz="1100" kern="1200" dirty="0">
                <a:solidFill>
                  <a:schemeClr val="tx1"/>
                </a:solidFill>
                <a:effectLst/>
              </a:rPr>
              <a:t> ever received</a:t>
            </a:r>
            <a:r>
              <a:rPr lang="en-US" sz="1100" kern="1200" baseline="0" dirty="0">
                <a:solidFill>
                  <a:schemeClr val="tx1"/>
                </a:solidFill>
                <a:effectLst/>
              </a:rPr>
              <a:t> </a:t>
            </a:r>
            <a:r>
              <a:rPr lang="en-US" sz="1100" kern="1200" dirty="0">
                <a:solidFill>
                  <a:schemeClr val="tx1"/>
                </a:solidFill>
                <a:effectLst/>
              </a:rPr>
              <a:t>advice from a health provider to exercise more was 63.5%.</a:t>
            </a:r>
          </a:p>
          <a:p>
            <a:pPr marL="171450" lvl="0" indent="-171450">
              <a:lnSpc>
                <a:spcPts val="1100"/>
              </a:lnSpc>
              <a:buFont typeface="Arial" panose="020B0604020202020204" pitchFamily="34" charset="0"/>
              <a:buChar char="•"/>
            </a:pPr>
            <a:r>
              <a:rPr lang="en-US" sz="1100" b="1" kern="1200" dirty="0">
                <a:solidFill>
                  <a:schemeClr val="tx1"/>
                </a:solidFill>
                <a:effectLst/>
              </a:rPr>
              <a:t>Trends: </a:t>
            </a:r>
            <a:r>
              <a:rPr lang="en-US" sz="1100" b="0" kern="1200" baseline="0" dirty="0">
                <a:solidFill>
                  <a:schemeClr val="tx1"/>
                </a:solidFill>
                <a:effectLst/>
              </a:rPr>
              <a:t> </a:t>
            </a:r>
          </a:p>
          <a:p>
            <a:pPr marL="342900" lvl="1" indent="-171450">
              <a:lnSpc>
                <a:spcPts val="1100"/>
              </a:lnSpc>
              <a:buFont typeface="Arial" panose="020B0604020202020204" pitchFamily="34" charset="0"/>
              <a:buChar char="•"/>
            </a:pPr>
            <a:r>
              <a:rPr lang="en-US" sz="1100" b="0" kern="1200" baseline="0" dirty="0">
                <a:solidFill>
                  <a:schemeClr val="tx1"/>
                </a:solidFill>
                <a:effectLst/>
              </a:rPr>
              <a:t>From 2002 to 2013, </a:t>
            </a:r>
            <a:r>
              <a:rPr lang="en-US" sz="1100" kern="1200" dirty="0">
                <a:solidFill>
                  <a:schemeClr val="tx1"/>
                </a:solidFill>
                <a:effectLst/>
              </a:rPr>
              <a:t>the percentage of</a:t>
            </a:r>
            <a:r>
              <a:rPr lang="en-US" sz="1100" kern="1200" baseline="0" dirty="0">
                <a:solidFill>
                  <a:schemeClr val="tx1"/>
                </a:solidFill>
                <a:effectLst/>
              </a:rPr>
              <a:t> </a:t>
            </a:r>
            <a:r>
              <a:rPr lang="en-US" sz="1100" kern="1200" dirty="0">
                <a:solidFill>
                  <a:schemeClr val="tx1"/>
                </a:solidFill>
                <a:effectLst/>
              </a:rPr>
              <a:t>obese adults who ever received advice from a health provider to exercise more increased overall</a:t>
            </a:r>
            <a:r>
              <a:rPr lang="en-US" sz="1100" kern="1200" baseline="0" dirty="0">
                <a:solidFill>
                  <a:schemeClr val="tx1"/>
                </a:solidFill>
                <a:effectLst/>
              </a:rPr>
              <a:t> (from 55.6% to 63.5%), for </a:t>
            </a:r>
            <a:r>
              <a:rPr lang="en-US" sz="1100" kern="1200" dirty="0">
                <a:solidFill>
                  <a:schemeClr val="tx1"/>
                </a:solidFill>
                <a:effectLst/>
              </a:rPr>
              <a:t>Hispanics </a:t>
            </a:r>
            <a:r>
              <a:rPr lang="en-US" sz="1100" kern="1200" baseline="0" dirty="0">
                <a:solidFill>
                  <a:schemeClr val="tx1"/>
                </a:solidFill>
                <a:effectLst/>
              </a:rPr>
              <a:t>(from 45.9% to 59.5%), and </a:t>
            </a:r>
            <a:r>
              <a:rPr lang="en-US" sz="1100" kern="1200" dirty="0">
                <a:solidFill>
                  <a:schemeClr val="tx1"/>
                </a:solidFill>
                <a:effectLst/>
              </a:rPr>
              <a:t>for Blacks </a:t>
            </a:r>
            <a:r>
              <a:rPr lang="en-US" sz="1100" kern="1200" baseline="0" dirty="0">
                <a:solidFill>
                  <a:schemeClr val="tx1"/>
                </a:solidFill>
                <a:effectLst/>
              </a:rPr>
              <a:t>(from 55.8% to 64.8%).</a:t>
            </a:r>
          </a:p>
          <a:p>
            <a:pPr marL="342900" marR="0" lvl="1" indent="-171450" algn="l" defTabSz="914400" rtl="0" eaLnBrk="1" fontAlgn="auto" latinLnBrk="0" hangingPunct="1">
              <a:lnSpc>
                <a:spcPts val="1100"/>
              </a:lnSpc>
              <a:buClrTx/>
              <a:buSzTx/>
              <a:buFont typeface="Arial" panose="020B0604020202020204" pitchFamily="34" charset="0"/>
              <a:buChar char="•"/>
              <a:tabLst/>
              <a:defRPr/>
            </a:pPr>
            <a:r>
              <a:rPr lang="en-US" sz="1100" b="0" kern="1200" baseline="0" dirty="0">
                <a:solidFill>
                  <a:schemeClr val="tx1"/>
                </a:solidFill>
                <a:effectLst/>
              </a:rPr>
              <a:t>From 2002 to 2013, </a:t>
            </a:r>
            <a:r>
              <a:rPr lang="en-US" sz="1100" kern="1200" dirty="0">
                <a:solidFill>
                  <a:schemeClr val="tx1"/>
                </a:solidFill>
                <a:effectLst/>
              </a:rPr>
              <a:t>the percentage of</a:t>
            </a:r>
            <a:r>
              <a:rPr lang="en-US" sz="1100" kern="1200" baseline="0" dirty="0">
                <a:solidFill>
                  <a:schemeClr val="tx1"/>
                </a:solidFill>
                <a:effectLst/>
              </a:rPr>
              <a:t> </a:t>
            </a:r>
            <a:r>
              <a:rPr lang="en-US" sz="1100" kern="1200" dirty="0">
                <a:solidFill>
                  <a:schemeClr val="tx1"/>
                </a:solidFill>
                <a:effectLst/>
              </a:rPr>
              <a:t>obese adults who ever received advice from a health provider to exercise more increased for those ages 18-44 </a:t>
            </a:r>
            <a:r>
              <a:rPr lang="en-US" sz="1100" kern="1200" baseline="0" dirty="0">
                <a:solidFill>
                  <a:schemeClr val="tx1"/>
                </a:solidFill>
                <a:effectLst/>
              </a:rPr>
              <a:t>(from 46.5% to 55.5%).</a:t>
            </a:r>
          </a:p>
          <a:p>
            <a:pPr marL="171450" lvl="0" indent="-171450">
              <a:lnSpc>
                <a:spcPts val="1100"/>
              </a:lnSpc>
              <a:buFont typeface="Arial" panose="020B0604020202020204" pitchFamily="34" charset="0"/>
              <a:buChar char="•"/>
            </a:pPr>
            <a:r>
              <a:rPr lang="en-US" sz="1100" b="1" kern="1200" dirty="0">
                <a:solidFill>
                  <a:schemeClr val="tx1"/>
                </a:solidFill>
                <a:effectLst/>
              </a:rPr>
              <a:t>Groups With Disparities:</a:t>
            </a:r>
          </a:p>
          <a:p>
            <a:pPr marL="342900" lvl="1" indent="-171450">
              <a:lnSpc>
                <a:spcPts val="1100"/>
              </a:lnSpc>
              <a:buFont typeface="Arial" panose="020B0604020202020204" pitchFamily="34" charset="0"/>
              <a:buChar char="•"/>
            </a:pPr>
            <a:r>
              <a:rPr lang="en-US" sz="1100" kern="1200" dirty="0">
                <a:solidFill>
                  <a:schemeClr val="tx1"/>
                </a:solidFill>
                <a:effectLst/>
              </a:rPr>
              <a:t>In 2013, </a:t>
            </a:r>
            <a:r>
              <a:rPr lang="en-US" sz="1100" kern="1200" baseline="0" dirty="0">
                <a:solidFill>
                  <a:schemeClr val="tx1"/>
                </a:solidFill>
                <a:effectLst/>
              </a:rPr>
              <a:t>obese Hispanic </a:t>
            </a:r>
            <a:r>
              <a:rPr lang="en-US" sz="1100" kern="1200" dirty="0">
                <a:solidFill>
                  <a:schemeClr val="tx1"/>
                </a:solidFill>
                <a:effectLst/>
              </a:rPr>
              <a:t>adults (59.5%) were less likely than White obese adults (64.5%)  to ever receive advice from a health provider to exercise more. </a:t>
            </a:r>
            <a:r>
              <a:rPr lang="en-US" sz="1100" kern="1200" baseline="0" dirty="0">
                <a:solidFill>
                  <a:schemeClr val="tx1"/>
                </a:solidFill>
                <a:effectLst/>
              </a:rPr>
              <a:t> </a:t>
            </a:r>
            <a:endParaRPr lang="en-US" sz="1100" kern="1200" dirty="0">
              <a:solidFill>
                <a:schemeClr val="tx1"/>
              </a:solidFill>
              <a:effectLst/>
            </a:endParaRPr>
          </a:p>
          <a:p>
            <a:pPr marL="342900" marR="0" lvl="1" indent="-171450" algn="l" defTabSz="914400" rtl="0" eaLnBrk="1" fontAlgn="auto" latinLnBrk="0" hangingPunct="1">
              <a:lnSpc>
                <a:spcPts val="1100"/>
              </a:lnSpc>
              <a:buClrTx/>
              <a:buSzTx/>
              <a:buFont typeface="Arial" panose="020B0604020202020204" pitchFamily="34" charset="0"/>
              <a:buChar char="•"/>
              <a:tabLst/>
              <a:defRPr/>
            </a:pPr>
            <a:r>
              <a:rPr lang="en-US" sz="1100" kern="1200" dirty="0">
                <a:solidFill>
                  <a:schemeClr val="tx1"/>
                </a:solidFill>
                <a:effectLst/>
              </a:rPr>
              <a:t>In 8 of</a:t>
            </a:r>
            <a:r>
              <a:rPr lang="en-US" sz="1100" kern="1200" baseline="0" dirty="0">
                <a:solidFill>
                  <a:schemeClr val="tx1"/>
                </a:solidFill>
                <a:effectLst/>
              </a:rPr>
              <a:t> 12 years, obese Hispanic adults were </a:t>
            </a:r>
            <a:r>
              <a:rPr lang="en-US" sz="1100" kern="1200" dirty="0">
                <a:solidFill>
                  <a:schemeClr val="tx1"/>
                </a:solidFill>
                <a:effectLst/>
              </a:rPr>
              <a:t>less likely than White obese adults to ever receive advice from a health provider to exercise more.</a:t>
            </a:r>
          </a:p>
          <a:p>
            <a:pPr marL="342900" lvl="1" indent="-171450">
              <a:lnSpc>
                <a:spcPts val="1100"/>
              </a:lnSpc>
              <a:buFont typeface="Arial" panose="020B0604020202020204" pitchFamily="34" charset="0"/>
              <a:buChar char="•"/>
            </a:pPr>
            <a:r>
              <a:rPr lang="en-US" sz="1100" kern="1200" dirty="0">
                <a:solidFill>
                  <a:schemeClr val="tx1"/>
                </a:solidFill>
                <a:effectLst/>
              </a:rPr>
              <a:t>From 2002 to 2013,</a:t>
            </a:r>
            <a:r>
              <a:rPr lang="en-US" sz="1100" kern="1200" baseline="0" dirty="0">
                <a:solidFill>
                  <a:schemeClr val="tx1"/>
                </a:solidFill>
                <a:effectLst/>
              </a:rPr>
              <a:t> the disparity between Hispanic and White obese adults who ever received advice from a doctor to exercise more grew smaller but was still present.</a:t>
            </a:r>
          </a:p>
          <a:p>
            <a:pPr marL="342900" marR="0" lvl="1" indent="-171450" algn="l" defTabSz="914400" rtl="0" eaLnBrk="1" fontAlgn="auto" latinLnBrk="0" hangingPunct="1">
              <a:lnSpc>
                <a:spcPts val="1100"/>
              </a:lnSpc>
              <a:buClrTx/>
              <a:buSzTx/>
              <a:buFont typeface="Arial" panose="020B0604020202020204" pitchFamily="34" charset="0"/>
              <a:buChar char="•"/>
              <a:tabLst/>
              <a:defRPr/>
            </a:pPr>
            <a:r>
              <a:rPr lang="en-US" sz="1100" kern="1200" dirty="0">
                <a:solidFill>
                  <a:schemeClr val="tx1"/>
                </a:solidFill>
                <a:effectLst/>
              </a:rPr>
              <a:t>In 2013, obese adults ages 45-64 (73.7%) and </a:t>
            </a:r>
            <a:r>
              <a:rPr lang="en-US" sz="1100" kern="1200" baseline="0" dirty="0">
                <a:solidFill>
                  <a:schemeClr val="tx1"/>
                </a:solidFill>
                <a:effectLst/>
              </a:rPr>
              <a:t>age 65 and over (70.6%) </a:t>
            </a:r>
            <a:r>
              <a:rPr lang="en-US" sz="1100" kern="1200" dirty="0">
                <a:solidFill>
                  <a:schemeClr val="tx1"/>
                </a:solidFill>
                <a:effectLst/>
              </a:rPr>
              <a:t>were more</a:t>
            </a:r>
            <a:r>
              <a:rPr lang="en-US" sz="1100" kern="1200" baseline="0" dirty="0">
                <a:solidFill>
                  <a:schemeClr val="tx1"/>
                </a:solidFill>
                <a:effectLst/>
              </a:rPr>
              <a:t> likely </a:t>
            </a:r>
            <a:r>
              <a:rPr lang="en-US" sz="1100" kern="1200" dirty="0">
                <a:solidFill>
                  <a:schemeClr val="tx1"/>
                </a:solidFill>
                <a:effectLst/>
              </a:rPr>
              <a:t>than those ages 18-44 (55.5%) to ever receive advice from a doctor to exercise more.</a:t>
            </a:r>
          </a:p>
          <a:p>
            <a:pPr marL="342900" lvl="1" indent="-171450">
              <a:lnSpc>
                <a:spcPts val="1100"/>
              </a:lnSpc>
              <a:buFont typeface="Arial" panose="020B0604020202020204" pitchFamily="34" charset="0"/>
              <a:buChar char="•"/>
            </a:pPr>
            <a:r>
              <a:rPr lang="en-US" sz="1100" kern="1200" baseline="0" dirty="0">
                <a:solidFill>
                  <a:schemeClr val="tx1"/>
                </a:solidFill>
                <a:effectLst/>
              </a:rPr>
              <a:t>In all years, </a:t>
            </a:r>
            <a:r>
              <a:rPr lang="en-US" sz="1100" kern="1200" dirty="0">
                <a:solidFill>
                  <a:schemeClr val="tx1"/>
                </a:solidFill>
                <a:effectLst/>
              </a:rPr>
              <a:t>obese adults ages 45-64 and </a:t>
            </a:r>
            <a:r>
              <a:rPr lang="en-US" sz="1100" kern="1200" baseline="0" dirty="0">
                <a:solidFill>
                  <a:schemeClr val="tx1"/>
                </a:solidFill>
                <a:effectLst/>
              </a:rPr>
              <a:t>age 65 and over </a:t>
            </a:r>
            <a:r>
              <a:rPr lang="en-US" sz="1100" kern="1200" dirty="0">
                <a:solidFill>
                  <a:schemeClr val="tx1"/>
                </a:solidFill>
                <a:effectLst/>
              </a:rPr>
              <a:t>were more</a:t>
            </a:r>
            <a:r>
              <a:rPr lang="en-US" sz="1100" kern="1200" baseline="0" dirty="0">
                <a:solidFill>
                  <a:schemeClr val="tx1"/>
                </a:solidFill>
                <a:effectLst/>
              </a:rPr>
              <a:t> likely </a:t>
            </a:r>
            <a:r>
              <a:rPr lang="en-US" sz="1100" kern="1200" dirty="0">
                <a:solidFill>
                  <a:schemeClr val="tx1"/>
                </a:solidFill>
                <a:effectLst/>
              </a:rPr>
              <a:t>than those ages 18-44 to ever receive advice from a doctor to exercise more.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E9B153-67B9-4602-A9FE-81AAF274874B}" type="slidenum">
              <a:rPr lang="en-US" smtClean="0"/>
              <a:t>64</a:t>
            </a:fld>
            <a:endParaRPr lang="en-US" dirty="0"/>
          </a:p>
        </p:txBody>
      </p:sp>
    </p:spTree>
    <p:extLst>
      <p:ext uri="{BB962C8B-B14F-4D97-AF65-F5344CB8AC3E}">
        <p14:creationId xmlns:p14="http://schemas.microsoft.com/office/powerpoint/2010/main" val="29339169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543550"/>
            <a:ext cx="5608320" cy="3055620"/>
          </a:xfrm>
        </p:spPr>
        <p:txBody>
          <a:bodyPr/>
          <a:lstStyle/>
          <a:p>
            <a:pPr marL="171450" indent="-171450">
              <a:buFont typeface="Arial" panose="020B0604020202020204" pitchFamily="34" charset="0"/>
              <a:buChar char="•"/>
            </a:pPr>
            <a:r>
              <a:rPr lang="en-US" b="1" dirty="0"/>
              <a:t>Importance: </a:t>
            </a:r>
            <a:r>
              <a:rPr lang="en-US" dirty="0"/>
              <a:t>The 2008 Physical Activity Guidelines for Americans recommend that adults engage in at least 2 hours and 30 minutes a week of moderate-intensity physical activity or 1 hour and 15 minutes a week of vigorous-intensity aerobic physical activity, or an equivalent combination of moderate- and vigorous-intensity aerobic activity. For more information, visit http://health.gov/paguidelines/guidelines/.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Overall Rate: </a:t>
            </a:r>
            <a:r>
              <a:rPr lang="en-US" sz="1200" kern="1200" dirty="0">
                <a:solidFill>
                  <a:schemeClr val="tx1"/>
                </a:solidFill>
                <a:effectLst/>
                <a:latin typeface="+mn-lt"/>
                <a:ea typeface="+mn-ea"/>
                <a:cs typeface="+mn-cs"/>
              </a:rPr>
              <a:t>In 2013, the overall percentage </a:t>
            </a:r>
            <a:r>
              <a:rPr lang="en-US" sz="1200" kern="1200" baseline="0" dirty="0">
                <a:solidFill>
                  <a:schemeClr val="tx1"/>
                </a:solidFill>
                <a:effectLst/>
                <a:latin typeface="+mn-lt"/>
                <a:ea typeface="+mn-ea"/>
                <a:cs typeface="+mn-cs"/>
              </a:rPr>
              <a:t>of </a:t>
            </a:r>
            <a:r>
              <a:rPr lang="en-US" sz="1200" kern="1200" dirty="0">
                <a:solidFill>
                  <a:schemeClr val="tx1"/>
                </a:solidFill>
                <a:effectLst/>
                <a:latin typeface="+mn-lt"/>
                <a:ea typeface="+mn-ea"/>
                <a:cs typeface="+mn-cs"/>
              </a:rPr>
              <a:t>adults with obesity who did not spend half an hour or more in moderate or vigorous physical activity at least five times a week was 60.5%.</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Groups With Disparities: </a:t>
            </a:r>
            <a:r>
              <a:rPr lang="en-US" sz="1200" b="0" kern="1200" baseline="0" dirty="0">
                <a:solidFill>
                  <a:schemeClr val="tx1"/>
                </a:solidFill>
                <a:effectLst/>
                <a:latin typeface="+mn-lt"/>
                <a:ea typeface="+mn-ea"/>
                <a:cs typeface="+mn-cs"/>
              </a:rPr>
              <a:t> </a:t>
            </a:r>
          </a:p>
          <a:p>
            <a:pPr marL="342900" lvl="1" indent="-171450">
              <a:buFont typeface="Arial" panose="020B0604020202020204" pitchFamily="34" charset="0"/>
              <a:buChar char="•"/>
            </a:pPr>
            <a:r>
              <a:rPr lang="en-US" sz="1200" b="0" kern="1200" baseline="0" dirty="0">
                <a:solidFill>
                  <a:schemeClr val="tx1"/>
                </a:solidFill>
                <a:effectLst/>
                <a:latin typeface="+mn-lt"/>
                <a:ea typeface="+mn-ea"/>
                <a:cs typeface="+mn-cs"/>
              </a:rPr>
              <a:t>In 2013, there were no statistically significant differences by race/ethnicity, income, education, or residence location in the percentage of adults with obesity who </a:t>
            </a:r>
            <a:r>
              <a:rPr lang="en-US" sz="1200" kern="1200" dirty="0">
                <a:solidFill>
                  <a:schemeClr val="tx1"/>
                </a:solidFill>
                <a:effectLst/>
                <a:latin typeface="+mn-lt"/>
                <a:ea typeface="+mn-ea"/>
                <a:cs typeface="+mn-cs"/>
              </a:rPr>
              <a:t>did not spend half an hour or more in moderate or vigorous physical activity at least five times a week.</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65</a:t>
            </a:fld>
            <a:endParaRPr lang="en-US" dirty="0"/>
          </a:p>
        </p:txBody>
      </p:sp>
    </p:spTree>
    <p:extLst>
      <p:ext uri="{BB962C8B-B14F-4D97-AF65-F5344CB8AC3E}">
        <p14:creationId xmlns:p14="http://schemas.microsoft.com/office/powerpoint/2010/main" val="20496899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8625" y="5514974"/>
            <a:ext cx="6181725" cy="3084195"/>
          </a:xfrm>
        </p:spPr>
        <p:txBody>
          <a:bodyPr>
            <a:normAutofit lnSpcReduction="10000"/>
          </a:bodyPr>
          <a:lstStyle/>
          <a:p>
            <a:pPr marL="171450" indent="-171450">
              <a:buFont typeface="Arial" panose="020B0604020202020204" pitchFamily="34" charset="0"/>
              <a:buChar char="•"/>
            </a:pPr>
            <a:r>
              <a:rPr lang="en-US" b="1" kern="1200" dirty="0">
                <a:solidFill>
                  <a:schemeClr val="tx1"/>
                </a:solidFill>
                <a:effectLst/>
                <a:latin typeface="+mn-lt"/>
                <a:ea typeface="+mn-ea"/>
                <a:cs typeface="+mn-cs"/>
              </a:rPr>
              <a:t>Groups With Disparities:</a:t>
            </a:r>
          </a:p>
          <a:p>
            <a:pPr marL="342900" lvl="1" indent="-171450">
              <a:buFont typeface="Arial" panose="020B0604020202020204" pitchFamily="34" charset="0"/>
              <a:buChar char="•"/>
            </a:pPr>
            <a:r>
              <a:rPr lang="en-US" kern="1200" dirty="0">
                <a:solidFill>
                  <a:schemeClr val="tx1"/>
                </a:solidFill>
                <a:effectLst/>
                <a:latin typeface="+mn-lt"/>
                <a:ea typeface="+mn-ea"/>
                <a:cs typeface="+mn-cs"/>
              </a:rPr>
              <a:t>In 2013,</a:t>
            </a:r>
            <a:r>
              <a:rPr lang="en-US" kern="1200" baseline="0" dirty="0">
                <a:solidFill>
                  <a:schemeClr val="tx1"/>
                </a:solidFill>
                <a:effectLst/>
                <a:latin typeface="+mn-lt"/>
                <a:ea typeface="+mn-ea"/>
                <a:cs typeface="+mn-cs"/>
              </a:rPr>
              <a:t> there were no statistically significant differences by health insurance in the percentage of obese </a:t>
            </a:r>
            <a:r>
              <a:rPr lang="en-US" kern="1200" dirty="0">
                <a:solidFill>
                  <a:schemeClr val="tx1"/>
                </a:solidFill>
                <a:effectLst/>
                <a:latin typeface="+mn-lt"/>
                <a:ea typeface="+mn-ea"/>
                <a:cs typeface="+mn-cs"/>
              </a:rPr>
              <a:t>adults ages 18-64 who did not spend half an hour or more in moderate or vigorous physical activity at least five times</a:t>
            </a:r>
            <a:r>
              <a:rPr lang="en-US" kern="1200" baseline="0" dirty="0">
                <a:solidFill>
                  <a:schemeClr val="tx1"/>
                </a:solidFill>
                <a:effectLst/>
                <a:latin typeface="+mn-lt"/>
                <a:ea typeface="+mn-ea"/>
                <a:cs typeface="+mn-cs"/>
              </a:rPr>
              <a:t> a week</a:t>
            </a:r>
            <a:r>
              <a:rPr lang="en-US" kern="1200" dirty="0">
                <a:solidFill>
                  <a:schemeClr val="tx1"/>
                </a:solidFill>
                <a:effectLst/>
                <a:latin typeface="+mn-lt"/>
                <a:ea typeface="+mn-ea"/>
                <a:cs typeface="+mn-cs"/>
              </a:rPr>
              <a:t>.</a:t>
            </a:r>
          </a:p>
          <a:p>
            <a:pPr marL="342900" lvl="1" indent="-171450">
              <a:buFont typeface="Arial" panose="020B0604020202020204" pitchFamily="34" charset="0"/>
              <a:buChar char="•"/>
            </a:pPr>
            <a:r>
              <a:rPr lang="en-US" dirty="0"/>
              <a:t>In 2011 and 2012,</a:t>
            </a:r>
            <a:r>
              <a:rPr lang="en-US" baseline="0" dirty="0"/>
              <a:t> </a:t>
            </a:r>
            <a:r>
              <a:rPr lang="en-US" dirty="0"/>
              <a:t>adults ages 18-64 with obesity with only public insurance were less likely to spend half an hour or more in vigorous physical activity at least five times a week compared with those with private insurance.</a:t>
            </a:r>
            <a:endParaRPr lang="en-US" kern="1200" dirty="0">
              <a:solidFill>
                <a:schemeClr val="tx1"/>
              </a:solidFill>
              <a:effectLst/>
              <a:latin typeface="+mn-lt"/>
              <a:ea typeface="+mn-ea"/>
              <a:cs typeface="+mn-cs"/>
            </a:endParaRPr>
          </a:p>
          <a:p>
            <a:pPr marL="342900" lvl="1" indent="-171450">
              <a:buFont typeface="Arial" panose="020B0604020202020204" pitchFamily="34" charset="0"/>
              <a:buChar char="•"/>
            </a:pPr>
            <a:r>
              <a:rPr lang="en-US" kern="1200" dirty="0">
                <a:solidFill>
                  <a:schemeClr val="tx1"/>
                </a:solidFill>
                <a:effectLst/>
                <a:latin typeface="+mn-lt"/>
                <a:ea typeface="+mn-ea"/>
                <a:cs typeface="+mn-cs"/>
              </a:rPr>
              <a:t>In 2013,</a:t>
            </a:r>
            <a:r>
              <a:rPr lang="en-US" kern="1200" baseline="0" dirty="0">
                <a:solidFill>
                  <a:schemeClr val="tx1"/>
                </a:solidFill>
                <a:effectLst/>
                <a:latin typeface="+mn-lt"/>
                <a:ea typeface="+mn-ea"/>
                <a:cs typeface="+mn-cs"/>
              </a:rPr>
              <a:t> </a:t>
            </a:r>
            <a:r>
              <a:rPr lang="en-US" b="0" kern="1200" baseline="0" dirty="0">
                <a:solidFill>
                  <a:schemeClr val="tx1"/>
                </a:solidFill>
                <a:effectLst/>
                <a:latin typeface="+mn-lt"/>
                <a:ea typeface="+mn-ea"/>
                <a:cs typeface="+mn-cs"/>
              </a:rPr>
              <a:t>the percentage of adults with obesity who did not spend half an hour or more in moderate or vigorous physical activity at least five times a week was higher for:</a:t>
            </a:r>
          </a:p>
          <a:p>
            <a:pPr marL="571500" lvl="2" indent="-228600">
              <a:buFont typeface="Arial" panose="020B0604020202020204" pitchFamily="34" charset="0"/>
              <a:buChar char="•"/>
            </a:pPr>
            <a:r>
              <a:rPr lang="en-US" kern="1200" dirty="0">
                <a:solidFill>
                  <a:schemeClr val="tx1"/>
                </a:solidFill>
                <a:effectLst/>
                <a:latin typeface="+mn-lt"/>
                <a:ea typeface="+mn-ea"/>
                <a:cs typeface="+mn-cs"/>
              </a:rPr>
              <a:t>Females</a:t>
            </a:r>
            <a:r>
              <a:rPr lang="en-US" kern="1200" baseline="0" dirty="0">
                <a:solidFill>
                  <a:schemeClr val="tx1"/>
                </a:solidFill>
                <a:effectLst/>
                <a:latin typeface="+mn-lt"/>
                <a:ea typeface="+mn-ea"/>
                <a:cs typeface="+mn-cs"/>
              </a:rPr>
              <a:t> (66.5%) compared with males (54.0%)</a:t>
            </a:r>
            <a:r>
              <a:rPr lang="en-US" kern="1200" dirty="0">
                <a:solidFill>
                  <a:schemeClr val="tx1"/>
                </a:solidFill>
                <a:effectLst/>
                <a:latin typeface="+mn-lt"/>
                <a:ea typeface="+mn-ea"/>
                <a:cs typeface="+mn-cs"/>
              </a:rPr>
              <a:t>.</a:t>
            </a:r>
          </a:p>
          <a:p>
            <a:pPr marL="571500" lvl="2" indent="-228600">
              <a:buFont typeface="Arial" panose="020B0604020202020204" pitchFamily="34" charset="0"/>
              <a:buChar char="•"/>
            </a:pPr>
            <a:r>
              <a:rPr lang="en-US" kern="1200" dirty="0">
                <a:solidFill>
                  <a:schemeClr val="tx1"/>
                </a:solidFill>
                <a:effectLst/>
                <a:latin typeface="+mn-lt"/>
                <a:ea typeface="+mn-ea"/>
                <a:cs typeface="+mn-cs"/>
              </a:rPr>
              <a:t>Those ages 45-64 (62.7%)</a:t>
            </a:r>
            <a:r>
              <a:rPr lang="en-US" kern="1200" baseline="0" dirty="0">
                <a:solidFill>
                  <a:schemeClr val="tx1"/>
                </a:solidFill>
                <a:effectLst/>
                <a:latin typeface="+mn-lt"/>
                <a:ea typeface="+mn-ea"/>
                <a:cs typeface="+mn-cs"/>
              </a:rPr>
              <a:t> and age 65 and over (67.6%) compared with those</a:t>
            </a:r>
            <a:r>
              <a:rPr lang="en-US" kern="1200" dirty="0">
                <a:solidFill>
                  <a:schemeClr val="tx1"/>
                </a:solidFill>
                <a:effectLst/>
                <a:latin typeface="+mn-lt"/>
                <a:ea typeface="+mn-ea"/>
                <a:cs typeface="+mn-cs"/>
              </a:rPr>
              <a:t> ages 18-44 (56.9%).</a:t>
            </a:r>
          </a:p>
          <a:p>
            <a:pPr marL="571500" lvl="2" indent="-228600">
              <a:buFont typeface="Arial" panose="020B0604020202020204" pitchFamily="34" charset="0"/>
              <a:buChar char="•"/>
            </a:pPr>
            <a:r>
              <a:rPr lang="en-US" kern="1200" baseline="0" dirty="0">
                <a:solidFill>
                  <a:schemeClr val="tx1"/>
                </a:solidFill>
                <a:effectLst/>
                <a:latin typeface="+mn-lt"/>
                <a:ea typeface="+mn-ea"/>
                <a:cs typeface="+mn-cs"/>
              </a:rPr>
              <a:t>Those with 4 or more chronic conditions (81.5%) compared with those with 0-1 chronic conditions (57.0%).</a:t>
            </a:r>
          </a:p>
          <a:p>
            <a:pPr marL="571500" lvl="2" indent="-228600">
              <a:buFont typeface="Arial" panose="020B0604020202020204" pitchFamily="34" charset="0"/>
              <a:buChar char="•"/>
            </a:pPr>
            <a:r>
              <a:rPr lang="en-US" kern="1200" baseline="0" dirty="0">
                <a:solidFill>
                  <a:schemeClr val="tx1"/>
                </a:solidFill>
                <a:effectLst/>
                <a:latin typeface="+mn-lt"/>
                <a:ea typeface="+mn-ea"/>
                <a:cs typeface="+mn-cs"/>
              </a:rPr>
              <a:t>Those who perceived their health status to be fair or poor (72.1%) compared with those who perceived their health status to be excellent, very good, or good (57.6%).</a:t>
            </a:r>
          </a:p>
          <a:p>
            <a:pPr marL="571500" lvl="2" indent="-228600">
              <a:buFont typeface="Arial" panose="020B0604020202020204" pitchFamily="34" charset="0"/>
              <a:buChar char="•"/>
            </a:pPr>
            <a:r>
              <a:rPr lang="en-US" kern="1200" baseline="0" dirty="0">
                <a:solidFill>
                  <a:schemeClr val="tx1"/>
                </a:solidFill>
                <a:effectLst/>
                <a:latin typeface="+mn-lt"/>
                <a:ea typeface="+mn-ea"/>
                <a:cs typeface="+mn-cs"/>
              </a:rPr>
              <a:t>Those with basic (72.6%) or complex activity limitations (76.8%) compared with those with neither limitation (56.6%).</a:t>
            </a:r>
            <a:endParaRPr lang="en-US"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66</a:t>
            </a:fld>
            <a:endParaRPr lang="en-US" dirty="0"/>
          </a:p>
        </p:txBody>
      </p:sp>
    </p:spTree>
    <p:extLst>
      <p:ext uri="{BB962C8B-B14F-4D97-AF65-F5344CB8AC3E}">
        <p14:creationId xmlns:p14="http://schemas.microsoft.com/office/powerpoint/2010/main" val="36834849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524500"/>
            <a:ext cx="5608320" cy="3074670"/>
          </a:xfrm>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more information, visit </a:t>
            </a:r>
            <a:r>
              <a:rPr lang="en-US" dirty="0">
                <a:hlinkClick r:id="rId3"/>
              </a:rPr>
              <a:t>www.health.gov/paguidelines/guidelines/default.aspx</a:t>
            </a:r>
            <a:r>
              <a:rPr lang="en-US" dirty="0"/>
              <a:t>. </a:t>
            </a:r>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67</a:t>
            </a:fld>
            <a:endParaRPr lang="en-US" dirty="0"/>
          </a:p>
        </p:txBody>
      </p:sp>
    </p:spTree>
    <p:extLst>
      <p:ext uri="{BB962C8B-B14F-4D97-AF65-F5344CB8AC3E}">
        <p14:creationId xmlns:p14="http://schemas.microsoft.com/office/powerpoint/2010/main" val="30705991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5486400"/>
            <a:ext cx="6400800" cy="3657600"/>
          </a:xfrm>
        </p:spPr>
        <p:txBody>
          <a:bodyPr>
            <a:normAutofit/>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Importance: </a:t>
            </a:r>
            <a:r>
              <a:rPr lang="en-US" dirty="0"/>
              <a:t>Physicians can educate children and parents about the importance of regular exercise and healthy eating.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Overall Rate: </a:t>
            </a:r>
            <a:r>
              <a:rPr lang="en-US" sz="1200" b="0" kern="1200" dirty="0">
                <a:solidFill>
                  <a:schemeClr val="tx1"/>
                </a:solidFill>
                <a:effectLst/>
                <a:latin typeface="+mn-lt"/>
                <a:ea typeface="+mn-ea"/>
                <a:cs typeface="+mn-cs"/>
              </a:rPr>
              <a:t>In 2013, the overall percentage </a:t>
            </a:r>
            <a:r>
              <a:rPr lang="en-US" sz="1200" b="0" kern="1200" baseline="0" dirty="0">
                <a:solidFill>
                  <a:schemeClr val="tx1"/>
                </a:solidFill>
                <a:effectLst/>
                <a:latin typeface="+mn-lt"/>
                <a:ea typeface="+mn-ea"/>
                <a:cs typeface="+mn-cs"/>
              </a:rPr>
              <a:t>of children ages 2-17 for whom a health provider gave advice within the past 2 years about the amount and kind of exercise, sports, or physically active hobbies they should have was 41.4%.</a:t>
            </a:r>
            <a:endParaRPr lang="en-US" sz="1200" b="0" kern="1200" dirty="0">
              <a:solidFill>
                <a:schemeClr val="tx1"/>
              </a:solidFill>
              <a:effectLst/>
              <a:latin typeface="+mn-lt"/>
              <a:ea typeface="+mn-ea"/>
              <a:cs typeface="+mn-cs"/>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Trends: </a:t>
            </a:r>
          </a:p>
          <a:p>
            <a:pPr marL="34290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From</a:t>
            </a:r>
            <a:r>
              <a:rPr lang="en-US" sz="1200" kern="1200" baseline="0" dirty="0">
                <a:solidFill>
                  <a:schemeClr val="tx1"/>
                </a:solidFill>
                <a:effectLst/>
                <a:latin typeface="+mn-lt"/>
                <a:ea typeface="+mn-ea"/>
                <a:cs typeface="+mn-cs"/>
              </a:rPr>
              <a:t> 2002 to 2013,</a:t>
            </a:r>
            <a:r>
              <a:rPr lang="en-US" sz="1200" kern="1200" dirty="0">
                <a:solidFill>
                  <a:schemeClr val="tx1"/>
                </a:solidFill>
                <a:effectLst/>
                <a:latin typeface="+mn-lt"/>
                <a:ea typeface="+mn-ea"/>
                <a:cs typeface="+mn-cs"/>
              </a:rPr>
              <a:t> the</a:t>
            </a:r>
            <a:r>
              <a:rPr lang="en-US" sz="1200" kern="1200" baseline="0" dirty="0">
                <a:solidFill>
                  <a:schemeClr val="tx1"/>
                </a:solidFill>
                <a:effectLst/>
                <a:latin typeface="+mn-lt"/>
                <a:ea typeface="+mn-ea"/>
                <a:cs typeface="+mn-cs"/>
              </a:rPr>
              <a:t> percentage of children ages 2-17 for whom a health provider </a:t>
            </a:r>
            <a:r>
              <a:rPr lang="en-US" sz="1200" kern="1200" dirty="0">
                <a:solidFill>
                  <a:schemeClr val="tx1"/>
                </a:solidFill>
                <a:effectLst/>
                <a:latin typeface="+mn-lt"/>
                <a:ea typeface="+mn-ea"/>
                <a:cs typeface="+mn-cs"/>
              </a:rPr>
              <a:t>gave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advice within the past 2 years about the amount and kind of exercise, sports, or physically active hobbies</a:t>
            </a:r>
            <a:r>
              <a:rPr lang="en-US" sz="1200" kern="1200" baseline="0" dirty="0">
                <a:solidFill>
                  <a:schemeClr val="tx1"/>
                </a:solidFill>
                <a:effectLst/>
                <a:latin typeface="+mn-lt"/>
                <a:ea typeface="+mn-ea"/>
                <a:cs typeface="+mn-cs"/>
              </a:rPr>
              <a:t> they</a:t>
            </a:r>
            <a:r>
              <a:rPr lang="en-US" sz="1200" kern="1200" dirty="0">
                <a:solidFill>
                  <a:schemeClr val="tx1"/>
                </a:solidFill>
                <a:effectLst/>
                <a:latin typeface="+mn-lt"/>
                <a:ea typeface="+mn-ea"/>
                <a:cs typeface="+mn-cs"/>
              </a:rPr>
              <a:t> should have increased overall</a:t>
            </a:r>
            <a:r>
              <a:rPr lang="en-US" sz="1200" kern="1200" baseline="0" dirty="0">
                <a:solidFill>
                  <a:schemeClr val="tx1"/>
                </a:solidFill>
                <a:effectLst/>
                <a:latin typeface="+mn-lt"/>
                <a:ea typeface="+mn-ea"/>
                <a:cs typeface="+mn-cs"/>
              </a:rPr>
              <a:t> (from 30.0% to 41.4%), </a:t>
            </a:r>
            <a:r>
              <a:rPr lang="en-US" kern="1200" dirty="0">
                <a:solidFill>
                  <a:schemeClr val="tx1"/>
                </a:solidFill>
                <a:effectLst/>
                <a:latin typeface="+mn-lt"/>
                <a:ea typeface="+mn-ea"/>
                <a:cs typeface="+mn-cs"/>
              </a:rPr>
              <a:t>for Hispanics (from 30.4% to 45.1%), for Blacks (from 30.5% to 42.0%), and for Whites</a:t>
            </a:r>
            <a:r>
              <a:rPr lang="en-US" kern="1200" baseline="0" dirty="0">
                <a:solidFill>
                  <a:schemeClr val="tx1"/>
                </a:solidFill>
                <a:effectLst/>
                <a:latin typeface="+mn-lt"/>
                <a:ea typeface="+mn-ea"/>
                <a:cs typeface="+mn-cs"/>
              </a:rPr>
              <a:t> </a:t>
            </a:r>
            <a:r>
              <a:rPr lang="en-US" kern="1200" dirty="0">
                <a:solidFill>
                  <a:schemeClr val="tx1"/>
                </a:solidFill>
                <a:effectLst/>
                <a:latin typeface="+mn-lt"/>
                <a:ea typeface="+mn-ea"/>
                <a:cs typeface="+mn-cs"/>
              </a:rPr>
              <a:t>(from 30.5% to 39.9%).</a:t>
            </a:r>
          </a:p>
          <a:p>
            <a:pPr marL="34290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1200" dirty="0">
                <a:solidFill>
                  <a:schemeClr val="tx1"/>
                </a:solidFill>
                <a:effectLst/>
                <a:latin typeface="+mn-lt"/>
                <a:ea typeface="+mn-ea"/>
                <a:cs typeface="+mn-cs"/>
              </a:rPr>
              <a:t>From</a:t>
            </a:r>
            <a:r>
              <a:rPr lang="en-US" kern="1200" baseline="0" dirty="0">
                <a:solidFill>
                  <a:schemeClr val="tx1"/>
                </a:solidFill>
                <a:effectLst/>
                <a:latin typeface="+mn-lt"/>
                <a:ea typeface="+mn-ea"/>
                <a:cs typeface="+mn-cs"/>
              </a:rPr>
              <a:t> 2002 to 2013, the percentage of children ages 2-17 whose health providers gave advice about exercise increased for children in all income groups (poor, from 27.5% to 39.4%; low income, from 26.7% to 4</a:t>
            </a:r>
            <a:r>
              <a:rPr lang="en-US" b="0" kern="1200" baseline="0" dirty="0">
                <a:solidFill>
                  <a:schemeClr val="tx1"/>
                </a:solidFill>
                <a:effectLst/>
                <a:latin typeface="+mn-lt"/>
                <a:ea typeface="+mn-ea"/>
                <a:cs typeface="+mn-cs"/>
              </a:rPr>
              <a:t>0.4</a:t>
            </a:r>
            <a:r>
              <a:rPr lang="en-US" kern="1200" baseline="0" dirty="0">
                <a:solidFill>
                  <a:schemeClr val="tx1"/>
                </a:solidFill>
                <a:effectLst/>
                <a:latin typeface="+mn-lt"/>
                <a:ea typeface="+mn-ea"/>
                <a:cs typeface="+mn-cs"/>
              </a:rPr>
              <a:t>%; middle income, from 28.2% to 40.3%; and high income, from 36.4% to 44.8%).</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kern="1200" baseline="0" dirty="0">
                <a:solidFill>
                  <a:schemeClr val="tx1"/>
                </a:solidFill>
                <a:effectLst/>
                <a:latin typeface="+mn-lt"/>
                <a:ea typeface="+mn-ea"/>
                <a:cs typeface="+mn-cs"/>
              </a:rPr>
              <a:t>Group With Disparities</a:t>
            </a:r>
          </a:p>
          <a:p>
            <a:pPr marL="34290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kern="1200" baseline="0" dirty="0">
                <a:solidFill>
                  <a:schemeClr val="tx1"/>
                </a:solidFill>
                <a:effectLst/>
                <a:latin typeface="+mn-lt"/>
                <a:ea typeface="+mn-ea"/>
                <a:cs typeface="+mn-cs"/>
              </a:rPr>
              <a:t>In 2013, there were no statistically significant differences by race/ethnicity or income in the percentage of children ages 2-17 </a:t>
            </a:r>
            <a:r>
              <a:rPr lang="en-US" sz="1200" b="0" kern="1200" baseline="0" dirty="0">
                <a:solidFill>
                  <a:schemeClr val="tx1"/>
                </a:solidFill>
                <a:effectLst/>
                <a:latin typeface="+mn-lt"/>
                <a:ea typeface="+mn-ea"/>
                <a:cs typeface="+mn-cs"/>
              </a:rPr>
              <a:t>whose health providers gave advice about exercise.</a:t>
            </a:r>
            <a:endParaRPr lang="en-US" b="0" kern="1200" baseline="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E9B153-67B9-4602-A9FE-81AAF274874B}" type="slidenum">
              <a:rPr lang="en-US" smtClean="0"/>
              <a:t>68</a:t>
            </a:fld>
            <a:endParaRPr lang="en-US" dirty="0"/>
          </a:p>
        </p:txBody>
      </p:sp>
    </p:spTree>
    <p:extLst>
      <p:ext uri="{BB962C8B-B14F-4D97-AF65-F5344CB8AC3E}">
        <p14:creationId xmlns:p14="http://schemas.microsoft.com/office/powerpoint/2010/main" val="2824118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486400"/>
            <a:ext cx="5608320" cy="3112770"/>
          </a:xfrm>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For more information, visit </a:t>
            </a:r>
            <a:r>
              <a:rPr lang="en-US" sz="1200" u="sng" dirty="0">
                <a:hlinkClick r:id="rId3"/>
              </a:rPr>
              <a:t>www.dietaryguidelines.gov</a:t>
            </a:r>
            <a:r>
              <a:rPr lang="en-US" sz="1200" u="sng" dirty="0"/>
              <a:t>.</a:t>
            </a:r>
            <a:endParaRPr lang="en-US" sz="1200" dirty="0"/>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69</a:t>
            </a:fld>
            <a:endParaRPr lang="en-US" dirty="0"/>
          </a:p>
        </p:txBody>
      </p:sp>
    </p:spTree>
    <p:extLst>
      <p:ext uri="{BB962C8B-B14F-4D97-AF65-F5344CB8AC3E}">
        <p14:creationId xmlns:p14="http://schemas.microsoft.com/office/powerpoint/2010/main" val="2307736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7</a:t>
            </a:fld>
            <a:endParaRPr lang="en-US"/>
          </a:p>
        </p:txBody>
      </p:sp>
    </p:spTree>
    <p:extLst>
      <p:ext uri="{BB962C8B-B14F-4D97-AF65-F5344CB8AC3E}">
        <p14:creationId xmlns:p14="http://schemas.microsoft.com/office/powerpoint/2010/main" val="30935220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5448299"/>
            <a:ext cx="6286500" cy="3581401"/>
          </a:xfrm>
        </p:spPr>
        <p:txBody>
          <a:bodyPr>
            <a:normAutofit/>
          </a:bodyPr>
          <a:lstStyle/>
          <a:p>
            <a:pPr marL="171450" indent="-171450">
              <a:lnSpc>
                <a:spcPts val="1200"/>
              </a:lnSpc>
              <a:buFont typeface="Arial" panose="020B0604020202020204" pitchFamily="34" charset="0"/>
              <a:buChar char="•"/>
            </a:pPr>
            <a:r>
              <a:rPr lang="en-US" sz="1200" b="1" kern="1200" dirty="0">
                <a:solidFill>
                  <a:schemeClr val="tx1"/>
                </a:solidFill>
                <a:effectLst/>
                <a:latin typeface="+mn-lt"/>
                <a:ea typeface="+mn-ea"/>
                <a:cs typeface="+mn-cs"/>
              </a:rPr>
              <a:t>Importance: </a:t>
            </a:r>
            <a:r>
              <a:rPr lang="en-US" dirty="0"/>
              <a:t>Physicians need to emphasize the importance of eating foods from all food groups and balancing energy intake and energy expenditure. Foods from all food groups include whole grains and fibers, lean proteins, complex carbohydrates, fruits and vegetables, and low-fat or fat-free milk and dairy products. </a:t>
            </a:r>
          </a:p>
          <a:p>
            <a:pPr marL="171450" lvl="0" indent="-171450">
              <a:lnSpc>
                <a:spcPts val="1200"/>
              </a:lnSpc>
              <a:buFont typeface="Arial" panose="020B0604020202020204" pitchFamily="34" charset="0"/>
              <a:buChar char="•"/>
            </a:pPr>
            <a:r>
              <a:rPr lang="en-US" sz="1200" b="1" kern="1200" dirty="0">
                <a:solidFill>
                  <a:schemeClr val="tx1"/>
                </a:solidFill>
                <a:effectLst/>
                <a:latin typeface="+mn-lt"/>
                <a:ea typeface="+mn-ea"/>
                <a:cs typeface="+mn-cs"/>
              </a:rPr>
              <a:t>Overall Rate: </a:t>
            </a:r>
            <a:r>
              <a:rPr lang="en-US" sz="1200" kern="1200" dirty="0">
                <a:solidFill>
                  <a:schemeClr val="tx1"/>
                </a:solidFill>
                <a:effectLst/>
                <a:latin typeface="+mn-lt"/>
                <a:ea typeface="+mn-ea"/>
                <a:cs typeface="+mn-cs"/>
              </a:rPr>
              <a:t>In 2013, the overall percentage of adults with obesity who ever received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advice from a health provider about eating fewer high-fat or high-cholesterol foods was 51.3%.</a:t>
            </a:r>
          </a:p>
          <a:p>
            <a:pPr marL="171450" lvl="0" indent="-171450">
              <a:lnSpc>
                <a:spcPts val="1200"/>
              </a:lnSpc>
              <a:buFont typeface="Arial" panose="020B0604020202020204" pitchFamily="34" charset="0"/>
              <a:buChar char="•"/>
            </a:pPr>
            <a:r>
              <a:rPr lang="en-US" sz="1200" b="1" kern="1200" dirty="0">
                <a:solidFill>
                  <a:schemeClr val="tx1"/>
                </a:solidFill>
                <a:effectLst/>
                <a:latin typeface="+mn-lt"/>
                <a:ea typeface="+mn-ea"/>
                <a:cs typeface="+mn-cs"/>
              </a:rPr>
              <a:t>Trends:</a:t>
            </a:r>
          </a:p>
          <a:p>
            <a:pPr marL="342900" lvl="1" indent="-171450">
              <a:lnSpc>
                <a:spcPts val="1200"/>
              </a:lnSpc>
              <a:buFont typeface="Arial" panose="020B0604020202020204" pitchFamily="34" charset="0"/>
              <a:buChar char="•"/>
            </a:pPr>
            <a:r>
              <a:rPr lang="en-US" kern="1200" dirty="0">
                <a:solidFill>
                  <a:schemeClr val="tx1"/>
                </a:solidFill>
                <a:effectLst/>
                <a:latin typeface="+mn-lt"/>
                <a:ea typeface="+mn-ea"/>
                <a:cs typeface="+mn-cs"/>
              </a:rPr>
              <a:t>From 2002 to 2013,</a:t>
            </a:r>
            <a:r>
              <a:rPr lang="en-US" kern="1200" baseline="0" dirty="0">
                <a:solidFill>
                  <a:schemeClr val="tx1"/>
                </a:solidFill>
                <a:effectLst/>
                <a:latin typeface="+mn-lt"/>
                <a:ea typeface="+mn-ea"/>
                <a:cs typeface="+mn-cs"/>
              </a:rPr>
              <a:t> the percentage of adults with obesity who ever </a:t>
            </a:r>
            <a:r>
              <a:rPr lang="en-US" sz="1200" kern="1200" dirty="0">
                <a:solidFill>
                  <a:schemeClr val="tx1"/>
                </a:solidFill>
                <a:effectLst/>
                <a:latin typeface="+mn-lt"/>
                <a:ea typeface="+mn-ea"/>
                <a:cs typeface="+mn-cs"/>
              </a:rPr>
              <a:t>received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advice from a health provider about eating fewer high-fat or high-cholesterol foods increased for Hispanics</a:t>
            </a:r>
            <a:r>
              <a:rPr lang="en-US" sz="1200" kern="1200" baseline="0" dirty="0">
                <a:solidFill>
                  <a:schemeClr val="tx1"/>
                </a:solidFill>
                <a:effectLst/>
                <a:latin typeface="+mn-lt"/>
                <a:ea typeface="+mn-ea"/>
                <a:cs typeface="+mn-cs"/>
              </a:rPr>
              <a:t> (from 38.6% to 52.3% ).</a:t>
            </a:r>
          </a:p>
          <a:p>
            <a:pPr marL="342900" lvl="1" indent="-171450">
              <a:lnSpc>
                <a:spcPts val="1200"/>
              </a:lnSpc>
              <a:buFont typeface="Arial" panose="020B0604020202020204" pitchFamily="34" charset="0"/>
              <a:buChar char="•"/>
            </a:pPr>
            <a:r>
              <a:rPr lang="en-US" sz="1200" kern="1200" baseline="0" dirty="0">
                <a:solidFill>
                  <a:schemeClr val="tx1"/>
                </a:solidFill>
                <a:effectLst/>
                <a:latin typeface="+mn-lt"/>
                <a:ea typeface="+mn-ea"/>
                <a:cs typeface="+mn-cs"/>
              </a:rPr>
              <a:t>From 2002 to 2013, the percentage of obese adults who ever received advice from a health provider about eating </a:t>
            </a:r>
            <a:r>
              <a:rPr lang="en-US" sz="1200" kern="1200" dirty="0">
                <a:solidFill>
                  <a:schemeClr val="tx1"/>
                </a:solidFill>
                <a:effectLst/>
                <a:latin typeface="+mn-lt"/>
                <a:ea typeface="+mn-ea"/>
                <a:cs typeface="+mn-cs"/>
              </a:rPr>
              <a:t>fewer high-fat or high-cholesterol foods decreased for those </a:t>
            </a:r>
            <a:r>
              <a:rPr lang="en-US" sz="1200" kern="1200" baseline="0" dirty="0">
                <a:solidFill>
                  <a:schemeClr val="tx1"/>
                </a:solidFill>
                <a:effectLst/>
                <a:latin typeface="+mn-lt"/>
                <a:ea typeface="+mn-ea"/>
                <a:cs typeface="+mn-cs"/>
              </a:rPr>
              <a:t>with 4 or more chronic conditions (</a:t>
            </a:r>
            <a:r>
              <a:rPr lang="en-US" sz="1200" kern="1200" dirty="0">
                <a:solidFill>
                  <a:schemeClr val="tx1"/>
                </a:solidFill>
                <a:effectLst/>
                <a:latin typeface="+mn-lt"/>
                <a:ea typeface="+mn-ea"/>
                <a:cs typeface="+mn-cs"/>
              </a:rPr>
              <a:t>from 87.8% </a:t>
            </a:r>
            <a:r>
              <a:rPr lang="en-US" sz="1200" kern="1200" baseline="0" dirty="0">
                <a:solidFill>
                  <a:schemeClr val="tx1"/>
                </a:solidFill>
                <a:effectLst/>
                <a:latin typeface="+mn-lt"/>
                <a:ea typeface="+mn-ea"/>
                <a:cs typeface="+mn-cs"/>
              </a:rPr>
              <a:t> to 70.9%). </a:t>
            </a:r>
          </a:p>
          <a:p>
            <a:pPr marL="171450" lvl="0" indent="-171450">
              <a:lnSpc>
                <a:spcPts val="1200"/>
              </a:lnSpc>
              <a:buFont typeface="Arial" panose="020B0604020202020204" pitchFamily="34" charset="0"/>
              <a:buChar char="•"/>
            </a:pPr>
            <a:r>
              <a:rPr lang="en-US" b="1" dirty="0"/>
              <a:t>Groups With Disparities:</a:t>
            </a:r>
            <a:endParaRPr lang="en-US" sz="1200" b="1" kern="1200" dirty="0">
              <a:solidFill>
                <a:schemeClr val="tx1"/>
              </a:solidFill>
              <a:effectLst/>
              <a:latin typeface="+mn-lt"/>
              <a:ea typeface="+mn-ea"/>
              <a:cs typeface="+mn-cs"/>
            </a:endParaRPr>
          </a:p>
          <a:p>
            <a:pPr marL="342900" marR="0" lvl="1" indent="-171450" algn="l" defTabSz="914400" rtl="0" eaLnBrk="1" fontAlgn="auto" latinLnBrk="0" hangingPunct="1">
              <a:lnSpc>
                <a:spcPts val="1200"/>
              </a:lnSpc>
              <a:buClrTx/>
              <a:buSzTx/>
              <a:buFont typeface="Arial" panose="020B0604020202020204" pitchFamily="34" charset="0"/>
              <a:buChar char="•"/>
              <a:tabLst/>
              <a:defRPr/>
            </a:pPr>
            <a:r>
              <a:rPr lang="en-US" kern="1200" dirty="0">
                <a:solidFill>
                  <a:schemeClr val="tx1"/>
                </a:solidFill>
                <a:effectLst/>
                <a:latin typeface="+mn-lt"/>
                <a:ea typeface="+mn-ea"/>
                <a:cs typeface="+mn-cs"/>
              </a:rPr>
              <a:t>In</a:t>
            </a:r>
            <a:r>
              <a:rPr lang="en-US" kern="1200" baseline="0" dirty="0">
                <a:solidFill>
                  <a:schemeClr val="tx1"/>
                </a:solidFill>
                <a:effectLst/>
                <a:latin typeface="+mn-lt"/>
                <a:ea typeface="+mn-ea"/>
                <a:cs typeface="+mn-cs"/>
              </a:rPr>
              <a:t> 2013, obese adults with 2-3 chronic conditions (68.1%) and those with 4 or more chronic conditions (70.9%) were more likely to receive counseling about healthy eating than those with 0-1 chronic conditions (43.7%).</a:t>
            </a:r>
          </a:p>
          <a:p>
            <a:pPr marL="342900" lvl="1" indent="-171450">
              <a:lnSpc>
                <a:spcPts val="1200"/>
              </a:lnSpc>
              <a:buFont typeface="Arial" panose="020B0604020202020204" pitchFamily="34" charset="0"/>
              <a:buChar char="•"/>
              <a:defRPr/>
            </a:pPr>
            <a:r>
              <a:rPr lang="en-US" dirty="0"/>
              <a:t>In all  years, obese adults with 2 or more chronic conditions were more likely to receive counseling about healthy eating than those with 0-1 chronic conditions.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70</a:t>
            </a:fld>
            <a:endParaRPr lang="en-US" dirty="0"/>
          </a:p>
        </p:txBody>
      </p:sp>
    </p:spTree>
    <p:extLst>
      <p:ext uri="{BB962C8B-B14F-4D97-AF65-F5344CB8AC3E}">
        <p14:creationId xmlns:p14="http://schemas.microsoft.com/office/powerpoint/2010/main" val="28264372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524500"/>
            <a:ext cx="5608320" cy="3074670"/>
          </a:xfrm>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About 30% to 40% of daily calories children and adolescents consume are energy-dense, nutrient-poor foods and drinks.</a:t>
            </a:r>
            <a:r>
              <a:rPr lang="en-US" baseline="30000" dirty="0"/>
              <a:t>7</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For more information, visit </a:t>
            </a:r>
            <a:r>
              <a:rPr lang="en-US" sz="1200" u="sng" dirty="0">
                <a:hlinkClick r:id="rId3"/>
              </a:rPr>
              <a:t>www.dietaryguidelines.gov</a:t>
            </a:r>
            <a:r>
              <a:rPr lang="en-US" sz="1200" u="sng" dirty="0"/>
              <a:t>.</a:t>
            </a:r>
            <a:endParaRPr lang="en-US" sz="120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71</a:t>
            </a:fld>
            <a:endParaRPr lang="en-US" dirty="0"/>
          </a:p>
        </p:txBody>
      </p:sp>
    </p:spTree>
    <p:extLst>
      <p:ext uri="{BB962C8B-B14F-4D97-AF65-F5344CB8AC3E}">
        <p14:creationId xmlns:p14="http://schemas.microsoft.com/office/powerpoint/2010/main" val="148098605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8625" y="5448300"/>
            <a:ext cx="6296025" cy="3457575"/>
          </a:xfrm>
        </p:spPr>
        <p:txBody>
          <a:bodyPr>
            <a:normAutofit/>
          </a:bodyPr>
          <a:lstStyle/>
          <a:p>
            <a:pPr marL="171450" indent="-171450">
              <a:buFont typeface="Arial" panose="020B0604020202020204" pitchFamily="34" charset="0"/>
              <a:buChar char="•"/>
            </a:pPr>
            <a:r>
              <a:rPr lang="en-US" b="1" kern="1200" dirty="0">
                <a:solidFill>
                  <a:schemeClr val="tx1"/>
                </a:solidFill>
                <a:effectLst/>
              </a:rPr>
              <a:t>Importance: </a:t>
            </a:r>
            <a:r>
              <a:rPr lang="en-US" dirty="0"/>
              <a:t>It is important to advise parents and guardians to provide balanced diets at home. Eating patterns that are established early in childhood are often adopted later in life, making early interventions important.</a:t>
            </a:r>
          </a:p>
          <a:p>
            <a:pPr marL="171450" lvl="0" indent="-171450">
              <a:buFont typeface="Arial" panose="020B0604020202020204" pitchFamily="34" charset="0"/>
              <a:buChar char="•"/>
            </a:pPr>
            <a:r>
              <a:rPr lang="en-US" b="1" kern="1200" dirty="0">
                <a:solidFill>
                  <a:schemeClr val="tx1"/>
                </a:solidFill>
                <a:effectLst/>
              </a:rPr>
              <a:t>Overall Rate:  </a:t>
            </a:r>
            <a:r>
              <a:rPr lang="en-US" b="0" kern="1200" dirty="0">
                <a:solidFill>
                  <a:schemeClr val="tx1"/>
                </a:solidFill>
                <a:effectLst/>
              </a:rPr>
              <a:t>In 2013,</a:t>
            </a:r>
            <a:r>
              <a:rPr lang="en-US" b="0" kern="1200" baseline="0" dirty="0">
                <a:solidFill>
                  <a:schemeClr val="tx1"/>
                </a:solidFill>
                <a:effectLst/>
              </a:rPr>
              <a:t> the overall percentage </a:t>
            </a:r>
            <a:r>
              <a:rPr lang="en-US" kern="1200" dirty="0">
                <a:solidFill>
                  <a:schemeClr val="tx1"/>
                </a:solidFill>
                <a:effectLst/>
              </a:rPr>
              <a:t>of children</a:t>
            </a:r>
            <a:r>
              <a:rPr lang="en-US" kern="1200" baseline="0" dirty="0">
                <a:solidFill>
                  <a:schemeClr val="tx1"/>
                </a:solidFill>
                <a:effectLst/>
              </a:rPr>
              <a:t> ages 2-17 for whom a health provider gave </a:t>
            </a:r>
            <a:r>
              <a:rPr lang="en-US" kern="1200" dirty="0">
                <a:solidFill>
                  <a:schemeClr val="tx1"/>
                </a:solidFill>
                <a:effectLst/>
              </a:rPr>
              <a:t>advice within the past 2 years about healthy eating was 58.3%.</a:t>
            </a:r>
          </a:p>
          <a:p>
            <a:pPr marL="171450" lvl="0" indent="-171450">
              <a:buFont typeface="Arial" panose="020B0604020202020204" pitchFamily="34" charset="0"/>
              <a:buChar char="•"/>
            </a:pPr>
            <a:r>
              <a:rPr lang="en-US" b="1" kern="1200" dirty="0">
                <a:solidFill>
                  <a:schemeClr val="tx1"/>
                </a:solidFill>
                <a:effectLst/>
              </a:rPr>
              <a:t>Trends:</a:t>
            </a:r>
          </a:p>
          <a:p>
            <a:pPr marL="342900" lvl="1" indent="-171450">
              <a:buFont typeface="Arial" panose="020B0604020202020204" pitchFamily="34" charset="0"/>
              <a:buChar char="•"/>
            </a:pPr>
            <a:r>
              <a:rPr lang="en-US" kern="1200" dirty="0">
                <a:solidFill>
                  <a:schemeClr val="tx1"/>
                </a:solidFill>
                <a:effectLst/>
              </a:rPr>
              <a:t>From</a:t>
            </a:r>
            <a:r>
              <a:rPr lang="en-US" kern="1200" baseline="0" dirty="0">
                <a:solidFill>
                  <a:schemeClr val="tx1"/>
                </a:solidFill>
                <a:effectLst/>
              </a:rPr>
              <a:t> 2002 to </a:t>
            </a:r>
            <a:r>
              <a:rPr lang="en-US" kern="1200" dirty="0">
                <a:solidFill>
                  <a:schemeClr val="tx1"/>
                </a:solidFill>
                <a:effectLst/>
              </a:rPr>
              <a:t>2013, the </a:t>
            </a:r>
            <a:r>
              <a:rPr lang="en-US" kern="1200" baseline="0" dirty="0">
                <a:solidFill>
                  <a:schemeClr val="tx1"/>
                </a:solidFill>
                <a:effectLst/>
              </a:rPr>
              <a:t>percentage </a:t>
            </a:r>
            <a:r>
              <a:rPr lang="en-US" kern="1200" dirty="0">
                <a:solidFill>
                  <a:schemeClr val="tx1"/>
                </a:solidFill>
                <a:effectLst/>
              </a:rPr>
              <a:t>of children</a:t>
            </a:r>
            <a:r>
              <a:rPr lang="en-US" kern="1200" baseline="0" dirty="0">
                <a:solidFill>
                  <a:schemeClr val="tx1"/>
                </a:solidFill>
                <a:effectLst/>
              </a:rPr>
              <a:t> ages 2-17 for whom a health provider gave </a:t>
            </a:r>
            <a:r>
              <a:rPr lang="en-US" kern="1200" dirty="0">
                <a:solidFill>
                  <a:schemeClr val="tx1"/>
                </a:solidFill>
                <a:effectLst/>
              </a:rPr>
              <a:t>advice within the past 2 years about healthy eating improved</a:t>
            </a:r>
            <a:r>
              <a:rPr lang="en-US" kern="1200" baseline="0" dirty="0">
                <a:solidFill>
                  <a:schemeClr val="tx1"/>
                </a:solidFill>
                <a:effectLst/>
              </a:rPr>
              <a:t> overall (from 46.9% to </a:t>
            </a:r>
            <a:r>
              <a:rPr lang="en-US" kern="1200" dirty="0">
                <a:solidFill>
                  <a:schemeClr val="tx1"/>
                </a:solidFill>
                <a:effectLst/>
              </a:rPr>
              <a:t>58.3%),</a:t>
            </a:r>
            <a:r>
              <a:rPr lang="en-US" kern="1200" baseline="0" dirty="0">
                <a:solidFill>
                  <a:schemeClr val="tx1"/>
                </a:solidFill>
                <a:effectLst/>
              </a:rPr>
              <a:t> for Hispanics (from 45.5% to 61.6%), for Blacks (from 49.3% to 58.5%), and for Whites (from 47.2% to 56.3%).</a:t>
            </a:r>
            <a:endParaRPr lang="en-US" kern="1200" dirty="0">
              <a:solidFill>
                <a:schemeClr val="tx1"/>
              </a:solidFill>
              <a:effectLst/>
            </a:endParaRPr>
          </a:p>
          <a:p>
            <a:pPr marL="342900" lvl="1" indent="-171450">
              <a:buFont typeface="Arial" panose="020B0604020202020204" pitchFamily="34" charset="0"/>
              <a:buChar char="•"/>
            </a:pPr>
            <a:r>
              <a:rPr lang="en-US" kern="1200" dirty="0">
                <a:solidFill>
                  <a:schemeClr val="tx1"/>
                </a:solidFill>
                <a:effectLst/>
              </a:rPr>
              <a:t>From 2002 to 2013, the percentage of children for whom a health provider gave advice about health eating </a:t>
            </a:r>
            <a:r>
              <a:rPr lang="en-US" dirty="0"/>
              <a:t>increased for those ages 2-5 (</a:t>
            </a:r>
            <a:r>
              <a:rPr lang="en-US" kern="1200" dirty="0">
                <a:solidFill>
                  <a:schemeClr val="tx1"/>
                </a:solidFill>
                <a:effectLst/>
              </a:rPr>
              <a:t>57% to 67.2%) and for those ages 6-17 (43.7% to 55.4%).</a:t>
            </a:r>
          </a:p>
          <a:p>
            <a:pPr marL="171450" lvl="0" indent="-171450">
              <a:buFont typeface="Arial" panose="020B0604020202020204" pitchFamily="34" charset="0"/>
              <a:buChar char="•"/>
            </a:pPr>
            <a:r>
              <a:rPr lang="en-US" b="1" kern="1200" dirty="0">
                <a:solidFill>
                  <a:schemeClr val="tx1"/>
                </a:solidFill>
                <a:effectLst/>
              </a:rPr>
              <a:t>Groups With Disparities:</a:t>
            </a:r>
          </a:p>
          <a:p>
            <a:pPr marL="342900" lvl="1" indent="-171450">
              <a:buFont typeface="Arial" panose="020B0604020202020204" pitchFamily="34" charset="0"/>
              <a:buChar char="•"/>
            </a:pPr>
            <a:r>
              <a:rPr lang="en-US" kern="1200" baseline="0" dirty="0">
                <a:solidFill>
                  <a:schemeClr val="tx1"/>
                </a:solidFill>
                <a:effectLst/>
              </a:rPr>
              <a:t>In 2013, Hispanic children (61.6%) were more likely than White children (56.3%) to receive advice from a health provider about healthy eating</a:t>
            </a:r>
            <a:r>
              <a:rPr lang="en-US" kern="1200" dirty="0">
                <a:solidFill>
                  <a:schemeClr val="tx1"/>
                </a:solidFill>
                <a:effectLst/>
              </a:rPr>
              <a:t>.</a:t>
            </a:r>
          </a:p>
          <a:p>
            <a:pPr marL="342900" lvl="1" indent="-171450">
              <a:buFont typeface="Arial" panose="020B0604020202020204" pitchFamily="34" charset="0"/>
              <a:buChar char="•"/>
            </a:pPr>
            <a:r>
              <a:rPr lang="en-US" dirty="0"/>
              <a:t>In 2013, children ages 6-17 (55.4%) were less likely than children ages 2-5 (67.2%) to receive advice about healthy eating.</a:t>
            </a:r>
            <a:endParaRPr lang="en-US" kern="1200" dirty="0">
              <a:solidFill>
                <a:schemeClr val="tx1"/>
              </a:solidFill>
              <a:effectLst/>
            </a:endParaRPr>
          </a:p>
          <a:p>
            <a:pPr lvl="1"/>
            <a:endParaRPr lang="en-US"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E9B153-67B9-4602-A9FE-81AAF274874B}" type="slidenum">
              <a:rPr lang="en-US" smtClean="0"/>
              <a:t>72</a:t>
            </a:fld>
            <a:endParaRPr lang="en-US" dirty="0"/>
          </a:p>
        </p:txBody>
      </p:sp>
    </p:spTree>
    <p:extLst>
      <p:ext uri="{BB962C8B-B14F-4D97-AF65-F5344CB8AC3E}">
        <p14:creationId xmlns:p14="http://schemas.microsoft.com/office/powerpoint/2010/main" val="2195594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73</a:t>
            </a:fld>
            <a:endParaRPr lang="en-US"/>
          </a:p>
        </p:txBody>
      </p:sp>
    </p:spTree>
    <p:extLst>
      <p:ext uri="{BB962C8B-B14F-4D97-AF65-F5344CB8AC3E}">
        <p14:creationId xmlns:p14="http://schemas.microsoft.com/office/powerpoint/2010/main" val="1476913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5200"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74</a:t>
            </a:fld>
            <a:endParaRPr lang="en-US"/>
          </a:p>
        </p:txBody>
      </p:sp>
    </p:spTree>
    <p:extLst>
      <p:ext uri="{BB962C8B-B14F-4D97-AF65-F5344CB8AC3E}">
        <p14:creationId xmlns:p14="http://schemas.microsoft.com/office/powerpoint/2010/main" val="10069680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701040" y="5505450"/>
            <a:ext cx="5608320" cy="3093720"/>
          </a:xfrm>
        </p:spPr>
        <p:txBody>
          <a:bodyPr/>
          <a:lstStyle/>
          <a:p>
            <a:pPr marL="171450" indent="-171450">
              <a:buFont typeface="Arial" panose="020B0604020202020204" pitchFamily="34" charset="0"/>
              <a:buChar char="•"/>
            </a:pPr>
            <a:r>
              <a:rPr lang="en-US" dirty="0"/>
              <a:t>Clinical preventive services include screening for early detection of cancer and cardiovascular disease.</a:t>
            </a:r>
          </a:p>
        </p:txBody>
      </p:sp>
      <p:sp>
        <p:nvSpPr>
          <p:cNvPr id="4" name="Slide Number Placeholder 3"/>
          <p:cNvSpPr>
            <a:spLocks noGrp="1"/>
          </p:cNvSpPr>
          <p:nvPr>
            <p:ph type="sldNum" sz="quarter" idx="10"/>
          </p:nvPr>
        </p:nvSpPr>
        <p:spPr/>
        <p:txBody>
          <a:bodyPr/>
          <a:lstStyle/>
          <a:p>
            <a:fld id="{E70E7EC0-D47B-461F-A069-1AF30F543FB1}" type="slidenum">
              <a:rPr lang="en-US" smtClean="0"/>
              <a:t>75</a:t>
            </a:fld>
            <a:endParaRPr lang="en-US"/>
          </a:p>
        </p:txBody>
      </p:sp>
    </p:spTree>
    <p:extLst>
      <p:ext uri="{BB962C8B-B14F-4D97-AF65-F5344CB8AC3E}">
        <p14:creationId xmlns:p14="http://schemas.microsoft.com/office/powerpoint/2010/main" val="22989318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701040" y="5448300"/>
            <a:ext cx="5608320" cy="3150870"/>
          </a:xfrm>
        </p:spPr>
        <p:txBody>
          <a:bodyPr/>
          <a:lstStyle/>
          <a:p>
            <a:pPr marL="171450" lvl="0" indent="-171450">
              <a:buFont typeface="Arial" panose="020B0604020202020204" pitchFamily="34" charset="0"/>
              <a:buChar char="•"/>
            </a:pPr>
            <a:r>
              <a:rPr lang="en-US" b="1" dirty="0"/>
              <a:t>Importance:</a:t>
            </a:r>
            <a:r>
              <a:rPr lang="en-US" dirty="0"/>
              <a:t> Screening with Pap smears can detect high-grade precancerous cervical lesions that can be removed before they become cancerous.</a:t>
            </a:r>
          </a:p>
          <a:p>
            <a:pPr marL="171450" indent="-171450">
              <a:buFont typeface="Arial" panose="020B0604020202020204" pitchFamily="34" charset="0"/>
              <a:buChar char="•"/>
            </a:pPr>
            <a:r>
              <a:rPr lang="en-US" b="1" dirty="0"/>
              <a:t>Overall:</a:t>
            </a:r>
            <a:r>
              <a:rPr lang="en-US" b="0" baseline="0" dirty="0"/>
              <a:t> In 2013, 80.7% of women ages 21-65 had received a Pap smear in the last 3 years.</a:t>
            </a:r>
            <a:endParaRPr lang="en-US" b="0" dirty="0"/>
          </a:p>
          <a:p>
            <a:pPr marL="171450" indent="-171450">
              <a:buFont typeface="Arial" panose="020B0604020202020204" pitchFamily="34" charset="0"/>
              <a:buChar char="•"/>
            </a:pPr>
            <a:r>
              <a:rPr lang="en-US" b="1" dirty="0"/>
              <a:t>Trends: </a:t>
            </a:r>
            <a:r>
              <a:rPr lang="en-US" b="0" dirty="0"/>
              <a:t>From 2000 to 2013, the percentage of women ages 21-65 years who received a Pap smear in the last 3 years decreased overall, among all education groups, and among Black and White women.</a:t>
            </a:r>
          </a:p>
          <a:p>
            <a:pPr marL="171450" indent="-171450">
              <a:buFont typeface="Arial" panose="020B0604020202020204" pitchFamily="34" charset="0"/>
              <a:buChar char="•"/>
            </a:pPr>
            <a:r>
              <a:rPr lang="en-US" b="1" dirty="0"/>
              <a:t>Groups With Disparities:</a:t>
            </a:r>
            <a:r>
              <a:rPr lang="en-US" dirty="0"/>
              <a:t> In all years, the percentage of women who received a Pap smear was lower: </a:t>
            </a:r>
          </a:p>
          <a:p>
            <a:pPr marL="342900" lvl="1" indent="-171450">
              <a:buFont typeface="Arial" panose="020B0604020202020204" pitchFamily="34" charset="0"/>
              <a:buChar char="•"/>
            </a:pPr>
            <a:r>
              <a:rPr lang="en-US" dirty="0"/>
              <a:t>Among Asian women compared with White women.</a:t>
            </a:r>
            <a:r>
              <a:rPr lang="en-US" baseline="0" dirty="0"/>
              <a:t> F</a:t>
            </a:r>
            <a:r>
              <a:rPr lang="en-US" dirty="0"/>
              <a:t>rom 2000 to 2013, the disparity grew smaller, but</a:t>
            </a:r>
            <a:r>
              <a:rPr lang="en-US" baseline="0" dirty="0"/>
              <a:t> it was still present in 2013</a:t>
            </a:r>
            <a:r>
              <a:rPr lang="en-US" dirty="0"/>
              <a:t>.</a:t>
            </a:r>
          </a:p>
          <a:p>
            <a:pPr marL="342900" lvl="1" indent="-171450">
              <a:buFont typeface="Arial" panose="020B0604020202020204" pitchFamily="34" charset="0"/>
              <a:buChar char="•"/>
            </a:pPr>
            <a:r>
              <a:rPr lang="en-US" b="0" dirty="0"/>
              <a:t>Among women with less than a high school education and high school graduates compared with women with any college. From</a:t>
            </a:r>
            <a:r>
              <a:rPr lang="en-US" b="0" baseline="0" dirty="0"/>
              <a:t> 2000 to 2013, there were no statistically significant differences in the disparities.</a:t>
            </a:r>
            <a:endParaRPr lang="en-US" b="0" dirty="0"/>
          </a:p>
          <a:p>
            <a:pPr marL="628650" lvl="1" indent="-171450">
              <a:buFont typeface="Arial" panose="020B0604020202020204" pitchFamily="34" charset="0"/>
              <a:buChar char="•"/>
            </a:pPr>
            <a:endParaRPr lang="en-US" b="1" dirty="0"/>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76</a:t>
            </a:fld>
            <a:endParaRPr lang="en-US"/>
          </a:p>
        </p:txBody>
      </p:sp>
    </p:spTree>
    <p:extLst>
      <p:ext uri="{BB962C8B-B14F-4D97-AF65-F5344CB8AC3E}">
        <p14:creationId xmlns:p14="http://schemas.microsoft.com/office/powerpoint/2010/main" val="240756748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457200" y="5334000"/>
            <a:ext cx="6019800" cy="3581400"/>
          </a:xfrm>
        </p:spPr>
        <p:txBody>
          <a:bodyPr>
            <a:normAutofit fontScale="92500" lnSpcReduction="10000"/>
          </a:bodyPr>
          <a:lstStyle/>
          <a:p>
            <a:pPr marL="171450" lvl="0" indent="-171450">
              <a:buFont typeface="Arial" panose="020B0604020202020204" pitchFamily="34" charset="0"/>
              <a:buChar char="•"/>
            </a:pPr>
            <a:r>
              <a:rPr lang="en-US" b="1" dirty="0"/>
              <a:t>Importance:</a:t>
            </a:r>
            <a:r>
              <a:rPr lang="en-US" dirty="0"/>
              <a:t> Since the implementation of widespread screening with Pap smears, rates of invasive cervical cancer have fallen dramatically. Most cases now occur among women who have not been appropriately screened.</a:t>
            </a:r>
          </a:p>
          <a:p>
            <a:pPr marL="171450" indent="-171450">
              <a:buFont typeface="Arial" panose="020B0604020202020204" pitchFamily="34" charset="0"/>
              <a:buChar char="•"/>
            </a:pPr>
            <a:r>
              <a:rPr lang="en-US" b="1" dirty="0"/>
              <a:t>Overall:</a:t>
            </a:r>
            <a:r>
              <a:rPr lang="en-US" b="1" baseline="0" dirty="0"/>
              <a:t> </a:t>
            </a:r>
            <a:r>
              <a:rPr lang="en-US" b="0" baseline="0" dirty="0"/>
              <a:t>In 2012, the overall rate of invasive cervical cancer per 100,000 women age 20 years and over was 10.3.</a:t>
            </a:r>
            <a:endParaRPr lang="en-US" b="0" dirty="0"/>
          </a:p>
          <a:p>
            <a:pPr marL="171450" indent="-171450">
              <a:buFont typeface="Arial" panose="020B0604020202020204" pitchFamily="34" charset="0"/>
              <a:buChar char="•"/>
            </a:pPr>
            <a:r>
              <a:rPr lang="en-US" b="1" dirty="0"/>
              <a:t>Trends: </a:t>
            </a:r>
            <a:r>
              <a:rPr lang="en-US" dirty="0"/>
              <a:t>From 2004 to 2012, rates of invasive cervical cancer fell overall and </a:t>
            </a:r>
            <a:r>
              <a:rPr lang="en-US" b="0" dirty="0"/>
              <a:t>among all age groups </a:t>
            </a:r>
            <a:r>
              <a:rPr lang="en-US" b="0" baseline="0" dirty="0"/>
              <a:t>and</a:t>
            </a:r>
            <a:r>
              <a:rPr lang="en-US" dirty="0"/>
              <a:t> racial/ethnic groups.</a:t>
            </a:r>
          </a:p>
          <a:p>
            <a:pPr marL="171450" indent="-171450">
              <a:buFont typeface="Arial" panose="020B0604020202020204" pitchFamily="34" charset="0"/>
              <a:buChar char="•"/>
            </a:pPr>
            <a:r>
              <a:rPr lang="en-US" b="1" dirty="0"/>
              <a:t>Groups With Disparities</a:t>
            </a:r>
            <a:r>
              <a:rPr lang="en-US" dirty="0"/>
              <a:t>: </a:t>
            </a:r>
          </a:p>
          <a:p>
            <a:pPr marL="342900" lvl="1" indent="-171450">
              <a:buFont typeface="Arial" panose="020B0604020202020204" pitchFamily="34" charset="0"/>
              <a:buChar char="•"/>
            </a:pPr>
            <a:r>
              <a:rPr lang="en-US" b="0" dirty="0"/>
              <a:t>In 2012, rates of invasive cervical cancer were higher: </a:t>
            </a:r>
          </a:p>
          <a:p>
            <a:pPr marL="571500" lvl="2" indent="-228600">
              <a:buFont typeface="Arial" panose="020B0604020202020204" pitchFamily="34" charset="0"/>
              <a:buChar char="•"/>
            </a:pPr>
            <a:r>
              <a:rPr lang="en-US" b="0" dirty="0"/>
              <a:t>Among women ages 50-64 compared with women ages</a:t>
            </a:r>
            <a:r>
              <a:rPr lang="en-US" b="0" baseline="0" dirty="0"/>
              <a:t> 20-49.</a:t>
            </a:r>
            <a:r>
              <a:rPr lang="en-US" b="0" dirty="0"/>
              <a:t> </a:t>
            </a:r>
          </a:p>
          <a:p>
            <a:pPr marL="571500" lvl="2" indent="-228600">
              <a:buFont typeface="Arial" panose="020B0604020202020204" pitchFamily="34" charset="0"/>
              <a:buChar char="•"/>
            </a:pPr>
            <a:r>
              <a:rPr lang="en-US" b="0" dirty="0"/>
              <a:t>Among Black women compared with White women. From 2004 to 2012, this</a:t>
            </a:r>
            <a:r>
              <a:rPr lang="en-US" b="0" baseline="0" dirty="0"/>
              <a:t> disparity grew smaller, but it was still present in 2012.</a:t>
            </a:r>
            <a:endParaRPr lang="en-US" b="0" dirty="0"/>
          </a:p>
          <a:p>
            <a:pPr marL="342900" lvl="1" indent="-171450">
              <a:buFont typeface="Arial" panose="020B0604020202020204" pitchFamily="34" charset="0"/>
              <a:buChar char="•"/>
            </a:pPr>
            <a:r>
              <a:rPr lang="en-US" b="0" dirty="0"/>
              <a:t>In 2012, rates of invasive cervical cancer were lower among Asian and Pacific Islander women compared with White women.</a:t>
            </a:r>
          </a:p>
          <a:p>
            <a:pPr marL="171450" indent="-171450">
              <a:buFont typeface="Arial" panose="020B0604020202020204" pitchFamily="34" charset="0"/>
              <a:buChar char="•"/>
            </a:pPr>
            <a:r>
              <a:rPr lang="en-US" b="1" dirty="0"/>
              <a:t>Achievable Benchmark: </a:t>
            </a:r>
          </a:p>
          <a:p>
            <a:pPr marL="342900" lvl="1" indent="-171450">
              <a:buFont typeface="Arial" panose="020B0604020202020204" pitchFamily="34" charset="0"/>
              <a:buChar char="•"/>
            </a:pPr>
            <a:r>
              <a:rPr lang="en-US" dirty="0"/>
              <a:t>The 2008 top 5 State achievable benchmark was 7.4 per 100,000 women. The top 5 States that contributed to the achievable benchmark are Connecticut, Kansas, Massachusetts, Utah, and Wisconsin.</a:t>
            </a:r>
          </a:p>
          <a:p>
            <a:pPr marL="342900" lvl="1" indent="-171450">
              <a:buFont typeface="Arial" panose="020B0604020202020204" pitchFamily="34" charset="0"/>
              <a:buChar char="•"/>
            </a:pPr>
            <a:r>
              <a:rPr lang="en-US" dirty="0"/>
              <a:t>At the current annual rates of decrease, this benchmark would not be attained for more than 14 years overall and approximately</a:t>
            </a:r>
            <a:r>
              <a:rPr lang="en-US" baseline="0" dirty="0"/>
              <a:t> 18 years for people ages 20-49 and 50-64. Most </a:t>
            </a:r>
            <a:r>
              <a:rPr lang="en-US" dirty="0"/>
              <a:t>racial groups could achieve it</a:t>
            </a:r>
            <a:r>
              <a:rPr lang="en-US" baseline="0" dirty="0"/>
              <a:t> within 15 years</a:t>
            </a:r>
            <a:r>
              <a:rPr lang="en-US" dirty="0"/>
              <a:t>. API women could achieve the benchmark in 3 years and women age 65 and over could achieve it in 6</a:t>
            </a:r>
            <a:r>
              <a:rPr lang="en-US" baseline="0" dirty="0"/>
              <a:t> </a:t>
            </a:r>
            <a:r>
              <a:rPr lang="en-US" dirty="0"/>
              <a:t>years.</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77</a:t>
            </a:fld>
            <a:endParaRPr lang="en-US"/>
          </a:p>
        </p:txBody>
      </p:sp>
    </p:spTree>
    <p:extLst>
      <p:ext uri="{BB962C8B-B14F-4D97-AF65-F5344CB8AC3E}">
        <p14:creationId xmlns:p14="http://schemas.microsoft.com/office/powerpoint/2010/main" val="24075674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701040" y="5467350"/>
            <a:ext cx="5608320" cy="3131820"/>
          </a:xfrm>
        </p:spPr>
        <p:txBody>
          <a:bodyPr/>
          <a:lstStyle/>
          <a:p>
            <a:pPr marL="171450" lvl="0" indent="-171450">
              <a:buFont typeface="Arial" panose="020B0604020202020204" pitchFamily="34" charset="0"/>
              <a:buChar char="•"/>
            </a:pPr>
            <a:r>
              <a:rPr lang="en-US" b="1" dirty="0"/>
              <a:t>Importance:</a:t>
            </a:r>
            <a:r>
              <a:rPr lang="en-US" dirty="0"/>
              <a:t> Early detection and treatment of high blood pressure can prevent heart failure, kidney failure, and stroke. Because high blood pressure typically causes no symptoms, screening is essential.</a:t>
            </a:r>
          </a:p>
          <a:p>
            <a:pPr marL="171450" lvl="0" indent="-171450">
              <a:buFont typeface="Arial" panose="020B0604020202020204" pitchFamily="34" charset="0"/>
              <a:buChar char="•"/>
            </a:pPr>
            <a:r>
              <a:rPr lang="en-US" b="1" dirty="0"/>
              <a:t>Overall: </a:t>
            </a:r>
            <a:r>
              <a:rPr lang="en-US" b="0" dirty="0"/>
              <a:t>In 2012,</a:t>
            </a:r>
            <a:r>
              <a:rPr lang="en-US" b="0" baseline="0" dirty="0"/>
              <a:t> the percentage of adults who received a blood pressure measurement in the last 2 years and can state whether their blood pressure was normal or high was 90.6% (data not shown).</a:t>
            </a:r>
            <a:endParaRPr lang="en-US" b="0" dirty="0"/>
          </a:p>
          <a:p>
            <a:pPr marL="171450" indent="-171450">
              <a:buFont typeface="Arial" panose="020B0604020202020204" pitchFamily="34" charset="0"/>
              <a:buChar char="•"/>
            </a:pPr>
            <a:r>
              <a:rPr lang="en-US" b="1" dirty="0"/>
              <a:t>Groups With Disparities:</a:t>
            </a:r>
            <a:r>
              <a:rPr lang="en-US" dirty="0"/>
              <a:t> </a:t>
            </a:r>
          </a:p>
          <a:p>
            <a:pPr marL="342900" lvl="1" indent="-171450">
              <a:buFont typeface="Arial" panose="020B0604020202020204" pitchFamily="34" charset="0"/>
              <a:buChar char="•"/>
            </a:pPr>
            <a:r>
              <a:rPr lang="en-US" dirty="0"/>
              <a:t>In</a:t>
            </a:r>
            <a:r>
              <a:rPr lang="en-US" baseline="0" dirty="0"/>
              <a:t> 2012, overall, </a:t>
            </a:r>
            <a:r>
              <a:rPr lang="en-US" dirty="0"/>
              <a:t>the percentage of adults who received a blood pressure measurement was lower</a:t>
            </a:r>
            <a:r>
              <a:rPr lang="en-US" baseline="0" dirty="0"/>
              <a:t> for</a:t>
            </a:r>
            <a:r>
              <a:rPr lang="en-US" dirty="0"/>
              <a:t> people with</a:t>
            </a:r>
            <a:r>
              <a:rPr lang="en-US" baseline="0" dirty="0"/>
              <a:t> public insurance and those who were uninsured compared with people with private insurance.</a:t>
            </a:r>
            <a:endParaRPr lang="en-US" dirty="0"/>
          </a:p>
          <a:p>
            <a:pPr marL="342900" lvl="1" indent="-171450">
              <a:buFont typeface="Arial" panose="020B0604020202020204" pitchFamily="34" charset="0"/>
              <a:buChar char="•"/>
            </a:pPr>
            <a:r>
              <a:rPr lang="en-US" dirty="0"/>
              <a:t>In 2012, for all races, the percentage of adults who received a blood pressure measurement was lower</a:t>
            </a:r>
            <a:r>
              <a:rPr lang="en-US" baseline="0" dirty="0"/>
              <a:t> for</a:t>
            </a:r>
            <a:r>
              <a:rPr lang="en-US" dirty="0"/>
              <a:t> people who were uninsured compared with people with private insurance.</a:t>
            </a:r>
          </a:p>
          <a:p>
            <a:pPr marL="342900" lvl="1" indent="-171450">
              <a:buFont typeface="Arial" panose="020B0604020202020204" pitchFamily="34" charset="0"/>
              <a:buChar char="•"/>
            </a:pPr>
            <a:r>
              <a:rPr lang="en-US" dirty="0"/>
              <a:t>In 2012, the percentage</a:t>
            </a:r>
            <a:r>
              <a:rPr lang="en-US" baseline="0" dirty="0"/>
              <a:t> of adults </a:t>
            </a:r>
            <a:r>
              <a:rPr lang="en-US" dirty="0"/>
              <a:t>who received a blood pressure measurement was higher</a:t>
            </a:r>
            <a:r>
              <a:rPr lang="en-US" baseline="0" dirty="0"/>
              <a:t> for females compared with males overall and for Whites, Blacks, and American Indians and Alaska Natives.</a:t>
            </a:r>
            <a:endParaRPr lang="en-US" dirty="0"/>
          </a:p>
          <a:p>
            <a:pPr marL="342900" lvl="1"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78</a:t>
            </a:fld>
            <a:endParaRPr lang="en-US"/>
          </a:p>
        </p:txBody>
      </p:sp>
    </p:spTree>
    <p:extLst>
      <p:ext uri="{BB962C8B-B14F-4D97-AF65-F5344CB8AC3E}">
        <p14:creationId xmlns:p14="http://schemas.microsoft.com/office/powerpoint/2010/main" val="24075674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701040" y="5362574"/>
            <a:ext cx="5608320" cy="3236595"/>
          </a:xfrm>
        </p:spPr>
        <p:txBody>
          <a:bodyPr/>
          <a:lstStyle/>
          <a:p>
            <a:pPr marL="171450" indent="-171450">
              <a:buFont typeface="Arial" panose="020B0604020202020204" pitchFamily="34" charset="0"/>
              <a:buChar char="•"/>
            </a:pPr>
            <a:r>
              <a:rPr lang="en-US" dirty="0"/>
              <a:t>Important adult immunizations include pneumococcal and influenza immunization.</a:t>
            </a:r>
          </a:p>
          <a:p>
            <a:pPr marL="171450" indent="-171450">
              <a:buFont typeface="Arial" panose="020B0604020202020204" pitchFamily="34" charset="0"/>
              <a:buChar char="•"/>
            </a:pPr>
            <a:r>
              <a:rPr lang="en-US" dirty="0"/>
              <a:t>Childhood and adolescent immunizations are presented in the section of this </a:t>
            </a:r>
            <a:r>
              <a:rPr lang="en-US" dirty="0" err="1"/>
              <a:t>chartbook</a:t>
            </a:r>
            <a:r>
              <a:rPr lang="en-US" dirty="0"/>
              <a:t> on Maternal and Child Health Care.</a:t>
            </a:r>
          </a:p>
        </p:txBody>
      </p:sp>
      <p:sp>
        <p:nvSpPr>
          <p:cNvPr id="4" name="Slide Number Placeholder 3"/>
          <p:cNvSpPr>
            <a:spLocks noGrp="1"/>
          </p:cNvSpPr>
          <p:nvPr>
            <p:ph type="sldNum" sz="quarter" idx="10"/>
          </p:nvPr>
        </p:nvSpPr>
        <p:spPr/>
        <p:txBody>
          <a:bodyPr/>
          <a:lstStyle/>
          <a:p>
            <a:fld id="{E70E7EC0-D47B-461F-A069-1AF30F543FB1}" type="slidenum">
              <a:rPr lang="en-US" smtClean="0"/>
              <a:t>79</a:t>
            </a:fld>
            <a:endParaRPr lang="en-US"/>
          </a:p>
        </p:txBody>
      </p:sp>
    </p:spTree>
    <p:extLst>
      <p:ext uri="{BB962C8B-B14F-4D97-AF65-F5344CB8AC3E}">
        <p14:creationId xmlns:p14="http://schemas.microsoft.com/office/powerpoint/2010/main" val="2298931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696913"/>
            <a:ext cx="6146800" cy="4611687"/>
          </a:xfrm>
        </p:spPr>
      </p:sp>
      <p:sp>
        <p:nvSpPr>
          <p:cNvPr id="3" name="Notes Placeholder 2"/>
          <p:cNvSpPr>
            <a:spLocks noGrp="1"/>
          </p:cNvSpPr>
          <p:nvPr>
            <p:ph type="body" idx="1"/>
          </p:nvPr>
        </p:nvSpPr>
        <p:spPr>
          <a:xfrm>
            <a:off x="419101" y="5514974"/>
            <a:ext cx="6381750" cy="3504993"/>
          </a:xfrm>
        </p:spPr>
        <p:txBody>
          <a:bodyPr>
            <a:normAutofit/>
          </a:bodyPr>
          <a:lstStyle/>
          <a:p>
            <a:r>
              <a:rPr lang="en-US" b="1" dirty="0"/>
              <a:t>Note: </a:t>
            </a:r>
            <a:r>
              <a:rPr lang="en-US" dirty="0"/>
              <a:t>For most measures, trend data are available from 2001-2002 through 2013.  For each measure with at least four estimates over time, </a:t>
            </a:r>
            <a:r>
              <a:rPr lang="en-US" dirty="0" err="1"/>
              <a:t>unweighted</a:t>
            </a:r>
            <a:r>
              <a:rPr lang="en-US" dirty="0"/>
              <a:t> log-linear regression is used to calculate average annual percentage change and to assess statistical significance.  Measures are aligned so that positive change indicates improved access to care.  </a:t>
            </a:r>
          </a:p>
          <a:p>
            <a:pPr marL="342900" lvl="1" indent="-171450">
              <a:buFont typeface="Arial" panose="020B0604020202020204" pitchFamily="34" charset="0"/>
              <a:buChar char="•"/>
            </a:pPr>
            <a:r>
              <a:rPr lang="en-US" b="1" dirty="0"/>
              <a:t>Improving</a:t>
            </a:r>
            <a:r>
              <a:rPr lang="en-US" dirty="0"/>
              <a:t> = Rates of change are positive at 1% per year or greater and are statistically significant.</a:t>
            </a:r>
          </a:p>
          <a:p>
            <a:pPr marL="342900" lvl="1" indent="-171450">
              <a:buFont typeface="Arial" panose="020B0604020202020204" pitchFamily="34" charset="0"/>
              <a:buChar char="•"/>
            </a:pPr>
            <a:r>
              <a:rPr lang="en-US" b="1" dirty="0"/>
              <a:t>No Change</a:t>
            </a:r>
            <a:r>
              <a:rPr lang="en-US" dirty="0"/>
              <a:t> = Rates of change are less than 1% per year or are not statistically significant.</a:t>
            </a:r>
          </a:p>
          <a:p>
            <a:pPr marL="342900" lvl="1" indent="-171450">
              <a:buFont typeface="Arial" panose="020B0604020202020204" pitchFamily="34" charset="0"/>
              <a:buChar char="•"/>
            </a:pPr>
            <a:r>
              <a:rPr lang="en-US" b="1" dirty="0"/>
              <a:t>Worsening</a:t>
            </a:r>
            <a:r>
              <a:rPr lang="en-US" dirty="0"/>
              <a:t> = Rates of change are negative at -1% per year or greater and are statistically significant.</a:t>
            </a:r>
          </a:p>
          <a:p>
            <a:pPr marL="640594" lvl="1" indent="-174708">
              <a:buFont typeface="Arial" panose="020B0604020202020204" pitchFamily="34" charset="0"/>
              <a:buChar char="•"/>
            </a:pPr>
            <a:endParaRPr lang="en-US" sz="600" dirty="0"/>
          </a:p>
          <a:p>
            <a:pPr marL="171450" lvl="0" indent="-171450">
              <a:buFont typeface="Arial" panose="020B0604020202020204" pitchFamily="34" charset="0"/>
              <a:buChar char="•"/>
            </a:pPr>
            <a:r>
              <a:rPr lang="en-US" dirty="0"/>
              <a:t>Through 2013, across a broad spectrum of measures of health care quality, 60% showed improvement (black).</a:t>
            </a:r>
          </a:p>
          <a:p>
            <a:pPr marL="171450" lvl="0" indent="-171450">
              <a:buFont typeface="Arial" panose="020B0604020202020204" pitchFamily="34" charset="0"/>
              <a:buChar char="•"/>
            </a:pPr>
            <a:r>
              <a:rPr lang="en-US" dirty="0"/>
              <a:t>About 80% of measures of Person-Centered Care improved.</a:t>
            </a:r>
          </a:p>
          <a:p>
            <a:pPr marL="171450" lvl="0" indent="-171450">
              <a:buFont typeface="Arial" panose="020B0604020202020204" pitchFamily="34" charset="0"/>
              <a:buChar char="•"/>
            </a:pPr>
            <a:r>
              <a:rPr lang="en-US" dirty="0"/>
              <a:t>About 60% of measures of Effective Treatment, Healthy Living, and Patient Safety improved.</a:t>
            </a:r>
          </a:p>
          <a:p>
            <a:pPr marL="171450" lvl="0" indent="-171450">
              <a:buFont typeface="Arial" panose="020B0604020202020204" pitchFamily="34" charset="0"/>
              <a:buChar char="•"/>
            </a:pPr>
            <a:r>
              <a:rPr lang="en-US" dirty="0"/>
              <a:t>Fewer than half of measures of Care Coordination improved.</a:t>
            </a:r>
          </a:p>
          <a:p>
            <a:pPr marL="171450" lvl="0" indent="-171450">
              <a:buFont typeface="Arial" panose="020B0604020202020204" pitchFamily="34" charset="0"/>
              <a:buChar char="•"/>
            </a:pPr>
            <a:r>
              <a:rPr lang="en-US" dirty="0"/>
              <a:t>There are insufficient numbers of reliable measures of Care Affordability to summarize this way.</a:t>
            </a:r>
          </a:p>
        </p:txBody>
      </p:sp>
      <p:sp>
        <p:nvSpPr>
          <p:cNvPr id="4" name="Slide Number Placeholder 3"/>
          <p:cNvSpPr>
            <a:spLocks noGrp="1"/>
          </p:cNvSpPr>
          <p:nvPr>
            <p:ph type="sldNum" sz="quarter" idx="10"/>
          </p:nvPr>
        </p:nvSpPr>
        <p:spPr/>
        <p:txBody>
          <a:bodyPr/>
          <a:lstStyle/>
          <a:p>
            <a:fld id="{F9049930-D2C4-4E37-9A99-49F1796CF0E9}" type="slidenum">
              <a:rPr lang="en-US" smtClean="0"/>
              <a:pPr/>
              <a:t>8</a:t>
            </a:fld>
            <a:endParaRPr lang="en-US"/>
          </a:p>
        </p:txBody>
      </p:sp>
    </p:spTree>
    <p:extLst>
      <p:ext uri="{BB962C8B-B14F-4D97-AF65-F5344CB8AC3E}">
        <p14:creationId xmlns:p14="http://schemas.microsoft.com/office/powerpoint/2010/main" val="25640426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457200" y="5410199"/>
            <a:ext cx="6096000" cy="3581401"/>
          </a:xfrm>
        </p:spPr>
        <p:txBody>
          <a:bodyPr/>
          <a:lstStyle/>
          <a:p>
            <a:pPr marL="171450" lvl="0" indent="-171450">
              <a:buFont typeface="Arial" panose="020B0604020202020204" pitchFamily="34" charset="0"/>
              <a:buChar char="•"/>
            </a:pPr>
            <a:r>
              <a:rPr lang="en-US" b="1" dirty="0"/>
              <a:t>Importance:</a:t>
            </a:r>
            <a:r>
              <a:rPr lang="en-US" dirty="0"/>
              <a:t> Immunization is a cost-effective strategy for reducing illness, death, and disparities associated with pneumococcal disease.</a:t>
            </a:r>
          </a:p>
          <a:p>
            <a:pPr marL="171450" indent="-171450">
              <a:buFont typeface="Arial" panose="020B0604020202020204" pitchFamily="34" charset="0"/>
              <a:buChar char="•"/>
            </a:pPr>
            <a:r>
              <a:rPr lang="en-US" b="1" dirty="0"/>
              <a:t>Overall: </a:t>
            </a:r>
            <a:r>
              <a:rPr lang="en-US" b="0" dirty="0"/>
              <a:t>In</a:t>
            </a:r>
            <a:r>
              <a:rPr lang="en-US" b="0" baseline="0" dirty="0"/>
              <a:t> </a:t>
            </a:r>
            <a:r>
              <a:rPr lang="en-US" dirty="0"/>
              <a:t>2011, the percentage of adults age 65 years and over who reported ever receiving pneumococcal immunization was 62.7% </a:t>
            </a:r>
            <a:r>
              <a:rPr lang="en-US" b="0" dirty="0"/>
              <a:t>(data not shown).</a:t>
            </a:r>
          </a:p>
          <a:p>
            <a:pPr marL="171450" indent="-171450">
              <a:buFont typeface="Arial" panose="020B0604020202020204" pitchFamily="34" charset="0"/>
              <a:buChar char="•"/>
            </a:pPr>
            <a:r>
              <a:rPr lang="en-US" b="1" dirty="0"/>
              <a:t>Groups With Disparities:</a:t>
            </a:r>
            <a:r>
              <a:rPr lang="en-US" dirty="0"/>
              <a:t> </a:t>
            </a:r>
          </a:p>
          <a:p>
            <a:pPr marL="342900" lvl="1" indent="-171450">
              <a:buFont typeface="Arial" panose="020B0604020202020204" pitchFamily="34" charset="0"/>
              <a:buChar char="•"/>
              <a:tabLst>
                <a:tab pos="342900" algn="l"/>
              </a:tabLst>
            </a:pPr>
            <a:r>
              <a:rPr lang="en-US" dirty="0"/>
              <a:t>In 2011, overall, the</a:t>
            </a:r>
            <a:r>
              <a:rPr lang="en-US" baseline="0" dirty="0"/>
              <a:t> percentage of adults who ever received pneumococcal immunization was lower for those with Medicare only and Medicare and public insurance compared with those with Medicare and private insurance.</a:t>
            </a:r>
            <a:endParaRPr lang="en-US" dirty="0"/>
          </a:p>
          <a:p>
            <a:pPr marL="342900" lvl="1" indent="-171450">
              <a:buFont typeface="Arial" panose="020B0604020202020204" pitchFamily="34" charset="0"/>
              <a:buChar char="•"/>
            </a:pPr>
            <a:r>
              <a:rPr lang="en-US" dirty="0"/>
              <a:t>In 2011,</a:t>
            </a:r>
            <a:r>
              <a:rPr lang="en-US" baseline="0" dirty="0"/>
              <a:t> the percentage of adults who ever received pneumococcal immunization was lower for Hispanic and White adults with Medicare </a:t>
            </a:r>
            <a:r>
              <a:rPr lang="en-US" b="0" baseline="0" dirty="0"/>
              <a:t>only</a:t>
            </a:r>
            <a:r>
              <a:rPr lang="en-US" b="1" baseline="0" dirty="0"/>
              <a:t> </a:t>
            </a:r>
            <a:r>
              <a:rPr lang="en-US" baseline="0" dirty="0"/>
              <a:t>compared with those with Medicare and private insurance.</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 2011, </a:t>
            </a:r>
            <a:r>
              <a:rPr lang="en-US" b="0" baseline="0" dirty="0"/>
              <a:t>overall and for all racial/ethnic groups</a:t>
            </a:r>
            <a:r>
              <a:rPr lang="en-US" b="1" baseline="0" dirty="0"/>
              <a:t>, </a:t>
            </a:r>
            <a:r>
              <a:rPr lang="en-US" baseline="0" dirty="0"/>
              <a:t>the percentage of adults who ever received pneumococcal immunization was lower for adults with less than a high school education compared with those with any college.</a:t>
            </a:r>
            <a:endParaRPr lang="en-US" dirty="0"/>
          </a:p>
          <a:p>
            <a:pPr marL="631825" lvl="2" indent="0">
              <a:buFont typeface="Arial" panose="020B0604020202020204" pitchFamily="34" charset="0"/>
              <a:buNone/>
            </a:pPr>
            <a:endParaRPr lang="en-US" dirty="0">
              <a:solidFill>
                <a:srgbClr val="FF0000"/>
              </a:solidFill>
            </a:endParaRP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80</a:t>
            </a:fld>
            <a:endParaRPr lang="en-US"/>
          </a:p>
        </p:txBody>
      </p:sp>
    </p:spTree>
    <p:extLst>
      <p:ext uri="{BB962C8B-B14F-4D97-AF65-F5344CB8AC3E}">
        <p14:creationId xmlns:p14="http://schemas.microsoft.com/office/powerpoint/2010/main" val="24075674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5200" cy="4535487"/>
          </a:xfrm>
        </p:spPr>
      </p:sp>
      <p:sp>
        <p:nvSpPr>
          <p:cNvPr id="3" name="Notes Placeholder 2"/>
          <p:cNvSpPr>
            <a:spLocks noGrp="1"/>
          </p:cNvSpPr>
          <p:nvPr>
            <p:ph type="body" idx="1"/>
          </p:nvPr>
        </p:nvSpPr>
        <p:spPr>
          <a:xfrm>
            <a:off x="504825" y="5410200"/>
            <a:ext cx="6019800" cy="3188970"/>
          </a:xfrm>
        </p:spPr>
        <p:txBody>
          <a:bodyPr>
            <a:normAutofit/>
          </a:bodyPr>
          <a:lstStyle/>
          <a:p>
            <a:pPr marL="171450" indent="-171450">
              <a:buFont typeface="Arial" panose="020B0604020202020204" pitchFamily="34" charset="0"/>
              <a:buChar char="•"/>
            </a:pPr>
            <a:r>
              <a:rPr lang="en-US" b="1" dirty="0"/>
              <a:t>Importance: </a:t>
            </a:r>
            <a:r>
              <a:rPr lang="en-US" dirty="0"/>
              <a:t>Hospitals are important sites for ensuring people receive needed immunizations, including pneumococcal immunization.</a:t>
            </a:r>
          </a:p>
          <a:p>
            <a:pPr marL="171450" indent="-171450">
              <a:buFont typeface="Arial" panose="020B0604020202020204" pitchFamily="34" charset="0"/>
              <a:buChar char="•"/>
            </a:pPr>
            <a:r>
              <a:rPr lang="en-US" b="1" dirty="0"/>
              <a:t>Overall Rate: </a:t>
            </a:r>
            <a:r>
              <a:rPr lang="en-US" b="0" dirty="0"/>
              <a:t>I</a:t>
            </a:r>
            <a:r>
              <a:rPr lang="en-US" dirty="0"/>
              <a:t>n 2013, 92.2% of hospital patients received pneumococcal immunization.</a:t>
            </a:r>
            <a:endParaRPr lang="en-US" b="1" dirty="0"/>
          </a:p>
          <a:p>
            <a:pPr marL="171450" indent="-171450">
              <a:buFont typeface="Arial" panose="020B0604020202020204" pitchFamily="34" charset="0"/>
              <a:buChar char="•"/>
            </a:pPr>
            <a:r>
              <a:rPr lang="en-US" b="1" dirty="0"/>
              <a:t>Groups With Disparities</a:t>
            </a:r>
            <a:r>
              <a:rPr lang="en-US" dirty="0"/>
              <a:t>: </a:t>
            </a:r>
          </a:p>
          <a:p>
            <a:pPr marL="342900" lvl="1" indent="-171450">
              <a:buFont typeface="Arial" panose="020B0604020202020204" pitchFamily="34" charset="0"/>
              <a:buChar char="•"/>
            </a:pPr>
            <a:r>
              <a:rPr lang="en-US" dirty="0"/>
              <a:t>In 2012 and 2013, the percentage of hospital patients who received pneumococcal immunization was higher for people ages 65-74, 75-84, and 85+ compared with people less than 65.</a:t>
            </a:r>
          </a:p>
          <a:p>
            <a:pPr marL="342900" lvl="1" indent="-171450">
              <a:buFont typeface="Arial" panose="020B0604020202020204" pitchFamily="34" charset="0"/>
              <a:buChar char="•"/>
            </a:pPr>
            <a:r>
              <a:rPr lang="en-US" dirty="0"/>
              <a:t>In both</a:t>
            </a:r>
            <a:r>
              <a:rPr lang="en-US" baseline="0" dirty="0"/>
              <a:t> years</a:t>
            </a:r>
            <a:r>
              <a:rPr lang="en-US" dirty="0"/>
              <a:t>, the percentage of hospital patients who received pneumococcal immunization was lower for Blacks, Asians, American Indians and Alaska Natives, and Hispanics compared with Whites.</a:t>
            </a:r>
          </a:p>
          <a:p>
            <a:pPr marL="171450" indent="-171450">
              <a:buFont typeface="Arial" panose="020B0604020202020204" pitchFamily="34" charset="0"/>
              <a:buChar char="•"/>
            </a:pPr>
            <a:r>
              <a:rPr lang="en-US" b="1" dirty="0"/>
              <a:t>Achievable Benchmark: </a:t>
            </a:r>
          </a:p>
          <a:p>
            <a:pPr marL="342900" lvl="1" indent="-171450">
              <a:buFont typeface="Arial" panose="020B0604020202020204" pitchFamily="34" charset="0"/>
              <a:buChar char="•"/>
            </a:pPr>
            <a:r>
              <a:rPr lang="en-US" dirty="0"/>
              <a:t>The 2012 top 5 State achievable benchmark was 93%. The top 5 States that contributed to the achievable benchmark are Delaware, Florida, Ohio, South Carolina, and West Virginia. </a:t>
            </a:r>
          </a:p>
          <a:p>
            <a:pPr marL="342900" lvl="1" indent="-171450">
              <a:buFont typeface="Arial" panose="020B0604020202020204" pitchFamily="34" charset="0"/>
              <a:buChar char="•"/>
            </a:pPr>
            <a:r>
              <a:rPr lang="en-US" b="0" dirty="0"/>
              <a:t>In 2013, adults age 65 and over achieved the benchmark. All other </a:t>
            </a:r>
            <a:r>
              <a:rPr lang="en-US" dirty="0"/>
              <a:t>groups were below the benchmark.</a:t>
            </a:r>
          </a:p>
          <a:p>
            <a:endParaRPr lang="en-US" dirty="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81</a:t>
            </a:fld>
            <a:endParaRPr lang="en-US"/>
          </a:p>
        </p:txBody>
      </p:sp>
    </p:spTree>
    <p:extLst>
      <p:ext uri="{BB962C8B-B14F-4D97-AF65-F5344CB8AC3E}">
        <p14:creationId xmlns:p14="http://schemas.microsoft.com/office/powerpoint/2010/main" val="42400357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5200" cy="4535487"/>
          </a:xfrm>
        </p:spPr>
      </p:sp>
      <p:sp>
        <p:nvSpPr>
          <p:cNvPr id="3" name="Notes Placeholder 2"/>
          <p:cNvSpPr>
            <a:spLocks noGrp="1"/>
          </p:cNvSpPr>
          <p:nvPr>
            <p:ph type="body" idx="1"/>
          </p:nvPr>
        </p:nvSpPr>
        <p:spPr>
          <a:xfrm>
            <a:off x="514349" y="5345430"/>
            <a:ext cx="5991225" cy="3253740"/>
          </a:xfrm>
        </p:spPr>
        <p:txBody>
          <a:bodyPr>
            <a:normAutofit lnSpcReduction="10000"/>
          </a:bodyPr>
          <a:lstStyle/>
          <a:p>
            <a:pPr marL="171450" indent="-171450">
              <a:buFont typeface="Arial" panose="020B0604020202020204" pitchFamily="34" charset="0"/>
              <a:buChar char="•"/>
            </a:pPr>
            <a:r>
              <a:rPr lang="en-US" b="1" dirty="0"/>
              <a:t>Importance: </a:t>
            </a:r>
            <a:r>
              <a:rPr lang="en-US" dirty="0"/>
              <a:t>Hospitals are important sites for ensuring people receive needed immunizations, including influenza immunization.</a:t>
            </a:r>
          </a:p>
          <a:p>
            <a:pPr marL="171450" indent="-171450">
              <a:buFont typeface="Arial" panose="020B0604020202020204" pitchFamily="34" charset="0"/>
              <a:buChar char="•"/>
            </a:pPr>
            <a:r>
              <a:rPr lang="en-US" b="1" dirty="0"/>
              <a:t>Overall Rate: </a:t>
            </a:r>
            <a:r>
              <a:rPr lang="en-US" dirty="0"/>
              <a:t>in 2013, 92.2% of hospital patients received influenza immunization. </a:t>
            </a:r>
          </a:p>
          <a:p>
            <a:pPr marL="171450" indent="-171450">
              <a:buFont typeface="Arial" panose="020B0604020202020204" pitchFamily="34" charset="0"/>
              <a:buChar char="•"/>
            </a:pPr>
            <a:r>
              <a:rPr lang="en-US" b="1" dirty="0"/>
              <a:t>Groups With Disparities:</a:t>
            </a:r>
            <a:r>
              <a:rPr lang="en-US" dirty="0"/>
              <a:t> </a:t>
            </a:r>
          </a:p>
          <a:p>
            <a:pPr marL="342900" lvl="1" indent="-171450">
              <a:buFont typeface="Arial" panose="020B0604020202020204" pitchFamily="34" charset="0"/>
              <a:buChar char="•"/>
            </a:pPr>
            <a:r>
              <a:rPr lang="en-US" dirty="0"/>
              <a:t>In 2012</a:t>
            </a:r>
            <a:r>
              <a:rPr lang="en-US" baseline="0" dirty="0"/>
              <a:t> and 2013</a:t>
            </a:r>
            <a:r>
              <a:rPr lang="en-US" dirty="0"/>
              <a:t>, the percentage of hospital patients who received influenza immunization was higher for people ages 65-74, 75-84, and 85 and over compared with people less than 65.</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2012, the percentage of hospital patients who received influenza immunization was lower</a:t>
            </a:r>
            <a:r>
              <a:rPr lang="en-US" baseline="0" dirty="0"/>
              <a:t> for</a:t>
            </a:r>
            <a:r>
              <a:rPr lang="en-US" dirty="0"/>
              <a:t> females compared with males.</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both</a:t>
            </a:r>
            <a:r>
              <a:rPr lang="en-US" baseline="0" dirty="0"/>
              <a:t> years</a:t>
            </a:r>
            <a:r>
              <a:rPr lang="en-US" dirty="0"/>
              <a:t>, the percentage of hospital patients who received influenza immunization was lower for Blacks, Asians,</a:t>
            </a:r>
            <a:r>
              <a:rPr lang="en-US" baseline="0" dirty="0"/>
              <a:t> American Indians and Alaska Natives, and </a:t>
            </a:r>
            <a:r>
              <a:rPr lang="en-US" dirty="0"/>
              <a:t>Hispanics compared with Whites.</a:t>
            </a:r>
          </a:p>
          <a:p>
            <a:pPr marL="171450" indent="-171450">
              <a:buFont typeface="Arial" panose="020B0604020202020204" pitchFamily="34" charset="0"/>
              <a:buChar char="•"/>
            </a:pPr>
            <a:r>
              <a:rPr lang="en-US" b="1" dirty="0"/>
              <a:t>Achievable Benchmark: </a:t>
            </a:r>
          </a:p>
          <a:p>
            <a:pPr marL="342900" lvl="1" indent="-171450">
              <a:buFont typeface="Arial" panose="020B0604020202020204" pitchFamily="34" charset="0"/>
              <a:buChar char="•"/>
            </a:pPr>
            <a:r>
              <a:rPr lang="en-US" dirty="0"/>
              <a:t>The 2012 top 5 State achievable benchmark was 93%. The top 5 States that contributed to the achievable benchmark are Delaware, Maryland, New Hampshire, South Carolina, and West Virginia.</a:t>
            </a:r>
          </a:p>
          <a:p>
            <a:pPr marL="342900" lvl="1" indent="-171450">
              <a:buFont typeface="Arial" panose="020B0604020202020204" pitchFamily="34" charset="0"/>
              <a:buChar char="•"/>
            </a:pPr>
            <a:r>
              <a:rPr lang="en-US" b="0" dirty="0"/>
              <a:t>In 2013, adults age 65 and over achieved the benchmark. All other </a:t>
            </a:r>
            <a:r>
              <a:rPr lang="en-US" dirty="0"/>
              <a:t>groups were below the benchmark.</a:t>
            </a:r>
            <a:r>
              <a:rPr lang="en-US" b="1" dirty="0"/>
              <a:t> </a:t>
            </a:r>
            <a:r>
              <a:rPr lang="en-US" dirty="0"/>
              <a:t> </a:t>
            </a:r>
          </a:p>
          <a:p>
            <a:endParaRPr lang="en-US" dirty="0"/>
          </a:p>
          <a:p>
            <a:endParaRPr lang="en-US" dirty="0">
              <a:solidFill>
                <a:srgbClr val="FF0000"/>
              </a:solidFill>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82</a:t>
            </a:fld>
            <a:endParaRPr lang="en-US"/>
          </a:p>
        </p:txBody>
      </p:sp>
    </p:spTree>
    <p:extLst>
      <p:ext uri="{BB962C8B-B14F-4D97-AF65-F5344CB8AC3E}">
        <p14:creationId xmlns:p14="http://schemas.microsoft.com/office/powerpoint/2010/main" val="424003579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5200" cy="4535487"/>
          </a:xfrm>
        </p:spPr>
      </p:sp>
      <p:sp>
        <p:nvSpPr>
          <p:cNvPr id="3" name="Notes Placeholder 2"/>
          <p:cNvSpPr>
            <a:spLocks noGrp="1"/>
          </p:cNvSpPr>
          <p:nvPr>
            <p:ph type="body" idx="1"/>
          </p:nvPr>
        </p:nvSpPr>
        <p:spPr>
          <a:xfrm>
            <a:off x="304800" y="5257801"/>
            <a:ext cx="6400800" cy="3810000"/>
          </a:xfrm>
        </p:spPr>
        <p:txBody>
          <a:bodyPr/>
          <a:lstStyle/>
          <a:p>
            <a:pPr marL="171450" indent="-171450">
              <a:buFont typeface="Arial" panose="020B0604020202020204" pitchFamily="34" charset="0"/>
              <a:buChar char="•"/>
            </a:pPr>
            <a:r>
              <a:rPr lang="en-US" sz="1100" b="1" dirty="0"/>
              <a:t>Importance: </a:t>
            </a:r>
            <a:r>
              <a:rPr lang="en-US" sz="1100" dirty="0"/>
              <a:t>Nursing homes are also important sites for ensuring people receive needed immunizations, including pneumococcal immunization.</a:t>
            </a:r>
          </a:p>
          <a:p>
            <a:pPr marL="171450" indent="-171450">
              <a:buFont typeface="Arial" panose="020B0604020202020204" pitchFamily="34" charset="0"/>
              <a:buChar char="•"/>
            </a:pPr>
            <a:r>
              <a:rPr lang="en-US" sz="1100" b="1" dirty="0"/>
              <a:t>Overall Rate: </a:t>
            </a:r>
            <a:r>
              <a:rPr lang="en-US" sz="1100" b="0" dirty="0"/>
              <a:t>I</a:t>
            </a:r>
            <a:r>
              <a:rPr lang="en-US" sz="1100" dirty="0"/>
              <a:t>n 2013, </a:t>
            </a:r>
            <a:r>
              <a:rPr lang="en-US" sz="1100" b="0" dirty="0"/>
              <a:t>93.6% </a:t>
            </a:r>
            <a:r>
              <a:rPr lang="en-US" sz="1100" dirty="0"/>
              <a:t>of long-stay nursing home residents were assessed and appropriately given pneumococcal immunization.</a:t>
            </a:r>
            <a:endParaRPr lang="en-US" sz="1100" b="1" dirty="0"/>
          </a:p>
          <a:p>
            <a:pPr marL="171450" indent="-171450">
              <a:buFont typeface="Arial" panose="020B0604020202020204" pitchFamily="34" charset="0"/>
              <a:buChar char="•"/>
            </a:pPr>
            <a:r>
              <a:rPr lang="en-US" sz="1100" b="1" dirty="0"/>
              <a:t>Groups With Disparities: </a:t>
            </a:r>
          </a:p>
          <a:p>
            <a:pPr marL="342900" lvl="1" indent="-168275">
              <a:buFont typeface="Arial" panose="020B0604020202020204" pitchFamily="34" charset="0"/>
              <a:buChar char="•"/>
            </a:pPr>
            <a:r>
              <a:rPr lang="en-US" sz="1100" dirty="0"/>
              <a:t>From</a:t>
            </a:r>
            <a:r>
              <a:rPr lang="en-US" sz="1100" baseline="0" dirty="0"/>
              <a:t> 2011 to </a:t>
            </a:r>
            <a:r>
              <a:rPr lang="en-US" sz="1100" dirty="0"/>
              <a:t>2013, the percentage of nursing home residents who were assessed and appropriately given pneumococcal immunization was higher: </a:t>
            </a:r>
          </a:p>
          <a:p>
            <a:pPr marL="571500" lvl="2" indent="-228600">
              <a:buFont typeface="Arial" panose="020B0604020202020204" pitchFamily="34" charset="0"/>
              <a:buChar char="•"/>
            </a:pPr>
            <a:r>
              <a:rPr lang="en-US" sz="1100" dirty="0"/>
              <a:t>Among residents ages 65-74, 75-84, and 85 and over compared with residents less than 65.</a:t>
            </a:r>
          </a:p>
          <a:p>
            <a:pPr marL="571500" lvl="2" indent="-228600">
              <a:buFont typeface="Arial" panose="020B0604020202020204" pitchFamily="34" charset="0"/>
              <a:buChar char="•"/>
            </a:pPr>
            <a:r>
              <a:rPr lang="en-US" sz="1100" dirty="0"/>
              <a:t>Among female</a:t>
            </a:r>
            <a:r>
              <a:rPr lang="en-US" sz="1100" baseline="0" dirty="0"/>
              <a:t> </a:t>
            </a:r>
            <a:r>
              <a:rPr lang="en-US" sz="1100" dirty="0"/>
              <a:t>residents compared with male residents.</a:t>
            </a:r>
          </a:p>
          <a:p>
            <a:pPr marL="342900" lvl="1" indent="-168275">
              <a:buFont typeface="Arial" panose="020B0604020202020204" pitchFamily="34" charset="0"/>
              <a:buChar char="•"/>
            </a:pPr>
            <a:r>
              <a:rPr lang="en-US" sz="1100" dirty="0"/>
              <a:t>From</a:t>
            </a:r>
            <a:r>
              <a:rPr lang="en-US" sz="1100" baseline="0" dirty="0"/>
              <a:t> 2011 to 2013</a:t>
            </a:r>
            <a:r>
              <a:rPr lang="en-US" sz="1100" dirty="0"/>
              <a:t>, the percentage of nursing home residents who were assessed and appropriately given pneumococcal immunization was lower: </a:t>
            </a:r>
          </a:p>
          <a:p>
            <a:pPr marL="571500" lvl="2" indent="-228600">
              <a:buFont typeface="Arial" panose="020B0604020202020204" pitchFamily="34" charset="0"/>
              <a:buChar char="•"/>
            </a:pPr>
            <a:r>
              <a:rPr lang="en-US" sz="1100" dirty="0"/>
              <a:t>Among Blacks, Native Hawaiians and Other Pacific Islanders, American Indians and Alaska Natives, and multiple-race residents compared with Whites.</a:t>
            </a:r>
          </a:p>
          <a:p>
            <a:pPr marL="342900" lvl="1" indent="-168275">
              <a:buFont typeface="Arial" panose="020B0604020202020204" pitchFamily="34" charset="0"/>
              <a:buChar char="•"/>
            </a:pPr>
            <a:r>
              <a:rPr lang="en-US" sz="1100" b="0" dirty="0"/>
              <a:t>From 2012 to 2013, </a:t>
            </a:r>
            <a:r>
              <a:rPr lang="en-US" sz="1100" dirty="0"/>
              <a:t>the percentage of nursing home residents who were assessed and appropriately given pneumococcal immunization was lower: </a:t>
            </a:r>
          </a:p>
          <a:p>
            <a:pPr marL="571500" lvl="2" indent="-228600">
              <a:buFont typeface="Arial" panose="020B0604020202020204" pitchFamily="34" charset="0"/>
              <a:buChar char="•"/>
            </a:pPr>
            <a:r>
              <a:rPr lang="en-US" sz="1100" dirty="0"/>
              <a:t>Among Asians compared with Whites.</a:t>
            </a:r>
            <a:endParaRPr lang="en-US" sz="1100" b="1" dirty="0"/>
          </a:p>
          <a:p>
            <a:pPr marL="171450" indent="-171450">
              <a:buFont typeface="Arial" panose="020B0604020202020204" pitchFamily="34" charset="0"/>
              <a:buChar char="•"/>
            </a:pPr>
            <a:r>
              <a:rPr lang="en-US" sz="1100" b="1" dirty="0"/>
              <a:t>Achievable Benchmark: </a:t>
            </a:r>
          </a:p>
          <a:p>
            <a:pPr marL="571500" lvl="1" indent="-228600">
              <a:buFont typeface="Arial" panose="020B0604020202020204" pitchFamily="34" charset="0"/>
              <a:buChar char="•"/>
            </a:pPr>
            <a:r>
              <a:rPr lang="en-US" sz="1100" dirty="0"/>
              <a:t>The 2012 top 5 State achievable benchmark was 98%. The top 5 States that contributed to the achievable benchmark are Alaska, Delaware, New Hampshire, North Dakota, and Wisconsin.</a:t>
            </a:r>
          </a:p>
          <a:p>
            <a:pPr marL="571500" lvl="1" indent="-228600">
              <a:buFont typeface="Arial" panose="020B0604020202020204" pitchFamily="34" charset="0"/>
              <a:buChar char="•"/>
            </a:pPr>
            <a:r>
              <a:rPr lang="en-US" sz="1100" dirty="0"/>
              <a:t>All groups were below the benchmark.</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83</a:t>
            </a:fld>
            <a:endParaRPr lang="en-US"/>
          </a:p>
        </p:txBody>
      </p:sp>
    </p:spTree>
    <p:extLst>
      <p:ext uri="{BB962C8B-B14F-4D97-AF65-F5344CB8AC3E}">
        <p14:creationId xmlns:p14="http://schemas.microsoft.com/office/powerpoint/2010/main" val="424003579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5200" cy="4535487"/>
          </a:xfrm>
        </p:spPr>
      </p:sp>
      <p:sp>
        <p:nvSpPr>
          <p:cNvPr id="3" name="Notes Placeholder 2"/>
          <p:cNvSpPr>
            <a:spLocks noGrp="1"/>
          </p:cNvSpPr>
          <p:nvPr>
            <p:ph type="body" idx="1"/>
          </p:nvPr>
        </p:nvSpPr>
        <p:spPr>
          <a:xfrm>
            <a:off x="457200" y="5257800"/>
            <a:ext cx="6096000" cy="3581400"/>
          </a:xfrm>
        </p:spPr>
        <p:txBody>
          <a:bodyPr>
            <a:normAutofit/>
          </a:bodyPr>
          <a:lstStyle/>
          <a:p>
            <a:pPr marL="171450" indent="-171450">
              <a:buFont typeface="Arial" panose="020B0604020202020204" pitchFamily="34" charset="0"/>
              <a:buChar char="•"/>
            </a:pPr>
            <a:r>
              <a:rPr lang="en-US" b="1" dirty="0"/>
              <a:t>Importance: </a:t>
            </a:r>
            <a:r>
              <a:rPr lang="en-US" dirty="0"/>
              <a:t>Nursing home </a:t>
            </a:r>
            <a:r>
              <a:rPr lang="en-US" b="0" dirty="0"/>
              <a:t>residents </a:t>
            </a:r>
            <a:r>
              <a:rPr lang="en-US" dirty="0"/>
              <a:t>are at particularly high risk for contracting and developing serious complications of influenza.</a:t>
            </a:r>
          </a:p>
          <a:p>
            <a:pPr marL="171450" indent="-171450">
              <a:buFont typeface="Arial" panose="020B0604020202020204" pitchFamily="34" charset="0"/>
              <a:buChar char="•"/>
            </a:pPr>
            <a:r>
              <a:rPr lang="en-US" b="1" dirty="0"/>
              <a:t>Overall Rate: </a:t>
            </a:r>
            <a:r>
              <a:rPr lang="en-US" dirty="0"/>
              <a:t>In </a:t>
            </a:r>
            <a:r>
              <a:rPr lang="en-US" b="0" dirty="0"/>
              <a:t>2013, 90.8% </a:t>
            </a:r>
            <a:r>
              <a:rPr lang="en-US" dirty="0"/>
              <a:t>of long-stay nursing home residents were assessed and appropriately given influenza immunization.</a:t>
            </a:r>
            <a:endParaRPr lang="en-US" b="1" dirty="0"/>
          </a:p>
          <a:p>
            <a:pPr marL="171450" indent="-171450">
              <a:buFont typeface="Arial" panose="020B0604020202020204" pitchFamily="34" charset="0"/>
              <a:buChar char="•"/>
            </a:pPr>
            <a:r>
              <a:rPr lang="en-US" b="1" dirty="0"/>
              <a:t>Groups With Disparities:</a:t>
            </a:r>
            <a:r>
              <a:rPr lang="en-US" dirty="0"/>
              <a:t> </a:t>
            </a:r>
          </a:p>
          <a:p>
            <a:pPr marL="342900" lvl="1" indent="-171450">
              <a:buFont typeface="Arial" panose="020B0604020202020204" pitchFamily="34" charset="0"/>
              <a:buChar char="•"/>
            </a:pPr>
            <a:r>
              <a:rPr lang="en-US" dirty="0"/>
              <a:t>From</a:t>
            </a:r>
            <a:r>
              <a:rPr lang="en-US" baseline="0" dirty="0"/>
              <a:t> 2011 to 2013</a:t>
            </a:r>
            <a:r>
              <a:rPr lang="en-US" dirty="0"/>
              <a:t>, the percentage of nursing home residents who were assessed and appropriately given influenza immunization was higher: </a:t>
            </a:r>
          </a:p>
          <a:p>
            <a:pPr marL="571500" lvl="2" indent="-228600">
              <a:buFont typeface="Arial" panose="020B0604020202020204" pitchFamily="34" charset="0"/>
              <a:buChar char="•"/>
            </a:pPr>
            <a:r>
              <a:rPr lang="en-US" dirty="0"/>
              <a:t>Among residents ages 75-84 and 85 and over compared with residents less than 65.</a:t>
            </a:r>
          </a:p>
          <a:p>
            <a:pPr marL="342900" lvl="1" indent="-171450">
              <a:buFont typeface="Arial" panose="020B0604020202020204" pitchFamily="34" charset="0"/>
              <a:buChar char="•"/>
            </a:pPr>
            <a:r>
              <a:rPr lang="en-US" dirty="0"/>
              <a:t>From</a:t>
            </a:r>
            <a:r>
              <a:rPr lang="en-US" baseline="0" dirty="0"/>
              <a:t> 2011 to 2013</a:t>
            </a:r>
            <a:r>
              <a:rPr lang="en-US" dirty="0"/>
              <a:t>, the percentage of nursing home residents who were assessed and appropriately given influenza immunization was lower: </a:t>
            </a:r>
          </a:p>
          <a:p>
            <a:pPr marL="571500" lvl="2" indent="-228600">
              <a:buFont typeface="Arial" panose="020B0604020202020204" pitchFamily="34" charset="0"/>
              <a:buChar char="•"/>
            </a:pPr>
            <a:r>
              <a:rPr lang="en-US" dirty="0"/>
              <a:t>Among  Black</a:t>
            </a:r>
            <a:r>
              <a:rPr lang="en-US" baseline="0" dirty="0"/>
              <a:t> and multiple-race </a:t>
            </a:r>
            <a:r>
              <a:rPr lang="en-US" dirty="0"/>
              <a:t>residents compared with White</a:t>
            </a:r>
            <a:r>
              <a:rPr lang="en-US" baseline="0" dirty="0"/>
              <a:t> </a:t>
            </a:r>
            <a:r>
              <a:rPr lang="en-US" dirty="0"/>
              <a:t>residents.</a:t>
            </a:r>
          </a:p>
          <a:p>
            <a:pPr marL="342900" lvl="1" indent="-171450">
              <a:buFont typeface="Arial" panose="020B0604020202020204" pitchFamily="34" charset="0"/>
              <a:buChar char="•"/>
            </a:pPr>
            <a:r>
              <a:rPr lang="en-US" dirty="0"/>
              <a:t>In 2012 and 2013, the percentage of nursing home residents who were assessed and appropriately given pneumococcal immunization was lower among</a:t>
            </a:r>
            <a:r>
              <a:rPr lang="en-US" baseline="0" dirty="0"/>
              <a:t> </a:t>
            </a:r>
            <a:r>
              <a:rPr lang="en-US" dirty="0"/>
              <a:t>Native Hawaiians and Other Pacific Islanders compared with Whites.</a:t>
            </a:r>
          </a:p>
          <a:p>
            <a:pPr marL="171450" indent="-171450">
              <a:buFont typeface="Arial" panose="020B0604020202020204" pitchFamily="34" charset="0"/>
              <a:buChar char="•"/>
            </a:pPr>
            <a:r>
              <a:rPr lang="en-US" b="1" dirty="0"/>
              <a:t>Achievable Benchmark: </a:t>
            </a:r>
          </a:p>
          <a:p>
            <a:pPr marL="342900" lvl="1" indent="-171450">
              <a:buFont typeface="Arial" panose="020B0604020202020204" pitchFamily="34" charset="0"/>
              <a:buChar char="•"/>
            </a:pPr>
            <a:r>
              <a:rPr lang="en-US" dirty="0"/>
              <a:t>The 2012 top 5 State achievable benchmark was 95%. The top 5 States that contributed to the achievable benchmark are Hawaii, Iowa, New Hampshire, North Dakota, and South Dakota. </a:t>
            </a:r>
          </a:p>
          <a:p>
            <a:pPr marL="342900" lvl="1" indent="-171450">
              <a:buFont typeface="Arial" panose="020B0604020202020204" pitchFamily="34" charset="0"/>
              <a:buChar char="•"/>
            </a:pPr>
            <a:r>
              <a:rPr lang="en-US" dirty="0"/>
              <a:t>All groups were below the benchmark.</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84</a:t>
            </a:fld>
            <a:endParaRPr lang="en-US"/>
          </a:p>
        </p:txBody>
      </p:sp>
    </p:spTree>
    <p:extLst>
      <p:ext uri="{BB962C8B-B14F-4D97-AF65-F5344CB8AC3E}">
        <p14:creationId xmlns:p14="http://schemas.microsoft.com/office/powerpoint/2010/main" val="424003579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18C42-DD96-4C07-BF1C-301766F5C6C3}" type="slidenum">
              <a:rPr lang="en-US" smtClean="0"/>
              <a:t>85</a:t>
            </a:fld>
            <a:endParaRPr lang="en-US"/>
          </a:p>
        </p:txBody>
      </p:sp>
    </p:spTree>
    <p:extLst>
      <p:ext uri="{BB962C8B-B14F-4D97-AF65-F5344CB8AC3E}">
        <p14:creationId xmlns:p14="http://schemas.microsoft.com/office/powerpoint/2010/main" val="47514084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8580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18C42-DD96-4C07-BF1C-301766F5C6C3}" type="slidenum">
              <a:rPr lang="en-US" smtClean="0"/>
              <a:t>86</a:t>
            </a:fld>
            <a:endParaRPr lang="en-US"/>
          </a:p>
        </p:txBody>
      </p:sp>
    </p:spTree>
    <p:extLst>
      <p:ext uri="{BB962C8B-B14F-4D97-AF65-F5344CB8AC3E}">
        <p14:creationId xmlns:p14="http://schemas.microsoft.com/office/powerpoint/2010/main" val="198343224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8580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18C42-DD96-4C07-BF1C-301766F5C6C3}" type="slidenum">
              <a:rPr lang="en-US" smtClean="0"/>
              <a:t>87</a:t>
            </a:fld>
            <a:endParaRPr lang="en-US"/>
          </a:p>
        </p:txBody>
      </p:sp>
    </p:spTree>
    <p:extLst>
      <p:ext uri="{BB962C8B-B14F-4D97-AF65-F5344CB8AC3E}">
        <p14:creationId xmlns:p14="http://schemas.microsoft.com/office/powerpoint/2010/main" val="198343224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18C42-DD96-4C07-BF1C-301766F5C6C3}" type="slidenum">
              <a:rPr lang="en-US" smtClean="0"/>
              <a:t>88</a:t>
            </a:fld>
            <a:endParaRPr lang="en-US"/>
          </a:p>
        </p:txBody>
      </p:sp>
    </p:spTree>
    <p:extLst>
      <p:ext uri="{BB962C8B-B14F-4D97-AF65-F5344CB8AC3E}">
        <p14:creationId xmlns:p14="http://schemas.microsoft.com/office/powerpoint/2010/main" val="403221655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89</a:t>
            </a:fld>
            <a:endParaRPr lang="en-US"/>
          </a:p>
        </p:txBody>
      </p:sp>
    </p:spTree>
    <p:extLst>
      <p:ext uri="{BB962C8B-B14F-4D97-AF65-F5344CB8AC3E}">
        <p14:creationId xmlns:p14="http://schemas.microsoft.com/office/powerpoint/2010/main" val="78406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696913"/>
            <a:ext cx="6146800" cy="4611687"/>
          </a:xfrm>
        </p:spPr>
      </p:sp>
      <p:sp>
        <p:nvSpPr>
          <p:cNvPr id="3" name="Notes Placeholder 2"/>
          <p:cNvSpPr>
            <a:spLocks noGrp="1"/>
          </p:cNvSpPr>
          <p:nvPr>
            <p:ph type="body" idx="1"/>
          </p:nvPr>
        </p:nvSpPr>
        <p:spPr>
          <a:xfrm>
            <a:off x="476250" y="5438774"/>
            <a:ext cx="6229350" cy="3857625"/>
          </a:xfrm>
        </p:spPr>
        <p:txBody>
          <a:bodyPr>
            <a:normAutofit/>
          </a:bodyPr>
          <a:lstStyle/>
          <a:p>
            <a:r>
              <a:rPr lang="en-US" b="1"/>
              <a:t>Note: </a:t>
            </a:r>
            <a:r>
              <a:rPr lang="en-US" dirty="0"/>
              <a:t>Poor indicates family income less than the Federal poverty level; High Income indicates family income four times the Federal poverty level or greater.</a:t>
            </a:r>
            <a:r>
              <a:rPr lang="en-US" b="1" dirty="0"/>
              <a:t> </a:t>
            </a:r>
            <a:r>
              <a:rPr lang="en-US" dirty="0"/>
              <a:t> Numbers of measures differ across groups because of sample size limitations. For most measures, data from 2012 are shown. The relative difference between a selected group and its reference group is used to assess disparities. </a:t>
            </a:r>
          </a:p>
          <a:p>
            <a:pPr marL="342900" lvl="1" indent="-171450">
              <a:buFont typeface="Arial" panose="020B0604020202020204" pitchFamily="34" charset="0"/>
              <a:buChar char="•"/>
            </a:pPr>
            <a:r>
              <a:rPr lang="en-US" b="1" dirty="0"/>
              <a:t>Better</a:t>
            </a:r>
            <a:r>
              <a:rPr lang="en-US" dirty="0"/>
              <a:t> = </a:t>
            </a:r>
            <a:r>
              <a:rPr lang="en-US" u="none" dirty="0"/>
              <a:t>Selected group received better quality of care than reference group. Differences are statistically significant, are equal to or larger than 10%, and favor the selected group. </a:t>
            </a:r>
          </a:p>
          <a:p>
            <a:pPr marL="342900" lvl="1" indent="-171450">
              <a:buFont typeface="Arial" panose="020B0604020202020204" pitchFamily="34" charset="0"/>
              <a:buChar char="•"/>
            </a:pPr>
            <a:r>
              <a:rPr lang="en-US" b="1" u="none" dirty="0"/>
              <a:t>Same</a:t>
            </a:r>
            <a:r>
              <a:rPr lang="en-US" u="none" dirty="0"/>
              <a:t> = Selected group and reference group received about the same quality of care.  Differences are not statistically significant or are smaller than 10%. </a:t>
            </a:r>
          </a:p>
          <a:p>
            <a:pPr marL="342900" lvl="1" indent="-171450">
              <a:buFont typeface="Arial" panose="020B0604020202020204" pitchFamily="34" charset="0"/>
              <a:buChar char="•"/>
            </a:pPr>
            <a:r>
              <a:rPr lang="en-US" b="1" u="none" dirty="0"/>
              <a:t>Worse</a:t>
            </a:r>
            <a:r>
              <a:rPr lang="en-US" u="none" dirty="0"/>
              <a:t> = Selected group received </a:t>
            </a:r>
            <a:r>
              <a:rPr lang="en-US" dirty="0"/>
              <a:t>worse quality of care than reference group. Differences are statistically significant, are equal to or larger than 10%, and favor the reference group. </a:t>
            </a:r>
          </a:p>
          <a:p>
            <a:pPr marL="640594" lvl="1" indent="-174708">
              <a:buFont typeface="Arial" panose="020B0604020202020204" pitchFamily="34" charset="0"/>
              <a:buChar char="•"/>
            </a:pPr>
            <a:endParaRPr lang="en-US" sz="600" dirty="0"/>
          </a:p>
          <a:p>
            <a:pPr marL="183394" indent="-174708">
              <a:buFont typeface="Arial" panose="020B0604020202020204" pitchFamily="34" charset="0"/>
              <a:buChar char="•"/>
            </a:pPr>
            <a:r>
              <a:rPr lang="en-US" dirty="0"/>
              <a:t>People in poor households received worse care than people in high-income households for about half of healthy living measures.</a:t>
            </a:r>
          </a:p>
          <a:p>
            <a:pPr marL="183394" indent="-174708">
              <a:buFont typeface="Arial" panose="020B0604020202020204" pitchFamily="34" charset="0"/>
              <a:buChar char="•"/>
            </a:pPr>
            <a:r>
              <a:rPr lang="en-US" dirty="0"/>
              <a:t>Hispanics, Blacks, and American Indians and Alaska Natives received worse care than Whites for about one-third of health living measures.</a:t>
            </a:r>
          </a:p>
        </p:txBody>
      </p:sp>
      <p:sp>
        <p:nvSpPr>
          <p:cNvPr id="4" name="Slide Number Placeholder 3"/>
          <p:cNvSpPr>
            <a:spLocks noGrp="1"/>
          </p:cNvSpPr>
          <p:nvPr>
            <p:ph type="sldNum" sz="quarter" idx="10"/>
          </p:nvPr>
        </p:nvSpPr>
        <p:spPr/>
        <p:txBody>
          <a:bodyPr/>
          <a:lstStyle/>
          <a:p>
            <a:fld id="{F9049930-D2C4-4E37-9A99-49F1796CF0E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93886171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799" y="5410200"/>
            <a:ext cx="6429375" cy="3524250"/>
          </a:xfrm>
        </p:spPr>
        <p:txBody>
          <a:bodyPr>
            <a:normAutofit fontScale="77500" lnSpcReduction="20000"/>
          </a:bodyPr>
          <a:lstStyle/>
          <a:p>
            <a:pPr marL="171450" indent="-171450">
              <a:lnSpc>
                <a:spcPts val="1100"/>
              </a:lnSpc>
              <a:buFont typeface="Arial" panose="020B0604020202020204" pitchFamily="34" charset="0"/>
              <a:buChar char="•"/>
            </a:pPr>
            <a:r>
              <a:rPr lang="en-US" sz="1300" b="1" dirty="0"/>
              <a:t>Importance</a:t>
            </a:r>
            <a:r>
              <a:rPr lang="en-US" sz="1300" dirty="0"/>
              <a:t>: Many patients who receive home health care are recovering from an injury or illness and may have difficulty walking or moving around safely. Maintaining and improving functional status, such as patients’ ability to ambulate, improves quality of life and allows them to stay at home as long as possible. Getting better at walking or moving around may be a sign that their health status is improving.</a:t>
            </a:r>
          </a:p>
          <a:p>
            <a:pPr marL="171450" indent="-171450">
              <a:lnSpc>
                <a:spcPts val="1100"/>
              </a:lnSpc>
              <a:buFont typeface="Arial" panose="020B0604020202020204" pitchFamily="34" charset="0"/>
              <a:buChar char="•"/>
            </a:pPr>
            <a:r>
              <a:rPr lang="en-US" sz="1300" b="1" dirty="0"/>
              <a:t>Overall Rate</a:t>
            </a:r>
            <a:r>
              <a:rPr lang="en-US" sz="1300" dirty="0"/>
              <a:t>: In 2013, 61.8% of home health care patients showed improvement in walking or moving around.</a:t>
            </a:r>
          </a:p>
          <a:p>
            <a:pPr marL="171450" indent="-171450">
              <a:lnSpc>
                <a:spcPts val="1100"/>
              </a:lnSpc>
              <a:buFont typeface="Arial" panose="020B0604020202020204" pitchFamily="34" charset="0"/>
              <a:buChar char="•"/>
            </a:pPr>
            <a:r>
              <a:rPr lang="en-US" sz="1300" b="1" dirty="0"/>
              <a:t>Trends:</a:t>
            </a:r>
            <a:r>
              <a:rPr lang="en-US" sz="1300" b="1" baseline="0" dirty="0"/>
              <a:t> </a:t>
            </a:r>
            <a:r>
              <a:rPr lang="en-US" sz="1300" b="0" baseline="0" dirty="0"/>
              <a:t>From 2010 to 2013, the percentage of </a:t>
            </a:r>
            <a:r>
              <a:rPr lang="en-US" sz="1300" dirty="0"/>
              <a:t>home health care patients who showed improvement in walking or moving around increased overall</a:t>
            </a:r>
            <a:r>
              <a:rPr lang="en-US" sz="1300" baseline="0" dirty="0"/>
              <a:t> and for all age and racial/ethnic groups</a:t>
            </a:r>
            <a:r>
              <a:rPr lang="en-US" sz="1300" dirty="0"/>
              <a:t>.</a:t>
            </a:r>
            <a:endParaRPr lang="en-US" sz="1300" b="1" dirty="0"/>
          </a:p>
          <a:p>
            <a:pPr marL="171450" indent="-171450">
              <a:lnSpc>
                <a:spcPts val="1100"/>
              </a:lnSpc>
              <a:buFont typeface="Arial" panose="020B0604020202020204" pitchFamily="34" charset="0"/>
              <a:buChar char="•"/>
            </a:pPr>
            <a:r>
              <a:rPr lang="en-US" sz="1300" b="1" dirty="0"/>
              <a:t>Groups With Disparities:</a:t>
            </a:r>
          </a:p>
          <a:p>
            <a:pPr marL="342900" lvl="1" indent="-171450">
              <a:lnSpc>
                <a:spcPts val="1100"/>
              </a:lnSpc>
              <a:buFont typeface="Arial" panose="020B0604020202020204" pitchFamily="34" charset="0"/>
              <a:buChar char="•"/>
            </a:pPr>
            <a:r>
              <a:rPr lang="en-US" sz="1300" dirty="0"/>
              <a:t>From</a:t>
            </a:r>
            <a:r>
              <a:rPr lang="en-US" sz="1300" baseline="0" dirty="0"/>
              <a:t> 2010 to 2013</a:t>
            </a:r>
            <a:r>
              <a:rPr lang="en-US" sz="1300" dirty="0"/>
              <a:t>,</a:t>
            </a:r>
            <a:r>
              <a:rPr lang="en-US" sz="1300" baseline="0" dirty="0"/>
              <a:t> home health patients ages 65-74 were more likely than those under age 65 to get better at walking or moving around.</a:t>
            </a:r>
          </a:p>
          <a:p>
            <a:pPr marL="342900" lvl="1" indent="-171450">
              <a:lnSpc>
                <a:spcPts val="1100"/>
              </a:lnSpc>
              <a:buFont typeface="Arial" panose="020B0604020202020204" pitchFamily="34" charset="0"/>
              <a:buChar char="•"/>
            </a:pPr>
            <a:r>
              <a:rPr lang="en-US" sz="1300" baseline="0" dirty="0"/>
              <a:t>In all years, home health patients age 85 and over were less likely than those under age 65 to get better at walking or moving around.</a:t>
            </a:r>
            <a:endParaRPr lang="en-US" sz="1300" dirty="0"/>
          </a:p>
          <a:p>
            <a:pPr marL="342900" lvl="1" indent="-171450">
              <a:lnSpc>
                <a:spcPts val="1100"/>
              </a:lnSpc>
              <a:buFont typeface="Arial" panose="020B0604020202020204" pitchFamily="34" charset="0"/>
              <a:buChar char="•"/>
            </a:pPr>
            <a:r>
              <a:rPr lang="en-US" sz="1300" dirty="0"/>
              <a:t>In all years, Hispanic home health patients were less likely than White home health patients to get better at walking or moving around. From 2010 to 2013,</a:t>
            </a:r>
            <a:r>
              <a:rPr lang="en-US" sz="1300" baseline="0" dirty="0"/>
              <a:t> </a:t>
            </a:r>
            <a:r>
              <a:rPr lang="en-US" sz="1300" b="0" baseline="0" dirty="0"/>
              <a:t>there was no statistically significant change in this disparity.</a:t>
            </a:r>
            <a:endParaRPr lang="en-US" sz="1300" b="0" dirty="0"/>
          </a:p>
          <a:p>
            <a:pPr marL="342900" lvl="1" indent="-171450">
              <a:lnSpc>
                <a:spcPts val="1100"/>
              </a:lnSpc>
              <a:buFont typeface="Arial" panose="020B0604020202020204" pitchFamily="34" charset="0"/>
              <a:buChar char="•"/>
            </a:pPr>
            <a:r>
              <a:rPr lang="en-US" sz="1300" dirty="0"/>
              <a:t>From 2011 to</a:t>
            </a:r>
            <a:r>
              <a:rPr lang="en-US" sz="1300" baseline="0" dirty="0"/>
              <a:t> </a:t>
            </a:r>
            <a:r>
              <a:rPr lang="en-US" sz="1300" dirty="0"/>
              <a:t>2013, Black home health care patients were less likely than White patients to get better at walking or moving around.</a:t>
            </a:r>
          </a:p>
          <a:p>
            <a:pPr marL="171450" lvl="1" indent="-171450">
              <a:lnSpc>
                <a:spcPts val="1100"/>
              </a:lnSpc>
              <a:buFont typeface="Arial" panose="020B0604020202020204" pitchFamily="34" charset="0"/>
              <a:buChar char="•"/>
            </a:pPr>
            <a:r>
              <a:rPr lang="en-US" sz="1300" b="1" dirty="0"/>
              <a:t>Achievable Benchmark:</a:t>
            </a:r>
          </a:p>
          <a:p>
            <a:pPr marL="342900" lvl="1" indent="-171450">
              <a:lnSpc>
                <a:spcPts val="1100"/>
              </a:lnSpc>
              <a:buFont typeface="Arial" panose="020B0604020202020204" pitchFamily="34" charset="0"/>
              <a:buChar char="•"/>
            </a:pPr>
            <a:r>
              <a:rPr lang="en-US" sz="1300" b="0" i="0" u="none" strike="noStrike" kern="1200" baseline="0" dirty="0">
                <a:solidFill>
                  <a:schemeClr val="tx1"/>
                </a:solidFill>
              </a:rPr>
              <a:t>The 2010 top 5 State achievable benchmark was 62.5%. </a:t>
            </a:r>
            <a:r>
              <a:rPr lang="en-US" sz="1300" dirty="0"/>
              <a:t>The top 5 States that contributed to the achievable benchmark are Maine, Missouri, New Jersey, South Carolina, and Utah. </a:t>
            </a:r>
          </a:p>
          <a:p>
            <a:pPr marL="342900" marR="0" lvl="1" indent="-171450" algn="l" defTabSz="914400" rtl="0" eaLnBrk="1" fontAlgn="auto" latinLnBrk="0" hangingPunct="1">
              <a:lnSpc>
                <a:spcPts val="1100"/>
              </a:lnSpc>
              <a:buClrTx/>
              <a:buSzTx/>
              <a:buFont typeface="Arial" panose="020B0604020202020204" pitchFamily="34" charset="0"/>
              <a:buChar char="•"/>
              <a:tabLst/>
              <a:defRPr/>
            </a:pPr>
            <a:r>
              <a:rPr lang="en-US" sz="1300" baseline="0" dirty="0"/>
              <a:t>Whites and adults ages 65-74 and 75-84 have achieved the benchmark.</a:t>
            </a:r>
            <a:endParaRPr lang="en-US" sz="1300" dirty="0"/>
          </a:p>
          <a:p>
            <a:pPr marL="342900" marR="0" lvl="1" indent="-171450" algn="l" defTabSz="914400" rtl="0" eaLnBrk="1" fontAlgn="auto" latinLnBrk="0" hangingPunct="1">
              <a:lnSpc>
                <a:spcPts val="1100"/>
              </a:lnSpc>
              <a:buClrTx/>
              <a:buSzTx/>
              <a:buFont typeface="Arial" panose="020B0604020202020204" pitchFamily="34" charset="0"/>
              <a:buChar char="•"/>
              <a:tabLst/>
              <a:defRPr/>
            </a:pPr>
            <a:r>
              <a:rPr lang="en-US" sz="1300" dirty="0"/>
              <a:t>At</a:t>
            </a:r>
            <a:r>
              <a:rPr lang="en-US" sz="1300" baseline="0" dirty="0"/>
              <a:t> current rates, </a:t>
            </a:r>
            <a:r>
              <a:rPr lang="en-US" sz="1300" b="0" baseline="0" dirty="0"/>
              <a:t>the overall population could reach the benchmark in less than a year. </a:t>
            </a:r>
            <a:r>
              <a:rPr lang="en-US" sz="1300" baseline="0" dirty="0"/>
              <a:t>Adults under age 65 could reach the benchmark in less than a year and those age 85 and over would take 4 years. </a:t>
            </a:r>
            <a:endParaRPr lang="en-US" sz="1300" dirty="0"/>
          </a:p>
          <a:p>
            <a:pPr marL="342900" lvl="1" indent="-171450">
              <a:lnSpc>
                <a:spcPts val="1100"/>
              </a:lnSpc>
              <a:buFont typeface="Arial" panose="020B0604020202020204" pitchFamily="34" charset="0"/>
              <a:buChar char="•"/>
            </a:pPr>
            <a:r>
              <a:rPr lang="en-US" sz="1300" baseline="0" dirty="0"/>
              <a:t>Blacks and Hispanics could achieve the benchmark in 3 years. </a:t>
            </a:r>
          </a:p>
          <a:p>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90</a:t>
            </a:fld>
            <a:endParaRPr lang="en-US"/>
          </a:p>
        </p:txBody>
      </p:sp>
    </p:spTree>
    <p:extLst>
      <p:ext uri="{BB962C8B-B14F-4D97-AF65-F5344CB8AC3E}">
        <p14:creationId xmlns:p14="http://schemas.microsoft.com/office/powerpoint/2010/main" val="75069786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467350"/>
            <a:ext cx="5608320" cy="3131820"/>
          </a:xfrm>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ADLs are basic personal care activities such as dressing, eating, and moving about. </a:t>
            </a:r>
          </a:p>
          <a:p>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91</a:t>
            </a:fld>
            <a:endParaRPr lang="en-US"/>
          </a:p>
        </p:txBody>
      </p:sp>
    </p:spTree>
    <p:extLst>
      <p:ext uri="{BB962C8B-B14F-4D97-AF65-F5344CB8AC3E}">
        <p14:creationId xmlns:p14="http://schemas.microsoft.com/office/powerpoint/2010/main" val="253956184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7871" y="5429249"/>
            <a:ext cx="6054656" cy="3257551"/>
          </a:xfrm>
        </p:spPr>
        <p:txBody>
          <a:bodyPr>
            <a:normAutofit lnSpcReduction="10000"/>
          </a:bodyPr>
          <a:lstStyle/>
          <a:p>
            <a:pPr marL="171450" indent="-171450">
              <a:buFont typeface="Arial" panose="020B0604020202020204" pitchFamily="34" charset="0"/>
              <a:buChar char="•"/>
            </a:pPr>
            <a:r>
              <a:rPr lang="en-US" b="1" dirty="0"/>
              <a:t>Importance:</a:t>
            </a:r>
            <a:r>
              <a:rPr lang="en-US" dirty="0"/>
              <a:t> Long-stay residents typically enter a nursing facility because they can no longer care for themselves at home. They tend to remain in the facility for several months or years. Most residents want to care for themselves, and the ability to perform daily activities is important to their quality of life. While some functional decline among residents cannot be avoided, high-quality nursing home care should minimize the rate of decline and the number of patients experiencing decline. </a:t>
            </a:r>
          </a:p>
          <a:p>
            <a:pPr marL="171450" indent="-171450">
              <a:buFont typeface="Arial" panose="020B0604020202020204" pitchFamily="34" charset="0"/>
              <a:buChar char="•"/>
            </a:pPr>
            <a:r>
              <a:rPr lang="en-US" b="1" dirty="0"/>
              <a:t>Overall Rate:</a:t>
            </a:r>
            <a:r>
              <a:rPr lang="en-US" dirty="0"/>
              <a:t> </a:t>
            </a:r>
            <a:r>
              <a:rPr lang="en-US" b="0" dirty="0"/>
              <a:t>In 2013, the </a:t>
            </a:r>
            <a:r>
              <a:rPr lang="en-US" dirty="0"/>
              <a:t>percentage of long-stay nursing home residents who had increased need for help with daily activities</a:t>
            </a:r>
            <a:r>
              <a:rPr lang="en-US" baseline="0" dirty="0"/>
              <a:t> was 17.4%</a:t>
            </a:r>
            <a:r>
              <a:rPr lang="en-US" dirty="0"/>
              <a:t>.</a:t>
            </a:r>
          </a:p>
          <a:p>
            <a:pPr marL="171450" indent="-171450">
              <a:buFont typeface="Arial" panose="020B0604020202020204" pitchFamily="34" charset="0"/>
              <a:buChar char="•"/>
            </a:pPr>
            <a:r>
              <a:rPr lang="en-US" b="1" dirty="0"/>
              <a:t>Groups With Disparities:</a:t>
            </a:r>
            <a:endParaRPr lang="en-US" dirty="0"/>
          </a:p>
          <a:p>
            <a:pPr marL="342900" lvl="1" indent="-171450">
              <a:buFont typeface="Arial" panose="020B0604020202020204" pitchFamily="34" charset="0"/>
              <a:buChar char="•"/>
              <a:tabLst>
                <a:tab pos="171450" algn="l"/>
              </a:tabLst>
            </a:pPr>
            <a:r>
              <a:rPr lang="en-US" dirty="0"/>
              <a:t>From</a:t>
            </a:r>
            <a:r>
              <a:rPr lang="en-US" baseline="0" dirty="0"/>
              <a:t> 2011 to 2013</a:t>
            </a:r>
            <a:r>
              <a:rPr lang="en-US" dirty="0"/>
              <a:t>, nursing home residents ages 0-64 were less likely than residents in other age groups to need increased help with daily activities.</a:t>
            </a:r>
          </a:p>
          <a:p>
            <a:pPr marL="342900" lvl="1" indent="-171450">
              <a:buFont typeface="Arial" panose="020B0604020202020204" pitchFamily="34" charset="0"/>
              <a:buChar char="•"/>
            </a:pPr>
            <a:r>
              <a:rPr lang="en-US" dirty="0"/>
              <a:t>In age groups 0-64,</a:t>
            </a:r>
            <a:r>
              <a:rPr lang="en-US" baseline="0" dirty="0"/>
              <a:t> 75-84, and 85 and over</a:t>
            </a:r>
            <a:r>
              <a:rPr lang="en-US" dirty="0"/>
              <a:t>, Asian residents were less likely than White residents to need increased help with daily activities. </a:t>
            </a:r>
          </a:p>
          <a:p>
            <a:pPr marL="171450" indent="-171450">
              <a:buFont typeface="Arial" panose="020B0604020202020204" pitchFamily="34" charset="0"/>
              <a:buChar char="•"/>
            </a:pPr>
            <a:r>
              <a:rPr lang="en-US" b="1" dirty="0"/>
              <a:t>Achievable Benchmark:</a:t>
            </a:r>
            <a:endParaRPr lang="en-US" dirty="0"/>
          </a:p>
          <a:p>
            <a:pPr marL="342900" lvl="1" indent="-171450">
              <a:buFont typeface="Arial" panose="020B0604020202020204" pitchFamily="34" charset="0"/>
              <a:buChar char="•"/>
            </a:pPr>
            <a:r>
              <a:rPr lang="en-US" dirty="0"/>
              <a:t>The 2011 top 5 State achievable benchmark was 14.6%. The top 5 States that contributed to the achievable benchmark are Alaska, California, Illinois, Oregon, and, Utah.</a:t>
            </a:r>
          </a:p>
          <a:p>
            <a:pPr marL="342900" lvl="1" indent="-171450">
              <a:buFont typeface="Arial" panose="020B0604020202020204" pitchFamily="34" charset="0"/>
              <a:buChar char="•"/>
            </a:pPr>
            <a:r>
              <a:rPr lang="en-US" dirty="0"/>
              <a:t>Residents ages 0-64 had a rate below the benchmark. Residents of all races ages 0-64 had a rate below the benchmark. </a:t>
            </a:r>
          </a:p>
          <a:p>
            <a:pPr marL="342900" lvl="1" indent="-171450">
              <a:buFont typeface="Arial" panose="020B0604020202020204" pitchFamily="34" charset="0"/>
              <a:buChar char="•"/>
            </a:pPr>
            <a:r>
              <a:rPr lang="en-US" dirty="0"/>
              <a:t>Data are insufficient to determine time to benchmark for other groups.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92</a:t>
            </a:fld>
            <a:endParaRPr lang="en-US"/>
          </a:p>
        </p:txBody>
      </p:sp>
    </p:spTree>
    <p:extLst>
      <p:ext uri="{BB962C8B-B14F-4D97-AF65-F5344CB8AC3E}">
        <p14:creationId xmlns:p14="http://schemas.microsoft.com/office/powerpoint/2010/main" val="97964366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18C42-DD96-4C07-BF1C-301766F5C6C3}" type="slidenum">
              <a:rPr lang="en-US" smtClean="0"/>
              <a:t>93</a:t>
            </a:fld>
            <a:endParaRPr lang="en-US"/>
          </a:p>
        </p:txBody>
      </p:sp>
    </p:spTree>
    <p:extLst>
      <p:ext uri="{BB962C8B-B14F-4D97-AF65-F5344CB8AC3E}">
        <p14:creationId xmlns:p14="http://schemas.microsoft.com/office/powerpoint/2010/main" val="191435830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18C42-DD96-4C07-BF1C-301766F5C6C3}" type="slidenum">
              <a:rPr lang="en-US" smtClean="0"/>
              <a:t>94</a:t>
            </a:fld>
            <a:endParaRPr lang="en-US"/>
          </a:p>
        </p:txBody>
      </p:sp>
    </p:spTree>
    <p:extLst>
      <p:ext uri="{BB962C8B-B14F-4D97-AF65-F5344CB8AC3E}">
        <p14:creationId xmlns:p14="http://schemas.microsoft.com/office/powerpoint/2010/main" val="239557277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18C42-DD96-4C07-BF1C-301766F5C6C3}" type="slidenum">
              <a:rPr lang="en-US" smtClean="0"/>
              <a:t>95</a:t>
            </a:fld>
            <a:endParaRPr lang="en-US"/>
          </a:p>
        </p:txBody>
      </p:sp>
    </p:spTree>
    <p:extLst>
      <p:ext uri="{BB962C8B-B14F-4D97-AF65-F5344CB8AC3E}">
        <p14:creationId xmlns:p14="http://schemas.microsoft.com/office/powerpoint/2010/main" val="110916496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18C42-DD96-4C07-BF1C-301766F5C6C3}" type="slidenum">
              <a:rPr lang="en-US" smtClean="0"/>
              <a:t>96</a:t>
            </a:fld>
            <a:endParaRPr lang="en-US"/>
          </a:p>
        </p:txBody>
      </p:sp>
    </p:spTree>
    <p:extLst>
      <p:ext uri="{BB962C8B-B14F-4D97-AF65-F5344CB8AC3E}">
        <p14:creationId xmlns:p14="http://schemas.microsoft.com/office/powerpoint/2010/main" val="92403009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18C42-DD96-4C07-BF1C-301766F5C6C3}" type="slidenum">
              <a:rPr lang="en-US" smtClean="0"/>
              <a:t>97</a:t>
            </a:fld>
            <a:endParaRPr lang="en-US"/>
          </a:p>
        </p:txBody>
      </p:sp>
    </p:spTree>
    <p:extLst>
      <p:ext uri="{BB962C8B-B14F-4D97-AF65-F5344CB8AC3E}">
        <p14:creationId xmlns:p14="http://schemas.microsoft.com/office/powerpoint/2010/main" val="143752285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4350" y="5438774"/>
            <a:ext cx="6172200" cy="3160395"/>
          </a:xfrm>
        </p:spPr>
        <p:txBody>
          <a:bodyPr>
            <a:normAutofit/>
          </a:bodyPr>
          <a:lstStyle/>
          <a:p>
            <a:pPr marL="171450" lvl="0" indent="-171450">
              <a:buFont typeface="Arial" panose="020B0604020202020204" pitchFamily="34" charset="0"/>
              <a:buChar char="•"/>
            </a:pPr>
            <a:r>
              <a:rPr lang="en-US" b="1" dirty="0"/>
              <a:t>Importance: </a:t>
            </a:r>
            <a:r>
              <a:rPr lang="en-US" dirty="0"/>
              <a:t>Shortness of breath interferes with activity and is an important health status indicator. It affects quality of life, ability to engage in a wide variety of activities, and patients’ ability to care for themselves. </a:t>
            </a:r>
          </a:p>
          <a:p>
            <a:pPr marL="171450" lvl="0" indent="-171450">
              <a:buFont typeface="Arial" panose="020B0604020202020204" pitchFamily="34" charset="0"/>
              <a:buChar char="•"/>
            </a:pPr>
            <a:r>
              <a:rPr lang="en-US" b="1" dirty="0"/>
              <a:t>Overall Rate:</a:t>
            </a:r>
            <a:r>
              <a:rPr lang="en-US" dirty="0"/>
              <a:t> In 2013, 65% of home health care patients had less shortness of breath. </a:t>
            </a:r>
          </a:p>
          <a:p>
            <a:pPr marL="171450" indent="-171450">
              <a:buFont typeface="Arial" panose="020B0604020202020204" pitchFamily="34" charset="0"/>
              <a:buChar char="•"/>
            </a:pPr>
            <a:r>
              <a:rPr lang="en-US" b="1" dirty="0"/>
              <a:t>Trend:</a:t>
            </a:r>
            <a:r>
              <a:rPr lang="en-US" b="0" dirty="0"/>
              <a:t> From</a:t>
            </a:r>
            <a:r>
              <a:rPr lang="en-US" b="0" baseline="0" dirty="0"/>
              <a:t> 2010 to 2013, the percentage of adult home health care patients whose episodes of shortness of breath decreased improved overall and for Blacks and Whites.</a:t>
            </a:r>
            <a:endParaRPr lang="en-US" b="1" dirty="0"/>
          </a:p>
          <a:p>
            <a:pPr marL="171450" indent="-171450">
              <a:buFont typeface="Arial" panose="020B0604020202020204" pitchFamily="34" charset="0"/>
              <a:buChar char="•"/>
            </a:pPr>
            <a:r>
              <a:rPr lang="en-US" b="1" dirty="0"/>
              <a:t>Groups With Disparities:</a:t>
            </a:r>
          </a:p>
          <a:p>
            <a:pPr marL="342900" lvl="1" indent="-171450">
              <a:buFont typeface="Arial" panose="020B0604020202020204" pitchFamily="34" charset="0"/>
              <a:buChar char="•"/>
            </a:pPr>
            <a:r>
              <a:rPr lang="en-US" dirty="0"/>
              <a:t>In all years, Hispanics were less likely than Whites to show improvement in shortness of breath. From 2010</a:t>
            </a:r>
            <a:r>
              <a:rPr lang="en-US" baseline="0" dirty="0"/>
              <a:t> to 2013, </a:t>
            </a:r>
            <a:r>
              <a:rPr lang="en-US" b="0" baseline="0" dirty="0"/>
              <a:t>there was no statistically significant change in </a:t>
            </a:r>
            <a:r>
              <a:rPr lang="en-US" baseline="0" dirty="0"/>
              <a:t>this disparity.</a:t>
            </a:r>
            <a:r>
              <a:rPr lang="en-US" dirty="0"/>
              <a:t>      </a:t>
            </a:r>
          </a:p>
          <a:p>
            <a:pPr marL="171450" indent="-171450">
              <a:buFont typeface="Arial" panose="020B0604020202020204" pitchFamily="34" charset="0"/>
              <a:buChar char="•"/>
            </a:pPr>
            <a:r>
              <a:rPr lang="en-US" b="1" dirty="0"/>
              <a:t>Achievable Benchmark:</a:t>
            </a:r>
          </a:p>
          <a:p>
            <a:pPr marL="342900" lvl="1" indent="-171450">
              <a:buFont typeface="Arial" panose="020B0604020202020204" pitchFamily="34" charset="0"/>
              <a:buChar char="•"/>
            </a:pPr>
            <a:r>
              <a:rPr lang="en-US" dirty="0"/>
              <a:t>The 2010 top 5 State achievable benchmark was 70.7%. The top 5 States that contributed to the achievable benchmark are District of Columbia, Hawaii, Maryland, New Jersey, and South Carolina.</a:t>
            </a:r>
          </a:p>
          <a:p>
            <a:pPr marL="342900" lvl="1" indent="-171450">
              <a:buFont typeface="Arial" panose="020B0604020202020204" pitchFamily="34" charset="0"/>
              <a:buChar char="•"/>
            </a:pPr>
            <a:r>
              <a:rPr lang="en-US" dirty="0"/>
              <a:t>At</a:t>
            </a:r>
            <a:r>
              <a:rPr lang="en-US" baseline="0" dirty="0"/>
              <a:t> the current rate, the overall rate could reach the benchmark in 6 years. All ages and racial/ethnic groups could reach the benchmark within 10 years except Hispanics, who show no progress toward the benchmark.  </a:t>
            </a:r>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98</a:t>
            </a:fld>
            <a:endParaRPr lang="en-US"/>
          </a:p>
        </p:txBody>
      </p:sp>
    </p:spTree>
    <p:extLst>
      <p:ext uri="{BB962C8B-B14F-4D97-AF65-F5344CB8AC3E}">
        <p14:creationId xmlns:p14="http://schemas.microsoft.com/office/powerpoint/2010/main" val="236365078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99</a:t>
            </a:fld>
            <a:endParaRPr lang="en-US"/>
          </a:p>
        </p:txBody>
      </p:sp>
    </p:spTree>
    <p:extLst>
      <p:ext uri="{BB962C8B-B14F-4D97-AF65-F5344CB8AC3E}">
        <p14:creationId xmlns:p14="http://schemas.microsoft.com/office/powerpoint/2010/main" val="656045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lvl1pPr>
          </a:lstStyle>
          <a:p>
            <a:r>
              <a:rPr lang="en-US" dirty="0"/>
              <a:t>Title of Presentation</a:t>
            </a:r>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 and Date</a:t>
            </a:r>
          </a:p>
        </p:txBody>
      </p:sp>
      <p:sp>
        <p:nvSpPr>
          <p:cNvPr id="4" name="Date Placeholder 3"/>
          <p:cNvSpPr>
            <a:spLocks noGrp="1"/>
          </p:cNvSpPr>
          <p:nvPr>
            <p:ph type="dt" sz="half" idx="10"/>
          </p:nvPr>
        </p:nvSpPr>
        <p:spPr/>
        <p:txBody>
          <a:bodyPr/>
          <a:lstStyle/>
          <a:p>
            <a:fld id="{8369CEEB-D5BD-4BA4-9F0F-BBFD9BD91A1F}" type="datetimeFigureOut">
              <a:rPr lang="en-US" smtClean="0"/>
              <a:pPr/>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9CEEB-D5BD-4BA4-9F0F-BBFD9BD91A1F}" type="datetimeFigureOut">
              <a:rPr lang="en-US" smtClean="0"/>
              <a:pPr/>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737834" y="633984"/>
            <a:ext cx="6948966" cy="909066"/>
          </a:xfrm>
        </p:spPr>
        <p:txBody>
          <a:bodyPr>
            <a:normAutofit/>
          </a:bodyPr>
          <a:lstStyle>
            <a:lvl1pPr>
              <a:defRPr sz="2200"/>
            </a:lvl1pPr>
          </a:lstStyle>
          <a:p>
            <a:r>
              <a:rPr lang="en-US" dirty="0"/>
              <a:t>Click to edit Master title style</a:t>
            </a:r>
          </a:p>
        </p:txBody>
      </p:sp>
      <p:sp>
        <p:nvSpPr>
          <p:cNvPr id="4" name="Content Placeholder 3"/>
          <p:cNvSpPr>
            <a:spLocks noGrp="1"/>
          </p:cNvSpPr>
          <p:nvPr>
            <p:ph sz="quarter" idx="10" hasCustomPrompt="1"/>
          </p:nvPr>
        </p:nvSpPr>
        <p:spPr>
          <a:xfrm>
            <a:off x="609600" y="1977670"/>
            <a:ext cx="8077200" cy="419100"/>
          </a:xfrm>
          <a:solidFill>
            <a:srgbClr val="83D081"/>
          </a:solidFill>
          <a:ln>
            <a:noFill/>
          </a:ln>
        </p:spPr>
        <p:txBody>
          <a:bodyPr anchor="ctr" anchorCtr="0">
            <a:noAutofit/>
          </a:bodyPr>
          <a:lstStyle>
            <a:lvl1pPr marL="0" indent="0" algn="ctr">
              <a:buNone/>
              <a:defRPr sz="1600" b="1"/>
            </a:lvl1pPr>
            <a:lvl2pPr marL="457200" indent="0" algn="ctr">
              <a:buNone/>
              <a:defRPr sz="1600" b="1"/>
            </a:lvl2pPr>
            <a:lvl3pPr marL="914400" indent="0" algn="ctr">
              <a:buNone/>
              <a:defRPr sz="1600" b="1"/>
            </a:lvl3pPr>
            <a:lvl4pPr marL="1371600" indent="0" algn="ctr">
              <a:buNone/>
              <a:defRPr sz="1600" b="1"/>
            </a:lvl4pPr>
            <a:lvl5pPr marL="1828800" indent="0" algn="ctr">
              <a:buNone/>
              <a:defRPr sz="16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p:nvPr>
        </p:nvSpPr>
        <p:spPr>
          <a:xfrm>
            <a:off x="609600" y="2396770"/>
            <a:ext cx="8077200" cy="947562"/>
          </a:xfrm>
          <a:solidFill>
            <a:schemeClr val="bg1">
              <a:lumMod val="95000"/>
            </a:schemeClr>
          </a:solidFill>
        </p:spPr>
        <p:txBody>
          <a:bodyPr>
            <a:normAutofit/>
          </a:bodyPr>
          <a:lstStyle>
            <a:lvl1pPr marL="282575" indent="-282575">
              <a:buFont typeface="+mj-lt"/>
              <a:buAutoNum type="arabicPeriod"/>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7627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6CF8185-E246-41DC-9BB2-DD2B1001C3F7}" type="datetimeFigureOut">
              <a:rPr lang="en-US" smtClean="0"/>
              <a:pPr/>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E68C9-6558-47A1-B95F-A03CE9A4F64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CF8185-E246-41DC-9BB2-DD2B1001C3F7}" type="datetimeFigureOut">
              <a:rPr lang="en-US" smtClean="0"/>
              <a:pPr/>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E68C9-6558-47A1-B95F-A03CE9A4F64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CF8185-E246-41DC-9BB2-DD2B1001C3F7}" type="datetimeFigureOut">
              <a:rPr lang="en-US" smtClean="0"/>
              <a:pPr/>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E68C9-6558-47A1-B95F-A03CE9A4F64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CF8185-E246-41DC-9BB2-DD2B1001C3F7}" type="datetimeFigureOut">
              <a:rPr lang="en-US" smtClean="0"/>
              <a:pPr/>
              <a:t>4/9/2016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E68C9-6558-47A1-B95F-A03CE9A4F64A}"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CF8185-E246-41DC-9BB2-DD2B1001C3F7}" type="datetimeFigureOut">
              <a:rPr lang="en-US" smtClean="0"/>
              <a:pPr/>
              <a:t>4/9/2016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6E68C9-6558-47A1-B95F-A03CE9A4F64A}"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CF8185-E246-41DC-9BB2-DD2B1001C3F7}" type="datetimeFigureOut">
              <a:rPr lang="en-US" smtClean="0"/>
              <a:pPr/>
              <a:t>4/9/2016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6E68C9-6558-47A1-B95F-A03CE9A4F64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CF8185-E246-41DC-9BB2-DD2B1001C3F7}" type="datetimeFigureOut">
              <a:rPr lang="en-US" smtClean="0"/>
              <a:pPr/>
              <a:t>4/9/2016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6E68C9-6558-47A1-B95F-A03CE9A4F64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CF8185-E246-41DC-9BB2-DD2B1001C3F7}" type="datetimeFigureOut">
              <a:rPr lang="en-US" smtClean="0"/>
              <a:pPr/>
              <a:t>4/9/2016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E68C9-6558-47A1-B95F-A03CE9A4F6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9CEEB-D5BD-4BA4-9F0F-BBFD9BD91A1F}" type="datetimeFigureOut">
              <a:rPr lang="en-US" smtClean="0"/>
              <a:pPr/>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CF8185-E246-41DC-9BB2-DD2B1001C3F7}" type="datetimeFigureOut">
              <a:rPr lang="en-US" smtClean="0"/>
              <a:pPr/>
              <a:t>4/9/2016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6E68C9-6558-47A1-B95F-A03CE9A4F64A}"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CF8185-E246-41DC-9BB2-DD2B1001C3F7}" type="datetimeFigureOut">
              <a:rPr lang="en-US" smtClean="0"/>
              <a:pPr/>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E68C9-6558-47A1-B95F-A03CE9A4F64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CF8185-E246-41DC-9BB2-DD2B1001C3F7}" type="datetimeFigureOut">
              <a:rPr lang="en-US" smtClean="0"/>
              <a:pPr/>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6E68C9-6558-47A1-B95F-A03CE9A4F64A}"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lvl1pPr>
          </a:lstStyle>
          <a:p>
            <a:r>
              <a:rPr lang="en-US" dirty="0"/>
              <a:t>Title of Presentation</a:t>
            </a:r>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 and Date</a:t>
            </a:r>
          </a:p>
        </p:txBody>
      </p:sp>
      <p:sp>
        <p:nvSpPr>
          <p:cNvPr id="4" name="Date Placeholder 3"/>
          <p:cNvSpPr>
            <a:spLocks noGrp="1"/>
          </p:cNvSpPr>
          <p:nvPr>
            <p:ph type="dt" sz="half" idx="10"/>
          </p:nvPr>
        </p:nvSpPr>
        <p:spPr/>
        <p:txBody>
          <a:bodyPr/>
          <a:lstStyle/>
          <a:p>
            <a:fld id="{8369CEEB-D5BD-4BA4-9F0F-BBFD9BD91A1F}" type="datetimeFigureOut">
              <a:rPr lang="en-US" smtClean="0"/>
              <a:pPr/>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9CEEB-D5BD-4BA4-9F0F-BBFD9BD91A1F}" type="datetimeFigureOut">
              <a:rPr lang="en-US" smtClean="0"/>
              <a:pPr/>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9CEEB-D5BD-4BA4-9F0F-BBFD9BD91A1F}" type="datetimeFigureOut">
              <a:rPr lang="en-US" smtClean="0"/>
              <a:pPr/>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9CEEB-D5BD-4BA4-9F0F-BBFD9BD91A1F}" type="datetimeFigureOut">
              <a:rPr lang="en-US" smtClean="0"/>
              <a:pPr/>
              <a:t>4/9/2016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9CEEB-D5BD-4BA4-9F0F-BBFD9BD91A1F}" type="datetimeFigureOut">
              <a:rPr lang="en-US" smtClean="0"/>
              <a:pPr/>
              <a:t>4/9/2016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3" name="Date Placeholder 2"/>
          <p:cNvSpPr>
            <a:spLocks noGrp="1"/>
          </p:cNvSpPr>
          <p:nvPr>
            <p:ph type="dt" sz="half" idx="10"/>
          </p:nvPr>
        </p:nvSpPr>
        <p:spPr/>
        <p:txBody>
          <a:bodyPr/>
          <a:lstStyle/>
          <a:p>
            <a:fld id="{8369CEEB-D5BD-4BA4-9F0F-BBFD9BD91A1F}" type="datetimeFigureOut">
              <a:rPr lang="en-US" smtClean="0"/>
              <a:pPr/>
              <a:t>4/9/2016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9CEEB-D5BD-4BA4-9F0F-BBFD9BD91A1F}" type="datetimeFigureOut">
              <a:rPr lang="en-US" smtClean="0"/>
              <a:pPr/>
              <a:t>4/9/2016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3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369CEEB-D5BD-4BA4-9F0F-BBFD9BD91A1F}" type="datetimeFigureOut">
              <a:rPr lang="en-US" smtClean="0"/>
              <a:pPr/>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9CEEB-D5BD-4BA4-9F0F-BBFD9BD91A1F}" type="datetimeFigureOut">
              <a:rPr lang="en-US" smtClean="0"/>
              <a:pPr/>
              <a:t>4/9/2016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9CEEB-D5BD-4BA4-9F0F-BBFD9BD91A1F}" type="datetimeFigureOut">
              <a:rPr lang="en-US" smtClean="0"/>
              <a:pPr/>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9CEEB-D5BD-4BA4-9F0F-BBFD9BD91A1F}" type="datetimeFigureOut">
              <a:rPr lang="en-US" smtClean="0"/>
              <a:pPr/>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lvl1pPr>
          </a:lstStyle>
          <a:p>
            <a:r>
              <a:rPr lang="en-US" dirty="0"/>
              <a:t>Title of Presentation</a:t>
            </a:r>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 and Date</a:t>
            </a:r>
          </a:p>
        </p:txBody>
      </p:sp>
      <p:sp>
        <p:nvSpPr>
          <p:cNvPr id="4" name="Date Placeholder 3"/>
          <p:cNvSpPr>
            <a:spLocks noGrp="1"/>
          </p:cNvSpPr>
          <p:nvPr>
            <p:ph type="dt" sz="half" idx="10"/>
          </p:nvPr>
        </p:nvSpPr>
        <p:spPr/>
        <p:txBody>
          <a:bodyPr/>
          <a:lstStyle/>
          <a:p>
            <a:fld id="{8369CEEB-D5BD-4BA4-9F0F-BBFD9BD91A1F}" type="datetimeFigureOut">
              <a:rPr lang="en-US" smtClean="0"/>
              <a:pPr/>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9CEEB-D5BD-4BA4-9F0F-BBFD9BD91A1F}" type="datetimeFigureOut">
              <a:rPr lang="en-US" smtClean="0"/>
              <a:pPr/>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9CEEB-D5BD-4BA4-9F0F-BBFD9BD91A1F}" type="datetimeFigureOut">
              <a:rPr lang="en-US" smtClean="0"/>
              <a:pPr/>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9CEEB-D5BD-4BA4-9F0F-BBFD9BD91A1F}" type="datetimeFigureOut">
              <a:rPr lang="en-US" smtClean="0"/>
              <a:pPr/>
              <a:t>4/9/2016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9CEEB-D5BD-4BA4-9F0F-BBFD9BD91A1F}" type="datetimeFigureOut">
              <a:rPr lang="en-US" smtClean="0"/>
              <a:pPr/>
              <a:t>4/9/2016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3" name="Date Placeholder 2"/>
          <p:cNvSpPr>
            <a:spLocks noGrp="1"/>
          </p:cNvSpPr>
          <p:nvPr>
            <p:ph type="dt" sz="half" idx="10"/>
          </p:nvPr>
        </p:nvSpPr>
        <p:spPr/>
        <p:txBody>
          <a:bodyPr/>
          <a:lstStyle/>
          <a:p>
            <a:fld id="{8369CEEB-D5BD-4BA4-9F0F-BBFD9BD91A1F}" type="datetimeFigureOut">
              <a:rPr lang="en-US" smtClean="0"/>
              <a:pPr/>
              <a:t>4/9/2016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9CEEB-D5BD-4BA4-9F0F-BBFD9BD91A1F}" type="datetimeFigureOut">
              <a:rPr lang="en-US" smtClean="0"/>
              <a:pPr/>
              <a:t>4/9/2016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9CEEB-D5BD-4BA4-9F0F-BBFD9BD91A1F}" type="datetimeFigureOut">
              <a:rPr lang="en-US" smtClean="0"/>
              <a:pPr/>
              <a:t>4/9/2016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9CEEB-D5BD-4BA4-9F0F-BBFD9BD91A1F}" type="datetimeFigureOut">
              <a:rPr lang="en-US" smtClean="0"/>
              <a:pPr/>
              <a:t>4/9/2016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9CEEB-D5BD-4BA4-9F0F-BBFD9BD91A1F}" type="datetimeFigureOut">
              <a:rPr lang="en-US" smtClean="0"/>
              <a:pPr/>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9CEEB-D5BD-4BA4-9F0F-BBFD9BD91A1F}" type="datetimeFigureOut">
              <a:rPr lang="en-US" smtClean="0"/>
              <a:pPr/>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9CEEB-D5BD-4BA4-9F0F-BBFD9BD91A1F}" type="datetimeFigureOut">
              <a:rPr lang="en-US" smtClean="0"/>
              <a:pPr/>
              <a:t>4/9/2016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3" name="Date Placeholder 2"/>
          <p:cNvSpPr>
            <a:spLocks noGrp="1"/>
          </p:cNvSpPr>
          <p:nvPr>
            <p:ph type="dt" sz="half" idx="10"/>
          </p:nvPr>
        </p:nvSpPr>
        <p:spPr/>
        <p:txBody>
          <a:bodyPr/>
          <a:lstStyle/>
          <a:p>
            <a:fld id="{8369CEEB-D5BD-4BA4-9F0F-BBFD9BD91A1F}" type="datetimeFigureOut">
              <a:rPr lang="en-US" smtClean="0"/>
              <a:pPr/>
              <a:t>4/9/2016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9CEEB-D5BD-4BA4-9F0F-BBFD9BD91A1F}" type="datetimeFigureOut">
              <a:rPr lang="en-US" smtClean="0"/>
              <a:pPr/>
              <a:t>4/9/2016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9CEEB-D5BD-4BA4-9F0F-BBFD9BD91A1F}" type="datetimeFigureOut">
              <a:rPr lang="en-US" smtClean="0"/>
              <a:pPr/>
              <a:t>4/9/2016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9CEEB-D5BD-4BA4-9F0F-BBFD9BD91A1F}" type="datetimeFigureOut">
              <a:rPr lang="en-US" smtClean="0"/>
              <a:pPr/>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74638"/>
            <a:ext cx="7086600" cy="868362"/>
          </a:xfrm>
          <a:prstGeom prst="rect">
            <a:avLst/>
          </a:prstGeom>
        </p:spPr>
        <p:txBody>
          <a:bodyPr vert="horz" lIns="91440" tIns="45720" rIns="91440" bIns="45720" rtlCol="0" anchor="ctr">
            <a:normAutofit/>
          </a:bodyPr>
          <a:lstStyle/>
          <a:p>
            <a:r>
              <a:rPr lang="en-US" dirty="0"/>
              <a:t>Title goes here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9CEEB-D5BD-4BA4-9F0F-BBFD9BD91A1F}" type="datetimeFigureOut">
              <a:rPr lang="en-US" smtClean="0"/>
              <a:pPr/>
              <a:t>4/9/2016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4C657-53BA-4C64-8161-364EC652DC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706" r:id="rId11"/>
  </p:sldLayoutIdLst>
  <p:txStyles>
    <p:titleStyle>
      <a:lvl1pPr algn="l" defTabSz="914400" rtl="0" eaLnBrk="1" latinLnBrk="0" hangingPunct="1">
        <a:spcBef>
          <a:spcPct val="0"/>
        </a:spcBef>
        <a:buNone/>
        <a:defRPr sz="3600" b="1"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F8185-E246-41DC-9BB2-DD2B1001C3F7}" type="datetimeFigureOut">
              <a:rPr lang="en-US" smtClean="0"/>
              <a:pPr/>
              <a:t>4/9/2016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6E68C9-6558-47A1-B95F-A03CE9A4F6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74638"/>
            <a:ext cx="7086600" cy="868362"/>
          </a:xfrm>
          <a:prstGeom prst="rect">
            <a:avLst/>
          </a:prstGeom>
        </p:spPr>
        <p:txBody>
          <a:bodyPr vert="horz" lIns="91440" tIns="45720" rIns="91440" bIns="45720" rtlCol="0" anchor="ctr">
            <a:normAutofit/>
          </a:bodyPr>
          <a:lstStyle/>
          <a:p>
            <a:r>
              <a:rPr lang="en-US" dirty="0"/>
              <a:t>Title goes here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9CEEB-D5BD-4BA4-9F0F-BBFD9BD91A1F}" type="datetimeFigureOut">
              <a:rPr lang="en-US" smtClean="0"/>
              <a:pPr/>
              <a:t>4/9/2016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4C657-53BA-4C64-8161-364EC652DC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txStyles>
    <p:titleStyle>
      <a:lvl1pPr algn="l" defTabSz="914400" rtl="0" eaLnBrk="1" latinLnBrk="0" hangingPunct="1">
        <a:spcBef>
          <a:spcPct val="0"/>
        </a:spcBef>
        <a:buNone/>
        <a:defRPr sz="3600" b="1"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74638"/>
            <a:ext cx="7086600" cy="868362"/>
          </a:xfrm>
          <a:prstGeom prst="rect">
            <a:avLst/>
          </a:prstGeom>
        </p:spPr>
        <p:txBody>
          <a:bodyPr vert="horz" lIns="91440" tIns="45720" rIns="91440" bIns="45720" rtlCol="0" anchor="ctr">
            <a:normAutofit/>
          </a:bodyPr>
          <a:lstStyle/>
          <a:p>
            <a:r>
              <a:rPr lang="en-US" dirty="0"/>
              <a:t>Title goes here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9CEEB-D5BD-4BA4-9F0F-BBFD9BD91A1F}" type="datetimeFigureOut">
              <a:rPr lang="en-US" smtClean="0"/>
              <a:pPr/>
              <a:t>4/9/2016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4C657-53BA-4C64-8161-364EC652DC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spcBef>
          <a:spcPct val="0"/>
        </a:spcBef>
        <a:buNone/>
        <a:defRPr sz="3600" b="1"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100.xml"/><Relationship Id="rId1" Type="http://schemas.openxmlformats.org/officeDocument/2006/relationships/slideLayout" Target="../slideLayouts/slideLayout4.xml"/><Relationship Id="rId4" Type="http://schemas.openxmlformats.org/officeDocument/2006/relationships/chart" Target="../charts/chart5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102.xml"/><Relationship Id="rId1" Type="http://schemas.openxmlformats.org/officeDocument/2006/relationships/slideLayout" Target="../slideLayouts/slideLayout4.xml"/><Relationship Id="rId4" Type="http://schemas.openxmlformats.org/officeDocument/2006/relationships/chart" Target="../charts/chart5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ideo" Target="https://www.youtube.com/embed/viS1ps0r4K0?rel=0" TargetMode="External"/><Relationship Id="rId5" Type="http://schemas.openxmlformats.org/officeDocument/2006/relationships/image" Target="../media/image3.png"/><Relationship Id="rId4" Type="http://schemas.openxmlformats.org/officeDocument/2006/relationships/hyperlink" Target="https://youtu.be/viS1ps0r4K0" TargetMode="Externa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12.xml"/></Relationships>
</file>

<file path=ppt/slides/_rels/slide35.xml.rels><?xml version="1.0" encoding="UTF-8" standalone="yes"?>
<Relationships xmlns="http://schemas.openxmlformats.org/package/2006/relationships"><Relationship Id="rId3" Type="http://schemas.openxmlformats.org/officeDocument/2006/relationships/hyperlink" Target="http://www.cdc.gov/vaccines/imz-managers/coverage/nis/teen/data/tables-2013.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hyperlink" Target="http://www.cdc.gov/vaccines/imz-managers/coverage/nis/teen/data/tables-2014.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ebmail.hhs.gov/owa/redir.aspx?SURL=rKI1M6FKW-Ka2ewfOxlKtVfBDG6kBELm_aP5fSYUEEOT-nFQ717SCGgAdAB0AHAAOgAvAC8AdwB3AHcALgBjAGQAYwAuAGcAbwB2AC8AbQBtAHcAcgAvAHAAcgBlAHYAaQBlAHcALwBtAG0AdwByAGgAdABtAGwALwByAHIANQA2ADAAMgBhADEALgBoAHQAbQA.&amp;URL=http://www.cdc.gov/mmwr/preview/mmwrhtml/rr5602a1.ht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hyperlink" Target="http://www.cdc.gov/vaccines/imz-managers/coverage/nis/teen/data/tables-2013.html#pov"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chart" Target="../charts/char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51.xml.rels><?xml version="1.0" encoding="UTF-8" standalone="yes"?>
<Relationships xmlns="http://schemas.openxmlformats.org/package/2006/relationships"><Relationship Id="rId8" Type="http://schemas.openxmlformats.org/officeDocument/2006/relationships/hyperlink" Target="http://pediatriccare.solutions.aap.org/DocumentLibrary/Periodicity%20Schedule_FINAL.pdf" TargetMode="External"/><Relationship Id="rId3" Type="http://schemas.openxmlformats.org/officeDocument/2006/relationships/hyperlink" Target="http://www.sciencedirect.com/science/article/pii/S1530156708001172" TargetMode="External"/><Relationship Id="rId7" Type="http://schemas.openxmlformats.org/officeDocument/2006/relationships/hyperlink" Target="http://www.uspreventiveservicestaskforce.org/Page/Topic/recommendation-summary/visual-impairment-in-children-ages-1-5-screening"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www.medicaid.gov/chip/downloads/chip_report_congress-2014.pdf" TargetMode="External"/><Relationship Id="rId11" Type="http://schemas.openxmlformats.org/officeDocument/2006/relationships/hyperlink" Target="https://webmail.hhs.gov/owa/redir.aspx?SURL=y5umRi7CR1TVaxHBzd78QUs5MR2S57SFC8g-DrrAA6CT-nFQ717SCGgAdAB0AHAAOgAvAC8AdwB3AHcALgBjAGQAYwAuAGcAbwB2AC8AbQBtAHcAcgAvAHAAcgBlAHYAaQBlAHcALwBtAG0AdwByAGgAdABtAGwALwByAHIANgAwADAAMgBhADEALgBoAHQAbQA.&amp;URL=http://www.cdc.gov/mmwr/preview/mmwrhtml/rr6002a1.htm" TargetMode="External"/><Relationship Id="rId5" Type="http://schemas.openxmlformats.org/officeDocument/2006/relationships/hyperlink" Target="http://www.gpo.gov/fdsys/pkg/PLAW-111publ3/html/PLAW-111publ3.htm" TargetMode="External"/><Relationship Id="rId10" Type="http://schemas.openxmlformats.org/officeDocument/2006/relationships/hyperlink" Target="http://www.healthypeople.gov/2020/topics-objectives/topic/Adolescent-Health/objectives" TargetMode="External"/><Relationship Id="rId4" Type="http://schemas.openxmlformats.org/officeDocument/2006/relationships/hyperlink" Target="http://www.sciencedirect.com/science/article/pii/S1876285910001257" TargetMode="External"/><Relationship Id="rId9" Type="http://schemas.openxmlformats.org/officeDocument/2006/relationships/hyperlink" Target="http://www.hhs.gov/healthcare/prevention/children/"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www.cdc.gov/mmwr/preview/mmwrhtml/mm5920a4.htm" TargetMode="External"/><Relationship Id="rId13" Type="http://schemas.openxmlformats.org/officeDocument/2006/relationships/hyperlink" Target="https://webmail.hhs.gov/owa/redir.aspx?SURL=y5umRi7CR1TVaxHBzd78QUs5MR2S57SFC8g-DrrAA6CT-nFQ717SCGgAdAB0AHAAOgAvAC8AdwB3AHcALgBjAGQAYwAuAGcAbwB2AC8AbQBtAHcAcgAvAHAAcgBlAHYAaQBlAHcALwBtAG0AdwByAGgAdABtAGwALwByAHIANgAwADAAMgBhADEALgBoAHQAbQA.&amp;URL=http://www.cdc.gov/mmwr/preview/mmwrhtml/rr6002a1.htm" TargetMode="External"/><Relationship Id="rId3" Type="http://schemas.openxmlformats.org/officeDocument/2006/relationships/hyperlink" Target="http://factfinder2.census.gov/faces/tableservices/jsf/pages/productview.xhtml?pid=DEC_10_DP_DPDP1" TargetMode="External"/><Relationship Id="rId7" Type="http://schemas.openxmlformats.org/officeDocument/2006/relationships/hyperlink" Target="http://www.cdc.gov/mmwr/preview/mmwrhtml/rr5602a1.htm" TargetMode="External"/><Relationship Id="rId12" Type="http://schemas.openxmlformats.org/officeDocument/2006/relationships/hyperlink" Target="http://www.annualreviews.org/doi/abs/10.1146/annurev-med-010713-141500?url_ver=Z39.88-2003&amp;rfr_dat=cr_pub%3Dpubmed&amp;rfr_id=ori:rid:crossref.org&amp;journalCode=med"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www.cdc.gov/vaccines/hcp/vis/vis-statements/mening.html" TargetMode="External"/><Relationship Id="rId11" Type="http://schemas.openxmlformats.org/officeDocument/2006/relationships/hyperlink" Target="http://www.cdc.gov/mmwr/preview/mmwrhtml/rr6002a1.htm?s_cid=rr6002a1_w" TargetMode="External"/><Relationship Id="rId5" Type="http://schemas.openxmlformats.org/officeDocument/2006/relationships/hyperlink" Target="http://www.cdc.gov/meningococcal/index.html" TargetMode="External"/><Relationship Id="rId10" Type="http://schemas.openxmlformats.org/officeDocument/2006/relationships/hyperlink" Target="https://webmail.hhs.gov/owa/redir.aspx?SURL=Z5EnsDsnY5Y6Ecn8Z4uvYpc3wM6w2KMfWq_qHs28NUKT-nFQ717SCGgAdAB0AHAAOgAvAC8AdwB3AHcALgBjAGQAYwAuAGcAbwB2AC8AbQBtAHcAcgAvAHAAcgBlAHYAaQBlAHcALwBtAG0AdwByAGgAdABtAGwALwBtAG0ANgAwADUAMABhADMALgBoAHQAbQA.&amp;URL=http://www.cdc.gov/mmwr/preview/mmwrhtml/mm6050a3.htm" TargetMode="External"/><Relationship Id="rId4" Type="http://schemas.openxmlformats.org/officeDocument/2006/relationships/hyperlink" Target="http://www.cdc.gov/meningitis/index.html" TargetMode="External"/><Relationship Id="rId9" Type="http://schemas.openxmlformats.org/officeDocument/2006/relationships/hyperlink" Target="http://www.cdc.gov/mmwr/preview/mmwrhtml/mm6050a3.htm?s_cid=mm6050a3_w"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www.ncbi.nlm.nih.gov/pmc/articles/PMC4089677/" TargetMode="External"/><Relationship Id="rId3" Type="http://schemas.openxmlformats.org/officeDocument/2006/relationships/hyperlink" Target="http://pediatrics.aappublications.org/content/129/2/394.long" TargetMode="External"/><Relationship Id="rId7" Type="http://schemas.openxmlformats.org/officeDocument/2006/relationships/hyperlink" Target="http://www.qualityindicators.ahrq.gov/Downloads/Modules/PSI/V50/TechSpecs/PSI_17_Birth%20Trauma%20RateInjury%20to%20Neonate.pdf"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www.ncbi.nlm.nih.gov/pmc/articles/PMC3601779/" TargetMode="External"/><Relationship Id="rId5" Type="http://schemas.openxmlformats.org/officeDocument/2006/relationships/hyperlink" Target="http://pediatrics.aappublications.org/content/135/1/e255.long" TargetMode="External"/><Relationship Id="rId4" Type="http://schemas.openxmlformats.org/officeDocument/2006/relationships/hyperlink" Target="http://www.sciencedirect.com/science/article/pii/S187628591300212X" TargetMode="External"/><Relationship Id="rId9" Type="http://schemas.openxmlformats.org/officeDocument/2006/relationships/hyperlink" Target="http://www.fda.gov/Drugs/ResourcesForYou/Consumers/ucm143553.htm"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www.sciencedirect.com/science/article/pii/S0091674914007982" TargetMode="External"/><Relationship Id="rId3" Type="http://schemas.openxmlformats.org/officeDocument/2006/relationships/hyperlink" Target="http://www.gmc-uk.org/guidance/ethical_guidance/14320.asp" TargetMode="External"/><Relationship Id="rId7" Type="http://schemas.openxmlformats.org/officeDocument/2006/relationships/hyperlink" Target="http://www.ncbi.nlm.nih.gov/pmc/articles/PMC3634865/"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ps.psychiatryonline.org/doi/full/10.1176/appi.ps.201200258" TargetMode="External"/><Relationship Id="rId5" Type="http://schemas.openxmlformats.org/officeDocument/2006/relationships/hyperlink" Target="http://content.healthaffairs.org/content/29/9/1637.long" TargetMode="External"/><Relationship Id="rId4" Type="http://schemas.openxmlformats.org/officeDocument/2006/relationships/hyperlink" Target="http://ps.psychiatryonline.org/doi/full/10.1176/ps.2010.61.11.1063" TargetMode="External"/><Relationship Id="rId9" Type="http://schemas.openxmlformats.org/officeDocument/2006/relationships/hyperlink" Target="http://www.ncbi.nlm.nih.gov/pmc/articles/PMC4079294/"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chart" Target="../charts/chart2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openxmlformats.org/officeDocument/2006/relationships/chart" Target="../charts/chart26.xml"/></Relationships>
</file>

<file path=ppt/slides/_rels/slide6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68.xml"/><Relationship Id="rId1" Type="http://schemas.openxmlformats.org/officeDocument/2006/relationships/slideLayout" Target="../slideLayouts/slideLayout4.xml"/><Relationship Id="rId4" Type="http://schemas.openxmlformats.org/officeDocument/2006/relationships/chart" Target="../charts/chart3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hrq.gov/research/findings/nhqrdr/chartbooks/intro.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nhqrnet.ahrq.gov/inhqrdr/data/query" TargetMode="External"/></Relationships>
</file>

<file path=ppt/slides/_rels/slide7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70.xml"/><Relationship Id="rId1" Type="http://schemas.openxmlformats.org/officeDocument/2006/relationships/slideLayout" Target="../slideLayouts/slideLayout4.xml"/><Relationship Id="rId4" Type="http://schemas.openxmlformats.org/officeDocument/2006/relationships/chart" Target="../charts/chart3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72.xml"/><Relationship Id="rId1" Type="http://schemas.openxmlformats.org/officeDocument/2006/relationships/slideLayout" Target="../slideLayouts/slideLayout4.xml"/><Relationship Id="rId4" Type="http://schemas.openxmlformats.org/officeDocument/2006/relationships/chart" Target="../charts/chart34.xml"/></Relationships>
</file>

<file path=ppt/slides/_rels/slide73.xml.rels><?xml version="1.0" encoding="UTF-8" standalone="yes"?>
<Relationships xmlns="http://schemas.openxmlformats.org/package/2006/relationships"><Relationship Id="rId8" Type="http://schemas.openxmlformats.org/officeDocument/2006/relationships/hyperlink" Target="http://www.cdc.gov/obesity/data/childhood.html" TargetMode="External"/><Relationship Id="rId3" Type="http://schemas.openxmlformats.org/officeDocument/2006/relationships/hyperlink" Target="http://www.ncbi.nlm.nih.gov/pmc/articles/PMC2518593/" TargetMode="External"/><Relationship Id="rId7" Type="http://schemas.openxmlformats.org/officeDocument/2006/relationships/hyperlink" Target="http://annals.org/article.aspx?articleid=746527"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http://www.cdc.gov/obesity/data/adult.html" TargetMode="External"/><Relationship Id="rId5" Type="http://schemas.openxmlformats.org/officeDocument/2006/relationships/hyperlink" Target="http://www.surgeongeneral.gov/library/reports/50-years-of-progress/index.html" TargetMode="External"/><Relationship Id="rId4" Type="http://schemas.openxmlformats.org/officeDocument/2006/relationships/hyperlink" Target="http://www.sciencedirect.com/science/article/pii/S0091743512001582" TargetMode="External"/><Relationship Id="rId9" Type="http://schemas.openxmlformats.org/officeDocument/2006/relationships/hyperlink" Target="http://pediatrics.aappublications.org/content/135/3/575.long"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76.xml"/><Relationship Id="rId1" Type="http://schemas.openxmlformats.org/officeDocument/2006/relationships/slideLayout" Target="../slideLayouts/slideLayout4.xml"/><Relationship Id="rId4" Type="http://schemas.openxmlformats.org/officeDocument/2006/relationships/chart" Target="../charts/chart36.xml"/></Relationships>
</file>

<file path=ppt/slides/_rels/slide7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77.xml"/><Relationship Id="rId1" Type="http://schemas.openxmlformats.org/officeDocument/2006/relationships/slideLayout" Target="../slideLayouts/slideLayout4.xml"/><Relationship Id="rId4" Type="http://schemas.openxmlformats.org/officeDocument/2006/relationships/chart" Target="../charts/chart38.xml"/></Relationships>
</file>

<file path=ppt/slides/_rels/slide7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78.xml"/><Relationship Id="rId1" Type="http://schemas.openxmlformats.org/officeDocument/2006/relationships/slideLayout" Target="../slideLayouts/slideLayout4.xml"/><Relationship Id="rId4" Type="http://schemas.openxmlformats.org/officeDocument/2006/relationships/chart" Target="../charts/chart4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80.xml"/><Relationship Id="rId1" Type="http://schemas.openxmlformats.org/officeDocument/2006/relationships/slideLayout" Target="../slideLayouts/slideLayout4.xml"/><Relationship Id="rId4" Type="http://schemas.openxmlformats.org/officeDocument/2006/relationships/chart" Target="../charts/chart42.xml"/></Relationships>
</file>

<file path=ppt/slides/_rels/slide8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90.xml"/><Relationship Id="rId1" Type="http://schemas.openxmlformats.org/officeDocument/2006/relationships/slideLayout" Target="../slideLayouts/slideLayout4.xml"/><Relationship Id="rId4" Type="http://schemas.openxmlformats.org/officeDocument/2006/relationships/chart" Target="../charts/chart4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92.xml"/><Relationship Id="rId1" Type="http://schemas.openxmlformats.org/officeDocument/2006/relationships/slideLayout" Target="../slideLayouts/slideLayout4.xml"/><Relationship Id="rId4" Type="http://schemas.openxmlformats.org/officeDocument/2006/relationships/chart" Target="../charts/chart50.xml"/></Relationships>
</file>

<file path=ppt/slides/_rels/slide93.xml.rels><?xml version="1.0" encoding="UTF-8" standalone="yes"?>
<Relationships xmlns="http://schemas.openxmlformats.org/package/2006/relationships"><Relationship Id="rId3" Type="http://schemas.openxmlformats.org/officeDocument/2006/relationships/hyperlink" Target="http://www.sciencedirect.com/science/article/pii/S1049386715000055"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 Id="rId5" Type="http://schemas.openxmlformats.org/officeDocument/2006/relationships/hyperlink" Target="http://www.ncbi.nlm.nih.gov/pmc/articles/PMC3831170/" TargetMode="External"/><Relationship Id="rId4" Type="http://schemas.openxmlformats.org/officeDocument/2006/relationships/hyperlink" Target="http://ptjournal.apta.org/content/92/2/227.long" TargetMode="Externa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98.xml"/><Relationship Id="rId1" Type="http://schemas.openxmlformats.org/officeDocument/2006/relationships/slideLayout" Target="../slideLayouts/slideLayout4.xml"/><Relationship Id="rId4" Type="http://schemas.openxmlformats.org/officeDocument/2006/relationships/chart" Target="../charts/chart5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National Healthcare Quality and Disparities Report</a:t>
            </a:r>
            <a:endParaRPr lang="en-US" dirty="0"/>
          </a:p>
        </p:txBody>
      </p:sp>
      <p:sp>
        <p:nvSpPr>
          <p:cNvPr id="5" name="Content Placeholder 4"/>
          <p:cNvSpPr>
            <a:spLocks noGrp="1"/>
          </p:cNvSpPr>
          <p:nvPr>
            <p:ph type="subTitle" idx="1"/>
          </p:nvPr>
        </p:nvSpPr>
        <p:spPr/>
        <p:txBody>
          <a:bodyPr>
            <a:normAutofit fontScale="85000" lnSpcReduction="20000"/>
          </a:bodyPr>
          <a:lstStyle/>
          <a:p>
            <a:r>
              <a:rPr lang="en-US" dirty="0" err="1"/>
              <a:t>Chartbook</a:t>
            </a:r>
            <a:r>
              <a:rPr lang="en-US" dirty="0"/>
              <a:t> on Healthy Living</a:t>
            </a:r>
          </a:p>
          <a:p>
            <a:r>
              <a:rPr lang="en-US" dirty="0"/>
              <a:t>April 2016</a:t>
            </a:r>
          </a:p>
        </p:txBody>
      </p:sp>
      <p:sp>
        <p:nvSpPr>
          <p:cNvPr id="6" name="TextBox 5"/>
          <p:cNvSpPr txBox="1"/>
          <p:nvPr/>
        </p:nvSpPr>
        <p:spPr>
          <a:xfrm>
            <a:off x="457200" y="6207897"/>
            <a:ext cx="8077200" cy="276999"/>
          </a:xfrm>
          <a:prstGeom prst="rect">
            <a:avLst/>
          </a:prstGeom>
          <a:noFill/>
        </p:spPr>
        <p:txBody>
          <a:bodyPr wrap="square" rtlCol="0">
            <a:spAutoFit/>
          </a:bodyPr>
          <a:lstStyle/>
          <a:p>
            <a:r>
              <a:rPr lang="en-US" sz="1200" dirty="0"/>
              <a:t>This presentation contains notes. Select View, then Notes page to read them.</a:t>
            </a:r>
          </a:p>
        </p:txBody>
      </p:sp>
    </p:spTree>
    <p:extLst>
      <p:ext uri="{BB962C8B-B14F-4D97-AF65-F5344CB8AC3E}">
        <p14:creationId xmlns:p14="http://schemas.microsoft.com/office/powerpoint/2010/main" val="3364424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00200" y="274638"/>
            <a:ext cx="7543800" cy="868362"/>
          </a:xfrm>
        </p:spPr>
        <p:txBody>
          <a:bodyPr>
            <a:noAutofit/>
          </a:bodyPr>
          <a:lstStyle/>
          <a:p>
            <a:r>
              <a:rPr lang="en-US" sz="1800" dirty="0"/>
              <a:t>Number and percentage of health living measures with disparity at baseline for which disparities related to race, ethnicity, and income were improving, not changing, or worsening through 2013</a:t>
            </a:r>
            <a:endParaRPr lang="en-US" sz="1800" dirty="0">
              <a:solidFill>
                <a:srgbClr val="00B050"/>
              </a:solidFill>
            </a:endParaRPr>
          </a:p>
        </p:txBody>
      </p:sp>
      <p:sp>
        <p:nvSpPr>
          <p:cNvPr id="6" name="Rectangle 5"/>
          <p:cNvSpPr/>
          <p:nvPr/>
        </p:nvSpPr>
        <p:spPr>
          <a:xfrm>
            <a:off x="457200" y="6309360"/>
            <a:ext cx="4445448" cy="246221"/>
          </a:xfrm>
          <a:prstGeom prst="rect">
            <a:avLst/>
          </a:prstGeom>
        </p:spPr>
        <p:txBody>
          <a:bodyPr wrap="none">
            <a:spAutoFit/>
          </a:bodyPr>
          <a:lstStyle/>
          <a:p>
            <a:r>
              <a:rPr lang="en-US" sz="1000" b="1" dirty="0"/>
              <a:t>Key:</a:t>
            </a:r>
            <a:r>
              <a:rPr lang="en-US" sz="1000" dirty="0"/>
              <a:t> AI/AN = American Indian and Alaska Native; n = number of measures.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17581454"/>
              </p:ext>
            </p:extLst>
          </p:nvPr>
        </p:nvGraphicFramePr>
        <p:xfrm>
          <a:off x="457200" y="1463040"/>
          <a:ext cx="8229600" cy="47548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853080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Long-stay nursing home residents who have moderate to severe pain, by race and age, 2012-2013</a:t>
            </a:r>
          </a:p>
        </p:txBody>
      </p:sp>
      <p:graphicFrame>
        <p:nvGraphicFramePr>
          <p:cNvPr id="14" name="Content Placeholder 13"/>
          <p:cNvGraphicFramePr>
            <a:graphicFrameLocks noGrp="1"/>
          </p:cNvGraphicFramePr>
          <p:nvPr>
            <p:ph sz="half" idx="1"/>
            <p:extLst>
              <p:ext uri="{D42A27DB-BD31-4B8C-83A1-F6EECF244321}">
                <p14:modId xmlns:p14="http://schemas.microsoft.com/office/powerpoint/2010/main" val="2655670306"/>
              </p:ext>
            </p:extLst>
          </p:nvPr>
        </p:nvGraphicFramePr>
        <p:xfrm>
          <a:off x="457200" y="1463040"/>
          <a:ext cx="4114800" cy="3931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4"/>
          <p:cNvGraphicFramePr>
            <a:graphicFrameLocks noGrp="1"/>
          </p:cNvGraphicFramePr>
          <p:nvPr>
            <p:ph sz="half" idx="2"/>
            <p:extLst>
              <p:ext uri="{D42A27DB-BD31-4B8C-83A1-F6EECF244321}">
                <p14:modId xmlns:p14="http://schemas.microsoft.com/office/powerpoint/2010/main" val="1270219170"/>
              </p:ext>
            </p:extLst>
          </p:nvPr>
        </p:nvGraphicFramePr>
        <p:xfrm>
          <a:off x="4572000" y="1463040"/>
          <a:ext cx="4114800" cy="393192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457200" y="5486400"/>
            <a:ext cx="8229600" cy="707886"/>
          </a:xfrm>
          <a:prstGeom prst="rect">
            <a:avLst/>
          </a:prstGeom>
          <a:noFill/>
        </p:spPr>
        <p:txBody>
          <a:bodyPr wrap="square" rtlCol="0">
            <a:spAutoFit/>
          </a:bodyPr>
          <a:lstStyle/>
          <a:p>
            <a:r>
              <a:rPr lang="en-US" sz="1000" b="1" dirty="0"/>
              <a:t>Key:</a:t>
            </a:r>
            <a:r>
              <a:rPr lang="en-US" sz="1000" dirty="0"/>
              <a:t> NHOPI = Native Hawaiian or Other Pacific Islander; AI/AN = American Indian or Alaska Native. </a:t>
            </a:r>
          </a:p>
          <a:p>
            <a:r>
              <a:rPr lang="en-US" sz="1000" b="1" dirty="0"/>
              <a:t>Source: </a:t>
            </a:r>
            <a:r>
              <a:rPr lang="en-US" sz="1000" dirty="0"/>
              <a:t>Centers for Medicare &amp; Medicaid Services, Minimum Data Set, 2012-2013. Data are from the third quarter of the calendar year.</a:t>
            </a:r>
          </a:p>
          <a:p>
            <a:r>
              <a:rPr lang="en-US" sz="1000" b="1" dirty="0"/>
              <a:t>Denominator: </a:t>
            </a:r>
            <a:r>
              <a:rPr lang="en-US" sz="1000" dirty="0"/>
              <a:t>All long-stay residents in Medicare- or Medicaid-certified nursing home facilities. </a:t>
            </a:r>
          </a:p>
          <a:p>
            <a:r>
              <a:rPr lang="en-US" sz="1000" b="1" dirty="0"/>
              <a:t>Note: </a:t>
            </a:r>
            <a:r>
              <a:rPr lang="en-US" sz="1000" dirty="0"/>
              <a:t>For this measure, lower rates are better. </a:t>
            </a:r>
          </a:p>
        </p:txBody>
      </p:sp>
    </p:spTree>
    <p:extLst>
      <p:ext uri="{BB962C8B-B14F-4D97-AF65-F5344CB8AC3E}">
        <p14:creationId xmlns:p14="http://schemas.microsoft.com/office/powerpoint/2010/main" val="42362529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Weight Loss Among Nursing Home Residents</a:t>
            </a:r>
          </a:p>
        </p:txBody>
      </p:sp>
      <p:sp>
        <p:nvSpPr>
          <p:cNvPr id="6" name="Content Placeholder 5"/>
          <p:cNvSpPr>
            <a:spLocks noGrp="1"/>
          </p:cNvSpPr>
          <p:nvPr>
            <p:ph idx="1"/>
          </p:nvPr>
        </p:nvSpPr>
        <p:spPr>
          <a:xfrm>
            <a:off x="457200" y="1600201"/>
            <a:ext cx="8229600" cy="3953932"/>
          </a:xfrm>
        </p:spPr>
        <p:txBody>
          <a:bodyPr>
            <a:normAutofit fontScale="92500"/>
          </a:bodyPr>
          <a:lstStyle/>
          <a:p>
            <a:r>
              <a:rPr lang="en-US" dirty="0"/>
              <a:t>Unintentional weight loss is a common problem among nursing home residents.</a:t>
            </a:r>
          </a:p>
          <a:p>
            <a:r>
              <a:rPr lang="en-US" dirty="0"/>
              <a:t>Weight loss is associated with adverse, costly clinical outcomes, including increased hospitalization, morbidity, and mortality. </a:t>
            </a:r>
          </a:p>
          <a:p>
            <a:r>
              <a:rPr lang="en-US" dirty="0"/>
              <a:t>The Minimum Data Set defines clinically significant weight loss for nursing home residents:</a:t>
            </a:r>
          </a:p>
          <a:p>
            <a:pPr lvl="1"/>
            <a:r>
              <a:rPr lang="en-US" dirty="0"/>
              <a:t>Weight loss </a:t>
            </a:r>
            <a:r>
              <a:rPr lang="en-US" dirty="0">
                <a:latin typeface="Calibri"/>
              </a:rPr>
              <a:t>≥</a:t>
            </a:r>
            <a:r>
              <a:rPr lang="en-US" dirty="0"/>
              <a:t>5% within a 30-day period or 10% within a 180-day period</a:t>
            </a:r>
          </a:p>
        </p:txBody>
      </p:sp>
    </p:spTree>
    <p:extLst>
      <p:ext uri="{BB962C8B-B14F-4D97-AF65-F5344CB8AC3E}">
        <p14:creationId xmlns:p14="http://schemas.microsoft.com/office/powerpoint/2010/main" val="39049067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Long-stay nursing home residents who lost too much weight, by age and race/ethnicity, 2011-2013</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977044227"/>
              </p:ext>
            </p:extLst>
          </p:nvPr>
        </p:nvGraphicFramePr>
        <p:xfrm>
          <a:off x="457200" y="1463040"/>
          <a:ext cx="4114800" cy="37490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2230535750"/>
              </p:ext>
            </p:extLst>
          </p:nvPr>
        </p:nvGraphicFramePr>
        <p:xfrm>
          <a:off x="4572000" y="1463040"/>
          <a:ext cx="4114800" cy="374904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457200" y="5486400"/>
            <a:ext cx="8229600" cy="553998"/>
          </a:xfrm>
          <a:prstGeom prst="rect">
            <a:avLst/>
          </a:prstGeom>
          <a:noFill/>
        </p:spPr>
        <p:txBody>
          <a:bodyPr wrap="square" rtlCol="0">
            <a:spAutoFit/>
          </a:bodyPr>
          <a:lstStyle/>
          <a:p>
            <a:r>
              <a:rPr lang="en-US" sz="1000" b="1" dirty="0"/>
              <a:t>Source:</a:t>
            </a:r>
            <a:r>
              <a:rPr lang="en-US" sz="1000" dirty="0"/>
              <a:t> Centers for Medicare &amp; Medicaid Services, Minimum Data Set, 2011-2013.</a:t>
            </a:r>
          </a:p>
          <a:p>
            <a:r>
              <a:rPr lang="en-US" sz="1000" b="1" dirty="0"/>
              <a:t>Note: </a:t>
            </a:r>
            <a:r>
              <a:rPr lang="en-US" sz="1000" dirty="0"/>
              <a:t>White and Black are non-Hispanic. Hispanic includes all races.</a:t>
            </a:r>
            <a:endParaRPr lang="en-US" sz="1000" b="1" dirty="0"/>
          </a:p>
          <a:p>
            <a:r>
              <a:rPr lang="en-US" sz="1000" dirty="0"/>
              <a:t> </a:t>
            </a:r>
          </a:p>
        </p:txBody>
      </p:sp>
      <p:sp>
        <p:nvSpPr>
          <p:cNvPr id="11" name="TextBox 10"/>
          <p:cNvSpPr txBox="1"/>
          <p:nvPr/>
        </p:nvSpPr>
        <p:spPr>
          <a:xfrm>
            <a:off x="2331156" y="4201498"/>
            <a:ext cx="1280160" cy="402336"/>
          </a:xfrm>
          <a:prstGeom prst="rect">
            <a:avLst/>
          </a:prstGeom>
          <a:noFill/>
          <a:ln>
            <a:solidFill>
              <a:schemeClr val="tx1"/>
            </a:solidFill>
          </a:ln>
        </p:spPr>
        <p:txBody>
          <a:bodyPr wrap="square" rtlCol="0">
            <a:spAutoFit/>
          </a:bodyPr>
          <a:lstStyle/>
          <a:p>
            <a:pPr algn="ctr"/>
            <a:r>
              <a:rPr lang="en-US" sz="1000" dirty="0"/>
              <a:t>2011 Achievable Benchmark: 7.4 %</a:t>
            </a:r>
          </a:p>
        </p:txBody>
      </p:sp>
    </p:spTree>
    <p:extLst>
      <p:ext uri="{BB962C8B-B14F-4D97-AF65-F5344CB8AC3E}">
        <p14:creationId xmlns:p14="http://schemas.microsoft.com/office/powerpoint/2010/main" val="39497188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References</a:t>
            </a:r>
            <a:endParaRPr lang="en-US" dirty="0"/>
          </a:p>
        </p:txBody>
      </p:sp>
      <p:sp>
        <p:nvSpPr>
          <p:cNvPr id="8" name="Content Placeholder 7"/>
          <p:cNvSpPr>
            <a:spLocks noGrp="1"/>
          </p:cNvSpPr>
          <p:nvPr>
            <p:ph idx="1"/>
          </p:nvPr>
        </p:nvSpPr>
        <p:spPr>
          <a:xfrm>
            <a:off x="457200" y="1524000"/>
            <a:ext cx="8229600" cy="1772356"/>
          </a:xfrm>
        </p:spPr>
        <p:txBody>
          <a:bodyPr>
            <a:normAutofit fontScale="77500" lnSpcReduction="20000"/>
          </a:bodyPr>
          <a:lstStyle/>
          <a:p>
            <a:pPr marL="338138" indent="-338138">
              <a:lnSpc>
                <a:spcPct val="120000"/>
              </a:lnSpc>
              <a:spcBef>
                <a:spcPts val="0"/>
              </a:spcBef>
              <a:buSzPct val="100000"/>
              <a:buFont typeface="+mj-lt"/>
              <a:buAutoNum type="arabicPeriod"/>
            </a:pPr>
            <a:r>
              <a:rPr lang="en-US" dirty="0"/>
              <a:t>Abrahamson K, </a:t>
            </a:r>
            <a:r>
              <a:rPr lang="en-US" dirty="0" err="1"/>
              <a:t>DeCrane</a:t>
            </a:r>
            <a:r>
              <a:rPr lang="en-US" dirty="0"/>
              <a:t> S, Mueller C, et al. Implementation of a nursing home quality improvement project to reduce resident pain: a qualitative case study. J </a:t>
            </a:r>
            <a:r>
              <a:rPr lang="en-US" dirty="0" err="1"/>
              <a:t>Nurs</a:t>
            </a:r>
            <a:r>
              <a:rPr lang="en-US" dirty="0"/>
              <a:t> Care </a:t>
            </a:r>
            <a:r>
              <a:rPr lang="en-US" dirty="0" err="1"/>
              <a:t>Qual</a:t>
            </a:r>
            <a:r>
              <a:rPr lang="en-US" dirty="0"/>
              <a:t> 2015 Jul-Sep;30(3):261-8. PMID: 25407787. </a:t>
            </a:r>
          </a:p>
          <a:p>
            <a:endParaRPr lang="en-US" dirty="0"/>
          </a:p>
        </p:txBody>
      </p:sp>
    </p:spTree>
    <p:extLst>
      <p:ext uri="{BB962C8B-B14F-4D97-AF65-F5344CB8AC3E}">
        <p14:creationId xmlns:p14="http://schemas.microsoft.com/office/powerpoint/2010/main" val="3366240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Healthy Living Measures With Disparities That Were Eliminated</a:t>
            </a:r>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a:t>Hispanic vs. Non-Hispanic White Gap: </a:t>
            </a:r>
          </a:p>
          <a:p>
            <a:pPr lvl="1"/>
            <a:r>
              <a:rPr lang="en-US" dirty="0"/>
              <a:t>Adults with obesity who ever received advice about eating fewer high-fat or high-cholesterol foods</a:t>
            </a:r>
          </a:p>
          <a:p>
            <a:pPr lvl="1"/>
            <a:r>
              <a:rPr lang="en-US" dirty="0"/>
              <a:t>Home health care patients who get better at bathing</a:t>
            </a:r>
          </a:p>
          <a:p>
            <a:r>
              <a:rPr lang="en-US" dirty="0"/>
              <a:t>Black vs. White Gap:</a:t>
            </a:r>
          </a:p>
          <a:p>
            <a:pPr lvl="1"/>
            <a:r>
              <a:rPr lang="en-US" dirty="0"/>
              <a:t>Adults with obesity age 20 and over who had been told by a doctor or health professional that they were overweight</a:t>
            </a:r>
          </a:p>
          <a:p>
            <a:pPr lvl="1"/>
            <a:r>
              <a:rPr lang="en-US" dirty="0"/>
              <a:t>Children ages 19-35 months who received 3+ doses of polio vaccine</a:t>
            </a:r>
          </a:p>
          <a:p>
            <a:pPr lvl="1"/>
            <a:r>
              <a:rPr lang="en-US" dirty="0"/>
              <a:t>Children ages 19-35 months who received 1+ doses of measles-mumps-rubella vaccine</a:t>
            </a:r>
          </a:p>
        </p:txBody>
      </p:sp>
    </p:spTree>
    <p:extLst>
      <p:ext uri="{BB962C8B-B14F-4D97-AF65-F5344CB8AC3E}">
        <p14:creationId xmlns:p14="http://schemas.microsoft.com/office/powerpoint/2010/main" val="419282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Healthy Living Measures With Disparities That Were Eliminated</a:t>
            </a:r>
          </a:p>
        </p:txBody>
      </p:sp>
      <p:sp>
        <p:nvSpPr>
          <p:cNvPr id="3" name="Content Placeholder 2"/>
          <p:cNvSpPr>
            <a:spLocks noGrp="1"/>
          </p:cNvSpPr>
          <p:nvPr>
            <p:ph idx="1"/>
          </p:nvPr>
        </p:nvSpPr>
        <p:spPr>
          <a:xfrm>
            <a:off x="457200" y="1600201"/>
            <a:ext cx="8229600" cy="4473222"/>
          </a:xfrm>
        </p:spPr>
        <p:txBody>
          <a:bodyPr>
            <a:normAutofit fontScale="92500"/>
          </a:bodyPr>
          <a:lstStyle/>
          <a:p>
            <a:r>
              <a:rPr lang="en-US" dirty="0"/>
              <a:t>American Indian and Alaska Native vs. White Gap: </a:t>
            </a:r>
          </a:p>
          <a:p>
            <a:pPr lvl="1"/>
            <a:r>
              <a:rPr lang="en-US" dirty="0"/>
              <a:t>Children ages 2-17 for whom a health provider gave advice about the amount and kind of exercise, sports, or physically active hobbies they should have</a:t>
            </a:r>
          </a:p>
          <a:p>
            <a:pPr lvl="1"/>
            <a:r>
              <a:rPr lang="en-US" dirty="0"/>
              <a:t>Children ages 2-17 for whom a health provider gave advice about healthy eating</a:t>
            </a:r>
          </a:p>
          <a:p>
            <a:r>
              <a:rPr lang="en-US" dirty="0"/>
              <a:t>Poor vs. High Income Gap: </a:t>
            </a:r>
          </a:p>
          <a:p>
            <a:pPr lvl="1"/>
            <a:r>
              <a:rPr lang="en-US" dirty="0"/>
              <a:t>Adults with obesity who ever received advice from a health professional to exercise more</a:t>
            </a:r>
          </a:p>
          <a:p>
            <a:pPr lvl="1"/>
            <a:r>
              <a:rPr lang="en-US" dirty="0"/>
              <a:t>Adolescent females ages 13-15 years who received 3+ doses of human papillomavirus vaccine</a:t>
            </a:r>
          </a:p>
        </p:txBody>
      </p:sp>
    </p:spTree>
    <p:extLst>
      <p:ext uri="{BB962C8B-B14F-4D97-AF65-F5344CB8AC3E}">
        <p14:creationId xmlns:p14="http://schemas.microsoft.com/office/powerpoint/2010/main" val="1508864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Healthy Living Measures That Developed New Disparities</a:t>
            </a:r>
            <a:endParaRPr lang="en-US" dirty="0"/>
          </a:p>
        </p:txBody>
      </p:sp>
      <p:sp>
        <p:nvSpPr>
          <p:cNvPr id="3" name="Content Placeholder 2"/>
          <p:cNvSpPr>
            <a:spLocks noGrp="1"/>
          </p:cNvSpPr>
          <p:nvPr>
            <p:ph idx="1"/>
          </p:nvPr>
        </p:nvSpPr>
        <p:spPr>
          <a:xfrm>
            <a:off x="457200" y="1600200"/>
            <a:ext cx="8382000" cy="4525963"/>
          </a:xfrm>
        </p:spPr>
        <p:txBody>
          <a:bodyPr>
            <a:normAutofit fontScale="85000" lnSpcReduction="10000"/>
          </a:bodyPr>
          <a:lstStyle/>
          <a:p>
            <a:r>
              <a:rPr lang="en-US" dirty="0"/>
              <a:t>Black vs. White Gap:</a:t>
            </a:r>
          </a:p>
          <a:p>
            <a:pPr lvl="1"/>
            <a:r>
              <a:rPr lang="en-US" dirty="0"/>
              <a:t>Breast cancer diagnosed at advanced stage per 100,000 women age 40 and over</a:t>
            </a:r>
          </a:p>
          <a:p>
            <a:r>
              <a:rPr lang="en-US" dirty="0"/>
              <a:t>American Indian and Alaska Native vs. White Gap: </a:t>
            </a:r>
          </a:p>
          <a:p>
            <a:pPr lvl="1"/>
            <a:r>
              <a:rPr lang="en-US" dirty="0"/>
              <a:t>Home health care patients who have less shortness of breath</a:t>
            </a:r>
          </a:p>
          <a:p>
            <a:pPr lvl="1"/>
            <a:r>
              <a:rPr lang="en-US" dirty="0"/>
              <a:t>Home health care patients who have less pain when moving around</a:t>
            </a:r>
          </a:p>
          <a:p>
            <a:r>
              <a:rPr lang="en-US" dirty="0"/>
              <a:t>Asian vs. White Gap: </a:t>
            </a:r>
          </a:p>
          <a:p>
            <a:pPr lvl="1"/>
            <a:r>
              <a:rPr lang="en-US" dirty="0"/>
              <a:t>Adults ages 18-64 at high risk (e.g., chronic obstructive pulmonary disease) who ever received pneumococcal vaccination</a:t>
            </a:r>
          </a:p>
          <a:p>
            <a:r>
              <a:rPr lang="en-US" dirty="0"/>
              <a:t>Poor vs. High Income Gap: </a:t>
            </a:r>
          </a:p>
          <a:p>
            <a:pPr lvl="1"/>
            <a:r>
              <a:rPr lang="en-US" dirty="0"/>
              <a:t>Children ages 2-5 who were obese</a:t>
            </a:r>
          </a:p>
          <a:p>
            <a:pPr lvl="1"/>
            <a:r>
              <a:rPr lang="en-US" dirty="0"/>
              <a:t>Children ages 6-11 who were obese</a:t>
            </a:r>
          </a:p>
        </p:txBody>
      </p:sp>
    </p:spTree>
    <p:extLst>
      <p:ext uri="{BB962C8B-B14F-4D97-AF65-F5344CB8AC3E}">
        <p14:creationId xmlns:p14="http://schemas.microsoft.com/office/powerpoint/2010/main" val="970207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Measures of Healthy Living</a:t>
            </a:r>
            <a:endParaRPr lang="en-US" dirty="0"/>
          </a:p>
        </p:txBody>
      </p:sp>
      <p:sp>
        <p:nvSpPr>
          <p:cNvPr id="5" name="Content Placeholder 4"/>
          <p:cNvSpPr>
            <a:spLocks noGrp="1"/>
          </p:cNvSpPr>
          <p:nvPr>
            <p:ph idx="1"/>
          </p:nvPr>
        </p:nvSpPr>
        <p:spPr/>
        <p:txBody>
          <a:bodyPr/>
          <a:lstStyle/>
          <a:p>
            <a:r>
              <a:rPr lang="en-US" dirty="0"/>
              <a:t>This </a:t>
            </a:r>
            <a:r>
              <a:rPr lang="en-US" dirty="0" err="1"/>
              <a:t>chartbook</a:t>
            </a:r>
            <a:r>
              <a:rPr lang="en-US" dirty="0"/>
              <a:t> tracks measures of Healthy Living through 2013, overall and for populations defined by age, race, ethnicity, income, education, insurance, and number of chronic conditions.</a:t>
            </a:r>
          </a:p>
          <a:p>
            <a:r>
              <a:rPr lang="en-US" dirty="0"/>
              <a:t>Measures of Healthy Living include: </a:t>
            </a:r>
          </a:p>
          <a:p>
            <a:pPr lvl="1"/>
            <a:r>
              <a:rPr lang="en-US" dirty="0"/>
              <a:t>Receipt of processes that reflect high-quality preventive and supportive care.</a:t>
            </a:r>
          </a:p>
          <a:p>
            <a:pPr lvl="1"/>
            <a:r>
              <a:rPr lang="en-US" dirty="0"/>
              <a:t>Outcomes related in part to receipt of high-quality preventive and supportive care.</a:t>
            </a:r>
          </a:p>
          <a:p>
            <a:endParaRPr lang="en-US" dirty="0"/>
          </a:p>
          <a:p>
            <a:endParaRPr lang="en-US" dirty="0"/>
          </a:p>
          <a:p>
            <a:endParaRPr lang="en-US" dirty="0"/>
          </a:p>
        </p:txBody>
      </p:sp>
    </p:spTree>
    <p:extLst>
      <p:ext uri="{BB962C8B-B14F-4D97-AF65-F5344CB8AC3E}">
        <p14:creationId xmlns:p14="http://schemas.microsoft.com/office/powerpoint/2010/main" val="4132885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Services That Promote Healthy Living</a:t>
            </a:r>
          </a:p>
        </p:txBody>
      </p:sp>
      <p:sp>
        <p:nvSpPr>
          <p:cNvPr id="3" name="Content Placeholder 2"/>
          <p:cNvSpPr>
            <a:spLocks noGrp="1"/>
          </p:cNvSpPr>
          <p:nvPr>
            <p:ph idx="1"/>
          </p:nvPr>
        </p:nvSpPr>
        <p:spPr>
          <a:xfrm>
            <a:off x="457200" y="1524000"/>
            <a:ext cx="8229600" cy="4602163"/>
          </a:xfrm>
        </p:spPr>
        <p:txBody>
          <a:bodyPr>
            <a:normAutofit/>
          </a:bodyPr>
          <a:lstStyle/>
          <a:p>
            <a:r>
              <a:rPr lang="en-US" dirty="0"/>
              <a:t>Much valuable health care is delivered to prevent disease, disability, and discomfort rather than to treat specific clinical conditions. </a:t>
            </a:r>
          </a:p>
          <a:p>
            <a:r>
              <a:rPr lang="en-US" dirty="0"/>
              <a:t>These services improve health and quality of life and are often better characterized by stage over a lifespan rather than by organ system. </a:t>
            </a:r>
          </a:p>
        </p:txBody>
      </p:sp>
    </p:spTree>
    <p:extLst>
      <p:ext uri="{BB962C8B-B14F-4D97-AF65-F5344CB8AC3E}">
        <p14:creationId xmlns:p14="http://schemas.microsoft.com/office/powerpoint/2010/main" val="575493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Services Covered in This Chartbook</a:t>
            </a:r>
            <a:endParaRPr lang="en-US" dirty="0"/>
          </a:p>
        </p:txBody>
      </p:sp>
      <p:sp>
        <p:nvSpPr>
          <p:cNvPr id="3" name="Content Placeholder 2"/>
          <p:cNvSpPr>
            <a:spLocks noGrp="1"/>
          </p:cNvSpPr>
          <p:nvPr>
            <p:ph idx="1"/>
          </p:nvPr>
        </p:nvSpPr>
        <p:spPr/>
        <p:txBody>
          <a:bodyPr/>
          <a:lstStyle/>
          <a:p>
            <a:r>
              <a:rPr lang="en-US" dirty="0"/>
              <a:t>This </a:t>
            </a:r>
            <a:r>
              <a:rPr lang="en-US" dirty="0" err="1"/>
              <a:t>chartbook</a:t>
            </a:r>
            <a:r>
              <a:rPr lang="en-US" dirty="0"/>
              <a:t> is organized around five types of health care services that support healthy living but typically cut across clinical conditions:</a:t>
            </a:r>
          </a:p>
          <a:p>
            <a:pPr lvl="1"/>
            <a:r>
              <a:rPr lang="en-US" dirty="0"/>
              <a:t>Maternal and Child Health Care</a:t>
            </a:r>
          </a:p>
          <a:p>
            <a:pPr lvl="1"/>
            <a:r>
              <a:rPr lang="en-US" dirty="0"/>
              <a:t>Lifestyle Modification </a:t>
            </a:r>
          </a:p>
          <a:p>
            <a:pPr lvl="1"/>
            <a:r>
              <a:rPr lang="en-US" dirty="0"/>
              <a:t>Clinical Preventive Services</a:t>
            </a:r>
          </a:p>
          <a:p>
            <a:pPr lvl="1"/>
            <a:r>
              <a:rPr lang="en-US" dirty="0"/>
              <a:t>Functional Status Preservation and Rehabilitation</a:t>
            </a:r>
          </a:p>
          <a:p>
            <a:pPr lvl="1"/>
            <a:r>
              <a:rPr lang="en-US" dirty="0"/>
              <a:t>Supportive and Palliative Care</a:t>
            </a:r>
          </a:p>
        </p:txBody>
      </p:sp>
    </p:spTree>
    <p:extLst>
      <p:ext uri="{BB962C8B-B14F-4D97-AF65-F5344CB8AC3E}">
        <p14:creationId xmlns:p14="http://schemas.microsoft.com/office/powerpoint/2010/main" val="3814421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Maternal and CHILD health care</a:t>
            </a:r>
            <a:endParaRPr lang="en-US" dirty="0"/>
          </a:p>
        </p:txBody>
      </p:sp>
      <p:sp>
        <p:nvSpPr>
          <p:cNvPr id="5" name="Content Placeholder 4"/>
          <p:cNvSpPr>
            <a:spLocks noGrp="1"/>
          </p:cNvSpPr>
          <p:nvPr>
            <p:ph type="body" idx="1"/>
          </p:nvPr>
        </p:nvSpPr>
        <p:spPr/>
        <p:txBody>
          <a:bodyPr/>
          <a:lstStyle/>
          <a:p>
            <a:r>
              <a:rPr lang="en-US"/>
              <a:t>Chartbook on Healthy Living</a:t>
            </a:r>
            <a:endParaRPr lang="en-US" dirty="0"/>
          </a:p>
        </p:txBody>
      </p:sp>
    </p:spTree>
    <p:extLst>
      <p:ext uri="{BB962C8B-B14F-4D97-AF65-F5344CB8AC3E}">
        <p14:creationId xmlns:p14="http://schemas.microsoft.com/office/powerpoint/2010/main" val="1670409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Maternal and Child Health Care Measures</a:t>
            </a:r>
            <a:endParaRPr lang="en-US" dirty="0"/>
          </a:p>
        </p:txBody>
      </p:sp>
      <p:sp>
        <p:nvSpPr>
          <p:cNvPr id="3" name="Content Placeholder 2"/>
          <p:cNvSpPr>
            <a:spLocks noGrp="1"/>
          </p:cNvSpPr>
          <p:nvPr>
            <p:ph idx="1"/>
          </p:nvPr>
        </p:nvSpPr>
        <p:spPr/>
        <p:txBody>
          <a:bodyPr>
            <a:normAutofit lnSpcReduction="10000"/>
          </a:bodyPr>
          <a:lstStyle/>
          <a:p>
            <a:pPr lvl="0"/>
            <a:r>
              <a:rPr lang="en-US"/>
              <a:t>Access</a:t>
            </a:r>
          </a:p>
          <a:p>
            <a:pPr lvl="1"/>
            <a:r>
              <a:rPr lang="en-US"/>
              <a:t>Periods of uninsurance</a:t>
            </a:r>
          </a:p>
          <a:p>
            <a:pPr lvl="0"/>
            <a:r>
              <a:rPr lang="en-US"/>
              <a:t>Effectiveness</a:t>
            </a:r>
          </a:p>
          <a:p>
            <a:pPr lvl="1"/>
            <a:r>
              <a:rPr lang="en-US"/>
              <a:t>Prenatal care</a:t>
            </a:r>
          </a:p>
          <a:p>
            <a:pPr lvl="1"/>
            <a:r>
              <a:rPr lang="en-US"/>
              <a:t>Receipt of recommended immunizations by young children </a:t>
            </a:r>
          </a:p>
          <a:p>
            <a:pPr lvl="1"/>
            <a:r>
              <a:rPr lang="en-US"/>
              <a:t>Children’s vision screening </a:t>
            </a:r>
          </a:p>
          <a:p>
            <a:pPr lvl="1"/>
            <a:r>
              <a:rPr lang="en-US"/>
              <a:t>Well-child visits in the last year</a:t>
            </a:r>
          </a:p>
          <a:p>
            <a:pPr lvl="1"/>
            <a:r>
              <a:rPr lang="en-US"/>
              <a:t>Receipt of meningococcal vaccine by adolescents</a:t>
            </a:r>
          </a:p>
          <a:p>
            <a:pPr lvl="1"/>
            <a:r>
              <a:rPr lang="en-US"/>
              <a:t>Receipt of human papillomavirus (HPV) vaccination by adolescents</a:t>
            </a:r>
            <a:endParaRPr lang="en-US" dirty="0"/>
          </a:p>
        </p:txBody>
      </p:sp>
    </p:spTree>
    <p:extLst>
      <p:ext uri="{BB962C8B-B14F-4D97-AF65-F5344CB8AC3E}">
        <p14:creationId xmlns:p14="http://schemas.microsoft.com/office/powerpoint/2010/main" val="2351499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Maternal and Child Health Care Measures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a:t>Person-Centered Care</a:t>
            </a:r>
          </a:p>
          <a:p>
            <a:pPr lvl="1"/>
            <a:r>
              <a:rPr lang="en-US"/>
              <a:t>Children who had a doctor’s office or clinic visit in the last 12 months who reported poor communication with health providers</a:t>
            </a:r>
          </a:p>
          <a:p>
            <a:r>
              <a:rPr lang="en-US"/>
              <a:t>Patient Safety </a:t>
            </a:r>
          </a:p>
          <a:p>
            <a:pPr lvl="1"/>
            <a:r>
              <a:rPr lang="en-US"/>
              <a:t>Birth trauma—injury to neonates </a:t>
            </a:r>
          </a:p>
          <a:p>
            <a:r>
              <a:rPr lang="en-US"/>
              <a:t>Care Coordination</a:t>
            </a:r>
          </a:p>
          <a:p>
            <a:pPr lvl="1"/>
            <a:r>
              <a:rPr lang="en-US"/>
              <a:t>Children and adolescents whose health provider usually asks about prescription medications and treatments from other doctors</a:t>
            </a:r>
          </a:p>
          <a:p>
            <a:pPr lvl="1"/>
            <a:r>
              <a:rPr lang="en-US"/>
              <a:t>Emergency department (ED) visits with a principal diagnosis related to mental health, alcohol, or substance abuse </a:t>
            </a:r>
          </a:p>
          <a:p>
            <a:pPr lvl="1"/>
            <a:r>
              <a:rPr lang="en-US"/>
              <a:t>ED visits for asthma </a:t>
            </a:r>
          </a:p>
          <a:p>
            <a:endParaRPr lang="en-US" dirty="0"/>
          </a:p>
        </p:txBody>
      </p:sp>
    </p:spTree>
    <p:extLst>
      <p:ext uri="{BB962C8B-B14F-4D97-AF65-F5344CB8AC3E}">
        <p14:creationId xmlns:p14="http://schemas.microsoft.com/office/powerpoint/2010/main" val="1144774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Organization of the </a:t>
            </a:r>
            <a:r>
              <a:rPr lang="en-US" dirty="0" err="1"/>
              <a:t>Chartbook</a:t>
            </a:r>
            <a:r>
              <a:rPr lang="en-US" dirty="0"/>
              <a:t> on Healthy Living</a:t>
            </a:r>
          </a:p>
        </p:txBody>
      </p:sp>
      <p:sp>
        <p:nvSpPr>
          <p:cNvPr id="5" name="Content Placeholder 4"/>
          <p:cNvSpPr>
            <a:spLocks noGrp="1"/>
          </p:cNvSpPr>
          <p:nvPr>
            <p:ph idx="1"/>
          </p:nvPr>
        </p:nvSpPr>
        <p:spPr/>
        <p:txBody>
          <a:bodyPr>
            <a:normAutofit fontScale="92500" lnSpcReduction="20000"/>
          </a:bodyPr>
          <a:lstStyle/>
          <a:p>
            <a:r>
              <a:rPr lang="en-US" dirty="0"/>
              <a:t>Part of a series related to the National Healthcare Quality and Disparities Report (QDR)</a:t>
            </a:r>
          </a:p>
          <a:p>
            <a:r>
              <a:rPr lang="en-US" dirty="0"/>
              <a:t>Contents:</a:t>
            </a:r>
          </a:p>
          <a:p>
            <a:pPr lvl="1"/>
            <a:r>
              <a:rPr lang="en-US" dirty="0"/>
              <a:t>Overview of the QDR</a:t>
            </a:r>
          </a:p>
          <a:p>
            <a:pPr lvl="1"/>
            <a:r>
              <a:rPr lang="en-US" dirty="0"/>
              <a:t>Overview of Healthy Living, one of the priorities of the National Quality Strategy</a:t>
            </a:r>
          </a:p>
          <a:p>
            <a:pPr lvl="1"/>
            <a:r>
              <a:rPr lang="en-US" dirty="0"/>
              <a:t>Summary of trends and disparities in Healthy Living from the QDR</a:t>
            </a:r>
          </a:p>
          <a:p>
            <a:pPr lvl="1"/>
            <a:r>
              <a:rPr lang="en-US" dirty="0"/>
              <a:t>Tracking of individual measures of Healthy Living:</a:t>
            </a:r>
          </a:p>
          <a:p>
            <a:pPr lvl="2"/>
            <a:r>
              <a:rPr lang="en-US" dirty="0"/>
              <a:t>Maternal and Child Health Care</a:t>
            </a:r>
          </a:p>
          <a:p>
            <a:pPr lvl="2"/>
            <a:r>
              <a:rPr lang="en-US" dirty="0"/>
              <a:t>Lifestyle Modification </a:t>
            </a:r>
          </a:p>
          <a:p>
            <a:pPr lvl="2"/>
            <a:r>
              <a:rPr lang="en-US" dirty="0"/>
              <a:t>Clinical Preventive Services</a:t>
            </a:r>
          </a:p>
          <a:p>
            <a:pPr lvl="2"/>
            <a:r>
              <a:rPr lang="en-US" dirty="0"/>
              <a:t>Functional Status Preservation and Rehabilitation</a:t>
            </a:r>
          </a:p>
          <a:p>
            <a:pPr lvl="2"/>
            <a:r>
              <a:rPr lang="en-US" dirty="0"/>
              <a:t>Supportive and Palliative Care</a:t>
            </a:r>
          </a:p>
          <a:p>
            <a:pPr lvl="2"/>
            <a:endParaRPr lang="en-US" dirty="0"/>
          </a:p>
          <a:p>
            <a:pPr lvl="1"/>
            <a:endParaRPr lang="en-US" dirty="0"/>
          </a:p>
        </p:txBody>
      </p:sp>
    </p:spTree>
    <p:extLst>
      <p:ext uri="{BB962C8B-B14F-4D97-AF65-F5344CB8AC3E}">
        <p14:creationId xmlns:p14="http://schemas.microsoft.com/office/powerpoint/2010/main" val="1841410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a:t>Access: Children and Adolescents With Periods of Uninsurance </a:t>
            </a:r>
            <a:endParaRPr lang="en-US" dirty="0"/>
          </a:p>
        </p:txBody>
      </p:sp>
      <p:sp>
        <p:nvSpPr>
          <p:cNvPr id="11" name="Content Placeholder 10"/>
          <p:cNvSpPr>
            <a:spLocks noGrp="1"/>
          </p:cNvSpPr>
          <p:nvPr>
            <p:ph idx="1"/>
          </p:nvPr>
        </p:nvSpPr>
        <p:spPr/>
        <p:txBody>
          <a:bodyPr>
            <a:normAutofit fontScale="92500" lnSpcReduction="10000"/>
          </a:bodyPr>
          <a:lstStyle/>
          <a:p>
            <a:r>
              <a:rPr lang="en-US" dirty="0"/>
              <a:t>Coverage gaps (“</a:t>
            </a:r>
            <a:r>
              <a:rPr lang="en-US" dirty="0" err="1"/>
              <a:t>uninsurance</a:t>
            </a:r>
            <a:r>
              <a:rPr lang="en-US" dirty="0"/>
              <a:t>”) are a significant factor in children’s access to and use of care, as well as their health outcomes.</a:t>
            </a:r>
            <a:r>
              <a:rPr lang="en-US" baseline="30000" dirty="0"/>
              <a:t>1-3</a:t>
            </a:r>
            <a:r>
              <a:rPr lang="en-US" dirty="0"/>
              <a:t> </a:t>
            </a:r>
          </a:p>
          <a:p>
            <a:r>
              <a:rPr lang="en-US" dirty="0"/>
              <a:t>Resources through the Children’s Health Insurance Program Reauthorization Act (CHIPRA) are designed to increase Medicaid/CHIP enrollment:</a:t>
            </a:r>
          </a:p>
          <a:p>
            <a:pPr lvl="1"/>
            <a:r>
              <a:rPr lang="en-US" dirty="0"/>
              <a:t>Outreach programs</a:t>
            </a:r>
          </a:p>
          <a:p>
            <a:pPr lvl="1"/>
            <a:r>
              <a:rPr lang="en-US" dirty="0"/>
              <a:t>Simplified enrollment strategies</a:t>
            </a:r>
            <a:r>
              <a:rPr lang="en-US" baseline="30000" dirty="0"/>
              <a:t>4</a:t>
            </a:r>
          </a:p>
          <a:p>
            <a:r>
              <a:rPr lang="en-US" dirty="0"/>
              <a:t>Coverage gaps are still found for as many as 40% of new CHIP enrollees</a:t>
            </a:r>
            <a:r>
              <a:rPr lang="en-US" baseline="30000" dirty="0"/>
              <a:t>5</a:t>
            </a:r>
            <a:r>
              <a:rPr lang="en-US" dirty="0"/>
              <a:t> despite changes in State enrollment, renewal, and outreach processes.</a:t>
            </a:r>
          </a:p>
        </p:txBody>
      </p:sp>
    </p:spTree>
    <p:extLst>
      <p:ext uri="{BB962C8B-B14F-4D97-AF65-F5344CB8AC3E}">
        <p14:creationId xmlns:p14="http://schemas.microsoft.com/office/powerpoint/2010/main" val="175960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239000" cy="868362"/>
          </a:xfrm>
        </p:spPr>
        <p:txBody>
          <a:bodyPr>
            <a:noAutofit/>
          </a:bodyPr>
          <a:lstStyle/>
          <a:p>
            <a:r>
              <a:rPr lang="en-US" sz="2000" dirty="0"/>
              <a:t>Children and adolescents ages 0-17 years with any period of uninsurance during the year, by insurance, 2002-2013, and by race/ethnicity and income, 2012-2013</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696711168"/>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2978497994"/>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p:cNvSpPr/>
          <p:nvPr/>
        </p:nvSpPr>
        <p:spPr>
          <a:xfrm>
            <a:off x="457200" y="5760720"/>
            <a:ext cx="8229600" cy="553998"/>
          </a:xfrm>
          <a:prstGeom prst="rect">
            <a:avLst/>
          </a:prstGeom>
        </p:spPr>
        <p:txBody>
          <a:bodyPr wrap="square">
            <a:spAutoFit/>
          </a:bodyPr>
          <a:lstStyle/>
          <a:p>
            <a:r>
              <a:rPr lang="en-US" sz="1000" b="1" dirty="0"/>
              <a:t>Key: </a:t>
            </a:r>
            <a:r>
              <a:rPr lang="en-US" sz="1000" dirty="0"/>
              <a:t>CHIP = Children’s Health Insurance Program.</a:t>
            </a:r>
            <a:endParaRPr lang="en-US" sz="1000" b="1" dirty="0"/>
          </a:p>
          <a:p>
            <a:r>
              <a:rPr lang="en-US" sz="1000" b="1" dirty="0"/>
              <a:t>Source: </a:t>
            </a:r>
            <a:r>
              <a:rPr lang="en-US" sz="1000" dirty="0"/>
              <a:t>Agency for Healthcare Research and Quality, Medical Expenditure Panel Survey, 2002-2013.</a:t>
            </a:r>
          </a:p>
          <a:p>
            <a:r>
              <a:rPr lang="en-US" sz="1000" b="1" dirty="0"/>
              <a:t>Note: </a:t>
            </a:r>
            <a:r>
              <a:rPr lang="en-US" sz="1000" dirty="0"/>
              <a:t>White and Black are non-Hispanic. Hispanic includes all races.</a:t>
            </a:r>
            <a:endParaRPr lang="en-US" sz="1000" b="1" dirty="0"/>
          </a:p>
        </p:txBody>
      </p:sp>
    </p:spTree>
    <p:extLst>
      <p:ext uri="{BB962C8B-B14F-4D97-AF65-F5344CB8AC3E}">
        <p14:creationId xmlns:p14="http://schemas.microsoft.com/office/powerpoint/2010/main" val="402135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Effectiveness Measures</a:t>
            </a:r>
          </a:p>
        </p:txBody>
      </p:sp>
      <p:sp>
        <p:nvSpPr>
          <p:cNvPr id="3" name="Content Placeholder 2"/>
          <p:cNvSpPr>
            <a:spLocks noGrp="1"/>
          </p:cNvSpPr>
          <p:nvPr>
            <p:ph idx="1"/>
          </p:nvPr>
        </p:nvSpPr>
        <p:spPr/>
        <p:txBody>
          <a:bodyPr/>
          <a:lstStyle/>
          <a:p>
            <a:r>
              <a:rPr lang="en-US" dirty="0"/>
              <a:t>Early and adequate prenatal care</a:t>
            </a:r>
          </a:p>
          <a:p>
            <a:r>
              <a:rPr lang="en-US" dirty="0"/>
              <a:t>Receipt of recommended immunizations by young children </a:t>
            </a:r>
          </a:p>
          <a:p>
            <a:r>
              <a:rPr lang="en-US" dirty="0"/>
              <a:t>Children’s vision screening </a:t>
            </a:r>
          </a:p>
          <a:p>
            <a:r>
              <a:rPr lang="en-US" dirty="0"/>
              <a:t>Well-child visits in the last year</a:t>
            </a:r>
          </a:p>
          <a:p>
            <a:r>
              <a:rPr lang="en-US" dirty="0"/>
              <a:t>Receipt of meningococcal vaccine by adolescents</a:t>
            </a:r>
          </a:p>
          <a:p>
            <a:r>
              <a:rPr lang="en-US" dirty="0"/>
              <a:t>Receipt of human papillomavirus (HPV) vaccination by adolescents</a:t>
            </a:r>
          </a:p>
          <a:p>
            <a:endParaRPr lang="en-US" dirty="0"/>
          </a:p>
        </p:txBody>
      </p:sp>
    </p:spTree>
    <p:extLst>
      <p:ext uri="{BB962C8B-B14F-4D97-AF65-F5344CB8AC3E}">
        <p14:creationId xmlns:p14="http://schemas.microsoft.com/office/powerpoint/2010/main" val="1559550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Prevention: Early and Adequate Prenatal Care</a:t>
            </a:r>
            <a:endParaRPr lang="en-US" dirty="0"/>
          </a:p>
        </p:txBody>
      </p:sp>
      <p:sp>
        <p:nvSpPr>
          <p:cNvPr id="3" name="Content Placeholder 2"/>
          <p:cNvSpPr>
            <a:spLocks noGrp="1"/>
          </p:cNvSpPr>
          <p:nvPr>
            <p:ph idx="1"/>
          </p:nvPr>
        </p:nvSpPr>
        <p:spPr/>
        <p:txBody>
          <a:bodyPr/>
          <a:lstStyle/>
          <a:p>
            <a:r>
              <a:rPr lang="en-US" dirty="0"/>
              <a:t>A Healthy People 2020 objective is for 77.6% of pregnant women to receive early and adequate prenatal care:</a:t>
            </a:r>
          </a:p>
          <a:p>
            <a:pPr lvl="1"/>
            <a:r>
              <a:rPr lang="en-US" dirty="0"/>
              <a:t>Definition is based on Adequacy of Prenatal Care Utilization Index.</a:t>
            </a:r>
          </a:p>
          <a:p>
            <a:pPr lvl="1"/>
            <a:r>
              <a:rPr lang="en-US" dirty="0"/>
              <a:t>For a given pregnancy, the target number of prenatal visits considered adequate is determined by the start date of prenatal care and the infant’s gestational age at birth.</a:t>
            </a:r>
          </a:p>
        </p:txBody>
      </p:sp>
    </p:spTree>
    <p:extLst>
      <p:ext uri="{BB962C8B-B14F-4D97-AF65-F5344CB8AC3E}">
        <p14:creationId xmlns:p14="http://schemas.microsoft.com/office/powerpoint/2010/main" val="974507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Infants born in 2013 whose mothers had obtained early and adequate prenatal care, by State quartiles</a:t>
            </a:r>
          </a:p>
        </p:txBody>
      </p:sp>
      <p:sp>
        <p:nvSpPr>
          <p:cNvPr id="3" name="Rectangle 2"/>
          <p:cNvSpPr/>
          <p:nvPr/>
        </p:nvSpPr>
        <p:spPr>
          <a:xfrm>
            <a:off x="457200" y="6126480"/>
            <a:ext cx="8229600" cy="400110"/>
          </a:xfrm>
          <a:prstGeom prst="rect">
            <a:avLst/>
          </a:prstGeom>
        </p:spPr>
        <p:txBody>
          <a:bodyPr wrap="square" lIns="0">
            <a:spAutoFit/>
          </a:bodyPr>
          <a:lstStyle/>
          <a:p>
            <a:r>
              <a:rPr lang="en-US" sz="1000" b="1" dirty="0"/>
              <a:t>Source: </a:t>
            </a:r>
            <a:r>
              <a:rPr lang="en-US" sz="1000" dirty="0"/>
              <a:t>Centers for Disease Control and Prevention, National Center for Health Statistics, National Vital Statistics System, 2013.</a:t>
            </a:r>
          </a:p>
          <a:p>
            <a:r>
              <a:rPr lang="en-US" sz="1000" b="1" dirty="0"/>
              <a:t>Note: </a:t>
            </a:r>
            <a:r>
              <a:rPr lang="en-US" sz="1000" dirty="0"/>
              <a:t>Quartile values may overlap due to rounding.</a:t>
            </a:r>
            <a:endParaRPr lang="en-US" sz="1000" b="1" dirty="0"/>
          </a:p>
        </p:txBody>
      </p:sp>
      <p:sp>
        <p:nvSpPr>
          <p:cNvPr id="6" name="Title 1"/>
          <p:cNvSpPr txBox="1">
            <a:spLocks/>
          </p:cNvSpPr>
          <p:nvPr/>
        </p:nvSpPr>
        <p:spPr>
          <a:xfrm>
            <a:off x="1600200" y="274638"/>
            <a:ext cx="7086600" cy="8683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accent1"/>
                </a:solidFill>
                <a:latin typeface="+mj-lt"/>
                <a:ea typeface="+mj-ea"/>
                <a:cs typeface="+mj-cs"/>
              </a:defRPr>
            </a:lvl1pPr>
          </a:lstStyle>
          <a:p>
            <a:endParaRPr lang="en-US" sz="2000" dirty="0"/>
          </a:p>
        </p:txBody>
      </p:sp>
      <p:sp>
        <p:nvSpPr>
          <p:cNvPr id="7" name="Title 3"/>
          <p:cNvSpPr txBox="1">
            <a:spLocks/>
          </p:cNvSpPr>
          <p:nvPr/>
        </p:nvSpPr>
        <p:spPr>
          <a:xfrm>
            <a:off x="1600200" y="274638"/>
            <a:ext cx="7086600" cy="8683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baseline="0">
                <a:solidFill>
                  <a:schemeClr val="accent1"/>
                </a:solidFill>
                <a:latin typeface="+mj-lt"/>
                <a:ea typeface="+mj-ea"/>
                <a:cs typeface="+mj-cs"/>
              </a:defRPr>
            </a:lvl1pPr>
          </a:lstStyle>
          <a:p>
            <a:endParaRPr lang="en-US" sz="2000" dirty="0"/>
          </a:p>
        </p:txBody>
      </p:sp>
      <p:grpSp>
        <p:nvGrpSpPr>
          <p:cNvPr id="9" name="Group 332"/>
          <p:cNvGrpSpPr>
            <a:grpSpLocks noChangeAspect="1"/>
          </p:cNvGrpSpPr>
          <p:nvPr/>
        </p:nvGrpSpPr>
        <p:grpSpPr bwMode="auto">
          <a:xfrm>
            <a:off x="1143000" y="1371600"/>
            <a:ext cx="6400800" cy="3887778"/>
            <a:chOff x="816" y="576"/>
            <a:chExt cx="4854" cy="2948"/>
          </a:xfrm>
        </p:grpSpPr>
        <p:sp>
          <p:nvSpPr>
            <p:cNvPr id="10" name="Freeform 31"/>
            <p:cNvSpPr>
              <a:spLocks/>
            </p:cNvSpPr>
            <p:nvPr/>
          </p:nvSpPr>
          <p:spPr bwMode="auto">
            <a:xfrm>
              <a:off x="1058" y="601"/>
              <a:ext cx="584" cy="441"/>
            </a:xfrm>
            <a:custGeom>
              <a:avLst/>
              <a:gdLst>
                <a:gd name="T0" fmla="*/ 19 w 622"/>
                <a:gd name="T1" fmla="*/ 95 h 440"/>
                <a:gd name="T2" fmla="*/ 11 w 622"/>
                <a:gd name="T3" fmla="*/ 217 h 440"/>
                <a:gd name="T4" fmla="*/ 23 w 622"/>
                <a:gd name="T5" fmla="*/ 217 h 440"/>
                <a:gd name="T6" fmla="*/ 17 w 622"/>
                <a:gd name="T7" fmla="*/ 246 h 440"/>
                <a:gd name="T8" fmla="*/ 8 w 622"/>
                <a:gd name="T9" fmla="*/ 230 h 440"/>
                <a:gd name="T10" fmla="*/ 0 w 622"/>
                <a:gd name="T11" fmla="*/ 263 h 440"/>
                <a:gd name="T12" fmla="*/ 35 w 622"/>
                <a:gd name="T13" fmla="*/ 287 h 440"/>
                <a:gd name="T14" fmla="*/ 36 w 622"/>
                <a:gd name="T15" fmla="*/ 298 h 440"/>
                <a:gd name="T16" fmla="*/ 45 w 622"/>
                <a:gd name="T17" fmla="*/ 300 h 440"/>
                <a:gd name="T18" fmla="*/ 89 w 622"/>
                <a:gd name="T19" fmla="*/ 389 h 440"/>
                <a:gd name="T20" fmla="*/ 138 w 622"/>
                <a:gd name="T21" fmla="*/ 386 h 440"/>
                <a:gd name="T22" fmla="*/ 175 w 622"/>
                <a:gd name="T23" fmla="*/ 407 h 440"/>
                <a:gd name="T24" fmla="*/ 193 w 622"/>
                <a:gd name="T25" fmla="*/ 403 h 440"/>
                <a:gd name="T26" fmla="*/ 305 w 622"/>
                <a:gd name="T27" fmla="*/ 407 h 440"/>
                <a:gd name="T28" fmla="*/ 431 w 622"/>
                <a:gd name="T29" fmla="*/ 444 h 440"/>
                <a:gd name="T30" fmla="*/ 434 w 622"/>
                <a:gd name="T31" fmla="*/ 395 h 440"/>
                <a:gd name="T32" fmla="*/ 486 w 622"/>
                <a:gd name="T33" fmla="*/ 108 h 440"/>
                <a:gd name="T34" fmla="*/ 150 w 622"/>
                <a:gd name="T35" fmla="*/ 0 h 440"/>
                <a:gd name="T36" fmla="*/ 152 w 622"/>
                <a:gd name="T37" fmla="*/ 82 h 440"/>
                <a:gd name="T38" fmla="*/ 136 w 622"/>
                <a:gd name="T39" fmla="*/ 150 h 440"/>
                <a:gd name="T40" fmla="*/ 133 w 622"/>
                <a:gd name="T41" fmla="*/ 186 h 440"/>
                <a:gd name="T42" fmla="*/ 98 w 622"/>
                <a:gd name="T43" fmla="*/ 197 h 440"/>
                <a:gd name="T44" fmla="*/ 96 w 622"/>
                <a:gd name="T45" fmla="*/ 181 h 440"/>
                <a:gd name="T46" fmla="*/ 125 w 622"/>
                <a:gd name="T47" fmla="*/ 158 h 440"/>
                <a:gd name="T48" fmla="*/ 122 w 622"/>
                <a:gd name="T49" fmla="*/ 139 h 440"/>
                <a:gd name="T50" fmla="*/ 96 w 622"/>
                <a:gd name="T51" fmla="*/ 144 h 440"/>
                <a:gd name="T52" fmla="*/ 116 w 622"/>
                <a:gd name="T53" fmla="*/ 123 h 440"/>
                <a:gd name="T54" fmla="*/ 130 w 622"/>
                <a:gd name="T55" fmla="*/ 108 h 440"/>
                <a:gd name="T56" fmla="*/ 21 w 622"/>
                <a:gd name="T57" fmla="*/ 21 h 440"/>
                <a:gd name="T58" fmla="*/ 11 w 622"/>
                <a:gd name="T59" fmla="*/ 45 h 440"/>
                <a:gd name="T60" fmla="*/ 19 w 622"/>
                <a:gd name="T61" fmla="*/ 95 h 440"/>
                <a:gd name="T62" fmla="*/ 19 w 622"/>
                <a:gd name="T63" fmla="*/ 95 h 4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0"/>
                <a:gd name="T98" fmla="*/ 622 w 622"/>
                <a:gd name="T99" fmla="*/ 440 h 4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0">
                  <a:moveTo>
                    <a:pt x="23" y="95"/>
                  </a:moveTo>
                  <a:lnTo>
                    <a:pt x="15" y="217"/>
                  </a:lnTo>
                  <a:lnTo>
                    <a:pt x="30" y="217"/>
                  </a:lnTo>
                  <a:lnTo>
                    <a:pt x="21" y="242"/>
                  </a:lnTo>
                  <a:lnTo>
                    <a:pt x="10" y="226"/>
                  </a:lnTo>
                  <a:lnTo>
                    <a:pt x="0" y="259"/>
                  </a:lnTo>
                  <a:lnTo>
                    <a:pt x="44" y="283"/>
                  </a:lnTo>
                  <a:lnTo>
                    <a:pt x="46" y="294"/>
                  </a:lnTo>
                  <a:lnTo>
                    <a:pt x="57" y="296"/>
                  </a:lnTo>
                  <a:lnTo>
                    <a:pt x="114" y="385"/>
                  </a:lnTo>
                  <a:lnTo>
                    <a:pt x="177" y="382"/>
                  </a:lnTo>
                  <a:lnTo>
                    <a:pt x="224" y="403"/>
                  </a:lnTo>
                  <a:lnTo>
                    <a:pt x="247" y="399"/>
                  </a:lnTo>
                  <a:lnTo>
                    <a:pt x="389" y="403"/>
                  </a:lnTo>
                  <a:lnTo>
                    <a:pt x="551" y="440"/>
                  </a:lnTo>
                  <a:lnTo>
                    <a:pt x="554" y="391"/>
                  </a:lnTo>
                  <a:lnTo>
                    <a:pt x="622" y="108"/>
                  </a:lnTo>
                  <a:lnTo>
                    <a:pt x="191" y="0"/>
                  </a:lnTo>
                  <a:lnTo>
                    <a:pt x="195" y="82"/>
                  </a:lnTo>
                  <a:lnTo>
                    <a:pt x="174" y="150"/>
                  </a:lnTo>
                  <a:lnTo>
                    <a:pt x="170" y="186"/>
                  </a:lnTo>
                  <a:lnTo>
                    <a:pt x="125" y="197"/>
                  </a:lnTo>
                  <a:lnTo>
                    <a:pt x="122" y="181"/>
                  </a:lnTo>
                  <a:lnTo>
                    <a:pt x="159" y="158"/>
                  </a:lnTo>
                  <a:lnTo>
                    <a:pt x="156" y="139"/>
                  </a:lnTo>
                  <a:lnTo>
                    <a:pt x="122" y="144"/>
                  </a:lnTo>
                  <a:lnTo>
                    <a:pt x="148" y="123"/>
                  </a:lnTo>
                  <a:lnTo>
                    <a:pt x="166" y="108"/>
                  </a:lnTo>
                  <a:lnTo>
                    <a:pt x="26" y="21"/>
                  </a:lnTo>
                  <a:lnTo>
                    <a:pt x="15" y="45"/>
                  </a:lnTo>
                  <a:lnTo>
                    <a:pt x="23" y="9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 name="Freeform 32"/>
            <p:cNvSpPr>
              <a:spLocks/>
            </p:cNvSpPr>
            <p:nvPr/>
          </p:nvSpPr>
          <p:spPr bwMode="auto">
            <a:xfrm>
              <a:off x="1195" y="627"/>
              <a:ext cx="27" cy="32"/>
            </a:xfrm>
            <a:custGeom>
              <a:avLst/>
              <a:gdLst>
                <a:gd name="T0" fmla="*/ 0 w 29"/>
                <a:gd name="T1" fmla="*/ 14 h 32"/>
                <a:gd name="T2" fmla="*/ 18 w 29"/>
                <a:gd name="T3" fmla="*/ 0 h 32"/>
                <a:gd name="T4" fmla="*/ 21 w 29"/>
                <a:gd name="T5" fmla="*/ 14 h 32"/>
                <a:gd name="T6" fmla="*/ 18 w 29"/>
                <a:gd name="T7" fmla="*/ 32 h 32"/>
                <a:gd name="T8" fmla="*/ 0 w 29"/>
                <a:gd name="T9" fmla="*/ 14 h 32"/>
                <a:gd name="T10" fmla="*/ 0 w 29"/>
                <a:gd name="T11" fmla="*/ 14 h 32"/>
                <a:gd name="T12" fmla="*/ 0 w 29"/>
                <a:gd name="T13" fmla="*/ 14 h 32"/>
                <a:gd name="T14" fmla="*/ 0 60000 65536"/>
                <a:gd name="T15" fmla="*/ 0 60000 65536"/>
                <a:gd name="T16" fmla="*/ 0 60000 65536"/>
                <a:gd name="T17" fmla="*/ 0 60000 65536"/>
                <a:gd name="T18" fmla="*/ 0 60000 65536"/>
                <a:gd name="T19" fmla="*/ 0 60000 65536"/>
                <a:gd name="T20" fmla="*/ 0 60000 65536"/>
                <a:gd name="T21" fmla="*/ 0 w 29"/>
                <a:gd name="T22" fmla="*/ 0 h 32"/>
                <a:gd name="T23" fmla="*/ 29 w 29"/>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2">
                  <a:moveTo>
                    <a:pt x="0" y="14"/>
                  </a:moveTo>
                  <a:lnTo>
                    <a:pt x="23" y="0"/>
                  </a:lnTo>
                  <a:lnTo>
                    <a:pt x="29" y="14"/>
                  </a:lnTo>
                  <a:lnTo>
                    <a:pt x="24" y="32"/>
                  </a:lnTo>
                  <a:lnTo>
                    <a:pt x="0" y="1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 name="Freeform 33"/>
            <p:cNvSpPr>
              <a:spLocks/>
            </p:cNvSpPr>
            <p:nvPr/>
          </p:nvSpPr>
          <p:spPr bwMode="auto">
            <a:xfrm>
              <a:off x="1598" y="1537"/>
              <a:ext cx="495" cy="641"/>
            </a:xfrm>
            <a:custGeom>
              <a:avLst/>
              <a:gdLst>
                <a:gd name="T0" fmla="*/ 89 w 526"/>
                <a:gd name="T1" fmla="*/ 0 h 641"/>
                <a:gd name="T2" fmla="*/ 290 w 526"/>
                <a:gd name="T3" fmla="*/ 47 h 641"/>
                <a:gd name="T4" fmla="*/ 275 w 526"/>
                <a:gd name="T5" fmla="*/ 159 h 641"/>
                <a:gd name="T6" fmla="*/ 413 w 526"/>
                <a:gd name="T7" fmla="*/ 186 h 641"/>
                <a:gd name="T8" fmla="*/ 359 w 526"/>
                <a:gd name="T9" fmla="*/ 641 h 641"/>
                <a:gd name="T10" fmla="*/ 0 w 526"/>
                <a:gd name="T11" fmla="*/ 565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4" y="0"/>
                  </a:moveTo>
                  <a:lnTo>
                    <a:pt x="369" y="47"/>
                  </a:lnTo>
                  <a:lnTo>
                    <a:pt x="350" y="159"/>
                  </a:lnTo>
                  <a:lnTo>
                    <a:pt x="526" y="186"/>
                  </a:lnTo>
                  <a:lnTo>
                    <a:pt x="458" y="641"/>
                  </a:lnTo>
                  <a:lnTo>
                    <a:pt x="0" y="565"/>
                  </a:lnTo>
                  <a:lnTo>
                    <a:pt x="114"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 name="Freeform 34"/>
            <p:cNvSpPr>
              <a:spLocks/>
            </p:cNvSpPr>
            <p:nvPr/>
          </p:nvSpPr>
          <p:spPr bwMode="auto">
            <a:xfrm>
              <a:off x="904" y="869"/>
              <a:ext cx="699" cy="616"/>
            </a:xfrm>
            <a:custGeom>
              <a:avLst/>
              <a:gdLst>
                <a:gd name="T0" fmla="*/ 0 w 741"/>
                <a:gd name="T1" fmla="*/ 462 h 614"/>
                <a:gd name="T2" fmla="*/ 24 w 741"/>
                <a:gd name="T3" fmla="*/ 303 h 614"/>
                <a:gd name="T4" fmla="*/ 55 w 741"/>
                <a:gd name="T5" fmla="*/ 258 h 614"/>
                <a:gd name="T6" fmla="*/ 125 w 741"/>
                <a:gd name="T7" fmla="*/ 0 h 614"/>
                <a:gd name="T8" fmla="*/ 162 w 741"/>
                <a:gd name="T9" fmla="*/ 13 h 614"/>
                <a:gd name="T10" fmla="*/ 164 w 741"/>
                <a:gd name="T11" fmla="*/ 25 h 614"/>
                <a:gd name="T12" fmla="*/ 172 w 741"/>
                <a:gd name="T13" fmla="*/ 26 h 614"/>
                <a:gd name="T14" fmla="*/ 217 w 741"/>
                <a:gd name="T15" fmla="*/ 115 h 614"/>
                <a:gd name="T16" fmla="*/ 266 w 741"/>
                <a:gd name="T17" fmla="*/ 112 h 614"/>
                <a:gd name="T18" fmla="*/ 303 w 741"/>
                <a:gd name="T19" fmla="*/ 133 h 614"/>
                <a:gd name="T20" fmla="*/ 321 w 741"/>
                <a:gd name="T21" fmla="*/ 130 h 614"/>
                <a:gd name="T22" fmla="*/ 432 w 741"/>
                <a:gd name="T23" fmla="*/ 133 h 614"/>
                <a:gd name="T24" fmla="*/ 559 w 741"/>
                <a:gd name="T25" fmla="*/ 170 h 614"/>
                <a:gd name="T26" fmla="*/ 565 w 741"/>
                <a:gd name="T27" fmla="*/ 190 h 614"/>
                <a:gd name="T28" fmla="*/ 580 w 741"/>
                <a:gd name="T29" fmla="*/ 217 h 614"/>
                <a:gd name="T30" fmla="*/ 537 w 741"/>
                <a:gd name="T31" fmla="*/ 301 h 614"/>
                <a:gd name="T32" fmla="*/ 510 w 741"/>
                <a:gd name="T33" fmla="*/ 336 h 614"/>
                <a:gd name="T34" fmla="*/ 506 w 741"/>
                <a:gd name="T35" fmla="*/ 359 h 614"/>
                <a:gd name="T36" fmla="*/ 522 w 741"/>
                <a:gd name="T37" fmla="*/ 381 h 614"/>
                <a:gd name="T38" fmla="*/ 504 w 741"/>
                <a:gd name="T39" fmla="*/ 433 h 614"/>
                <a:gd name="T40" fmla="*/ 469 w 741"/>
                <a:gd name="T41" fmla="*/ 618 h 614"/>
                <a:gd name="T42" fmla="*/ 273 w 741"/>
                <a:gd name="T43" fmla="*/ 558 h 614"/>
                <a:gd name="T44" fmla="*/ 0 w 741"/>
                <a:gd name="T45" fmla="*/ 462 h 614"/>
                <a:gd name="T46" fmla="*/ 0 w 741"/>
                <a:gd name="T47" fmla="*/ 462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70" y="258"/>
                  </a:lnTo>
                  <a:lnTo>
                    <a:pt x="160" y="0"/>
                  </a:lnTo>
                  <a:lnTo>
                    <a:pt x="207" y="13"/>
                  </a:lnTo>
                  <a:lnTo>
                    <a:pt x="209" y="25"/>
                  </a:lnTo>
                  <a:lnTo>
                    <a:pt x="220" y="26"/>
                  </a:lnTo>
                  <a:lnTo>
                    <a:pt x="277" y="115"/>
                  </a:lnTo>
                  <a:lnTo>
                    <a:pt x="340" y="112"/>
                  </a:lnTo>
                  <a:lnTo>
                    <a:pt x="387" y="133"/>
                  </a:lnTo>
                  <a:lnTo>
                    <a:pt x="410" y="130"/>
                  </a:lnTo>
                  <a:lnTo>
                    <a:pt x="552" y="133"/>
                  </a:lnTo>
                  <a:lnTo>
                    <a:pt x="714" y="170"/>
                  </a:lnTo>
                  <a:lnTo>
                    <a:pt x="722" y="190"/>
                  </a:lnTo>
                  <a:lnTo>
                    <a:pt x="741" y="217"/>
                  </a:lnTo>
                  <a:lnTo>
                    <a:pt x="686" y="301"/>
                  </a:lnTo>
                  <a:lnTo>
                    <a:pt x="651" y="332"/>
                  </a:lnTo>
                  <a:lnTo>
                    <a:pt x="646" y="355"/>
                  </a:lnTo>
                  <a:lnTo>
                    <a:pt x="667" y="377"/>
                  </a:lnTo>
                  <a:lnTo>
                    <a:pt x="644" y="429"/>
                  </a:lnTo>
                  <a:lnTo>
                    <a:pt x="599" y="614"/>
                  </a:lnTo>
                  <a:lnTo>
                    <a:pt x="348" y="554"/>
                  </a:lnTo>
                  <a:lnTo>
                    <a:pt x="0" y="45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4" name="Freeform 35"/>
            <p:cNvSpPr>
              <a:spLocks/>
            </p:cNvSpPr>
            <p:nvPr/>
          </p:nvSpPr>
          <p:spPr bwMode="auto">
            <a:xfrm>
              <a:off x="838" y="1327"/>
              <a:ext cx="698" cy="1230"/>
            </a:xfrm>
            <a:custGeom>
              <a:avLst/>
              <a:gdLst>
                <a:gd name="T0" fmla="*/ 21 w 738"/>
                <a:gd name="T1" fmla="*/ 250 h 1229"/>
                <a:gd name="T2" fmla="*/ 5 w 738"/>
                <a:gd name="T3" fmla="*/ 345 h 1229"/>
                <a:gd name="T4" fmla="*/ 59 w 738"/>
                <a:gd name="T5" fmla="*/ 499 h 1229"/>
                <a:gd name="T6" fmla="*/ 70 w 738"/>
                <a:gd name="T7" fmla="*/ 489 h 1229"/>
                <a:gd name="T8" fmla="*/ 86 w 738"/>
                <a:gd name="T9" fmla="*/ 554 h 1229"/>
                <a:gd name="T10" fmla="*/ 59 w 738"/>
                <a:gd name="T11" fmla="*/ 509 h 1229"/>
                <a:gd name="T12" fmla="*/ 53 w 738"/>
                <a:gd name="T13" fmla="*/ 580 h 1229"/>
                <a:gd name="T14" fmla="*/ 84 w 738"/>
                <a:gd name="T15" fmla="*/ 628 h 1229"/>
                <a:gd name="T16" fmla="*/ 63 w 738"/>
                <a:gd name="T17" fmla="*/ 687 h 1229"/>
                <a:gd name="T18" fmla="*/ 124 w 738"/>
                <a:gd name="T19" fmla="*/ 851 h 1229"/>
                <a:gd name="T20" fmla="*/ 111 w 738"/>
                <a:gd name="T21" fmla="*/ 911 h 1229"/>
                <a:gd name="T22" fmla="*/ 190 w 738"/>
                <a:gd name="T23" fmla="*/ 958 h 1229"/>
                <a:gd name="T24" fmla="*/ 218 w 738"/>
                <a:gd name="T25" fmla="*/ 1006 h 1229"/>
                <a:gd name="T26" fmla="*/ 252 w 738"/>
                <a:gd name="T27" fmla="*/ 1022 h 1229"/>
                <a:gd name="T28" fmla="*/ 253 w 738"/>
                <a:gd name="T29" fmla="*/ 1052 h 1229"/>
                <a:gd name="T30" fmla="*/ 275 w 738"/>
                <a:gd name="T31" fmla="*/ 1058 h 1229"/>
                <a:gd name="T32" fmla="*/ 321 w 738"/>
                <a:gd name="T33" fmla="*/ 1152 h 1229"/>
                <a:gd name="T34" fmla="*/ 321 w 738"/>
                <a:gd name="T35" fmla="*/ 1218 h 1229"/>
                <a:gd name="T36" fmla="*/ 527 w 738"/>
                <a:gd name="T37" fmla="*/ 1233 h 1229"/>
                <a:gd name="T38" fmla="*/ 513 w 738"/>
                <a:gd name="T39" fmla="*/ 1205 h 1229"/>
                <a:gd name="T40" fmla="*/ 520 w 738"/>
                <a:gd name="T41" fmla="*/ 1167 h 1229"/>
                <a:gd name="T42" fmla="*/ 553 w 738"/>
                <a:gd name="T43" fmla="*/ 1099 h 1229"/>
                <a:gd name="T44" fmla="*/ 577 w 738"/>
                <a:gd name="T45" fmla="*/ 1081 h 1229"/>
                <a:gd name="T46" fmla="*/ 563 w 738"/>
                <a:gd name="T47" fmla="*/ 1056 h 1229"/>
                <a:gd name="T48" fmla="*/ 553 w 738"/>
                <a:gd name="T49" fmla="*/ 990 h 1229"/>
                <a:gd name="T50" fmla="*/ 260 w 738"/>
                <a:gd name="T51" fmla="*/ 423 h 1229"/>
                <a:gd name="T52" fmla="*/ 328 w 738"/>
                <a:gd name="T53" fmla="*/ 96 h 1229"/>
                <a:gd name="T54" fmla="*/ 55 w 738"/>
                <a:gd name="T55" fmla="*/ 0 h 1229"/>
                <a:gd name="T56" fmla="*/ 48 w 738"/>
                <a:gd name="T57" fmla="*/ 20 h 1229"/>
                <a:gd name="T58" fmla="*/ 0 w 738"/>
                <a:gd name="T59" fmla="*/ 164 h 1229"/>
                <a:gd name="T60" fmla="*/ 21 w 738"/>
                <a:gd name="T61" fmla="*/ 250 h 1229"/>
                <a:gd name="T62" fmla="*/ 21 w 738"/>
                <a:gd name="T63" fmla="*/ 250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8"/>
                <a:gd name="T97" fmla="*/ 0 h 1229"/>
                <a:gd name="T98" fmla="*/ 738 w 738"/>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8" h="1229">
                  <a:moveTo>
                    <a:pt x="26" y="250"/>
                  </a:moveTo>
                  <a:lnTo>
                    <a:pt x="5" y="345"/>
                  </a:lnTo>
                  <a:lnTo>
                    <a:pt x="76" y="499"/>
                  </a:lnTo>
                  <a:lnTo>
                    <a:pt x="89" y="489"/>
                  </a:lnTo>
                  <a:lnTo>
                    <a:pt x="110" y="554"/>
                  </a:lnTo>
                  <a:lnTo>
                    <a:pt x="76" y="509"/>
                  </a:lnTo>
                  <a:lnTo>
                    <a:pt x="68" y="580"/>
                  </a:lnTo>
                  <a:lnTo>
                    <a:pt x="107" y="624"/>
                  </a:lnTo>
                  <a:lnTo>
                    <a:pt x="81" y="683"/>
                  </a:lnTo>
                  <a:lnTo>
                    <a:pt x="158" y="847"/>
                  </a:lnTo>
                  <a:lnTo>
                    <a:pt x="141" y="907"/>
                  </a:lnTo>
                  <a:lnTo>
                    <a:pt x="243" y="954"/>
                  </a:lnTo>
                  <a:lnTo>
                    <a:pt x="280" y="1002"/>
                  </a:lnTo>
                  <a:lnTo>
                    <a:pt x="322" y="1018"/>
                  </a:lnTo>
                  <a:lnTo>
                    <a:pt x="323" y="1048"/>
                  </a:lnTo>
                  <a:lnTo>
                    <a:pt x="351" y="1054"/>
                  </a:lnTo>
                  <a:lnTo>
                    <a:pt x="411" y="1148"/>
                  </a:lnTo>
                  <a:lnTo>
                    <a:pt x="411" y="1214"/>
                  </a:lnTo>
                  <a:lnTo>
                    <a:pt x="673" y="1229"/>
                  </a:lnTo>
                  <a:lnTo>
                    <a:pt x="657" y="1201"/>
                  </a:lnTo>
                  <a:lnTo>
                    <a:pt x="665" y="1163"/>
                  </a:lnTo>
                  <a:lnTo>
                    <a:pt x="707" y="1095"/>
                  </a:lnTo>
                  <a:lnTo>
                    <a:pt x="738" y="1077"/>
                  </a:lnTo>
                  <a:lnTo>
                    <a:pt x="720" y="1052"/>
                  </a:lnTo>
                  <a:lnTo>
                    <a:pt x="707" y="986"/>
                  </a:lnTo>
                  <a:lnTo>
                    <a:pt x="332" y="423"/>
                  </a:lnTo>
                  <a:lnTo>
                    <a:pt x="419" y="96"/>
                  </a:lnTo>
                  <a:lnTo>
                    <a:pt x="71" y="0"/>
                  </a:lnTo>
                  <a:lnTo>
                    <a:pt x="61" y="20"/>
                  </a:lnTo>
                  <a:lnTo>
                    <a:pt x="0" y="164"/>
                  </a:lnTo>
                  <a:lnTo>
                    <a:pt x="26" y="25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5" name="Freeform 36"/>
            <p:cNvSpPr>
              <a:spLocks/>
            </p:cNvSpPr>
            <p:nvPr/>
          </p:nvSpPr>
          <p:spPr bwMode="auto">
            <a:xfrm>
              <a:off x="1150" y="1424"/>
              <a:ext cx="556" cy="890"/>
            </a:xfrm>
            <a:custGeom>
              <a:avLst/>
              <a:gdLst>
                <a:gd name="T0" fmla="*/ 0 w 591"/>
                <a:gd name="T1" fmla="*/ 327 h 890"/>
                <a:gd name="T2" fmla="*/ 294 w 591"/>
                <a:gd name="T3" fmla="*/ 890 h 890"/>
                <a:gd name="T4" fmla="*/ 306 w 591"/>
                <a:gd name="T5" fmla="*/ 770 h 890"/>
                <a:gd name="T6" fmla="*/ 322 w 591"/>
                <a:gd name="T7" fmla="*/ 764 h 890"/>
                <a:gd name="T8" fmla="*/ 350 w 591"/>
                <a:gd name="T9" fmla="*/ 785 h 890"/>
                <a:gd name="T10" fmla="*/ 373 w 591"/>
                <a:gd name="T11" fmla="*/ 678 h 890"/>
                <a:gd name="T12" fmla="*/ 463 w 591"/>
                <a:gd name="T13" fmla="*/ 113 h 890"/>
                <a:gd name="T14" fmla="*/ 264 w 591"/>
                <a:gd name="T15" fmla="*/ 60 h 890"/>
                <a:gd name="T16" fmla="*/ 68 w 591"/>
                <a:gd name="T17" fmla="*/ 0 h 890"/>
                <a:gd name="T18" fmla="*/ 0 w 591"/>
                <a:gd name="T19" fmla="*/ 327 h 890"/>
                <a:gd name="T20" fmla="*/ 0 w 591"/>
                <a:gd name="T21" fmla="*/ 327 h 8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1"/>
                <a:gd name="T34" fmla="*/ 0 h 890"/>
                <a:gd name="T35" fmla="*/ 591 w 591"/>
                <a:gd name="T36" fmla="*/ 890 h 8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1" h="890">
                  <a:moveTo>
                    <a:pt x="0" y="327"/>
                  </a:moveTo>
                  <a:lnTo>
                    <a:pt x="375" y="890"/>
                  </a:lnTo>
                  <a:lnTo>
                    <a:pt x="390" y="770"/>
                  </a:lnTo>
                  <a:lnTo>
                    <a:pt x="411" y="764"/>
                  </a:lnTo>
                  <a:lnTo>
                    <a:pt x="446" y="785"/>
                  </a:lnTo>
                  <a:lnTo>
                    <a:pt x="477" y="678"/>
                  </a:lnTo>
                  <a:lnTo>
                    <a:pt x="591" y="113"/>
                  </a:lnTo>
                  <a:lnTo>
                    <a:pt x="338" y="60"/>
                  </a:lnTo>
                  <a:lnTo>
                    <a:pt x="87" y="0"/>
                  </a:lnTo>
                  <a:lnTo>
                    <a:pt x="0" y="32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6" name="Freeform 37"/>
            <p:cNvSpPr>
              <a:spLocks/>
            </p:cNvSpPr>
            <p:nvPr/>
          </p:nvSpPr>
          <p:spPr bwMode="auto">
            <a:xfrm>
              <a:off x="1469" y="709"/>
              <a:ext cx="524" cy="873"/>
            </a:xfrm>
            <a:custGeom>
              <a:avLst/>
              <a:gdLst>
                <a:gd name="T0" fmla="*/ 0 w 557"/>
                <a:gd name="T1" fmla="*/ 774 h 873"/>
                <a:gd name="T2" fmla="*/ 35 w 557"/>
                <a:gd name="T3" fmla="*/ 589 h 873"/>
                <a:gd name="T4" fmla="*/ 53 w 557"/>
                <a:gd name="T5" fmla="*/ 537 h 873"/>
                <a:gd name="T6" fmla="*/ 36 w 557"/>
                <a:gd name="T7" fmla="*/ 515 h 873"/>
                <a:gd name="T8" fmla="*/ 40 w 557"/>
                <a:gd name="T9" fmla="*/ 492 h 873"/>
                <a:gd name="T10" fmla="*/ 68 w 557"/>
                <a:gd name="T11" fmla="*/ 461 h 873"/>
                <a:gd name="T12" fmla="*/ 110 w 557"/>
                <a:gd name="T13" fmla="*/ 377 h 873"/>
                <a:gd name="T14" fmla="*/ 95 w 557"/>
                <a:gd name="T15" fmla="*/ 350 h 873"/>
                <a:gd name="T16" fmla="*/ 89 w 557"/>
                <a:gd name="T17" fmla="*/ 330 h 873"/>
                <a:gd name="T18" fmla="*/ 92 w 557"/>
                <a:gd name="T19" fmla="*/ 283 h 873"/>
                <a:gd name="T20" fmla="*/ 145 w 557"/>
                <a:gd name="T21" fmla="*/ 0 h 873"/>
                <a:gd name="T22" fmla="*/ 201 w 557"/>
                <a:gd name="T23" fmla="*/ 15 h 873"/>
                <a:gd name="T24" fmla="*/ 183 w 557"/>
                <a:gd name="T25" fmla="*/ 126 h 873"/>
                <a:gd name="T26" fmla="*/ 195 w 557"/>
                <a:gd name="T27" fmla="*/ 165 h 873"/>
                <a:gd name="T28" fmla="*/ 196 w 557"/>
                <a:gd name="T29" fmla="*/ 189 h 873"/>
                <a:gd name="T30" fmla="*/ 190 w 557"/>
                <a:gd name="T31" fmla="*/ 194 h 873"/>
                <a:gd name="T32" fmla="*/ 210 w 557"/>
                <a:gd name="T33" fmla="*/ 220 h 873"/>
                <a:gd name="T34" fmla="*/ 235 w 557"/>
                <a:gd name="T35" fmla="*/ 291 h 873"/>
                <a:gd name="T36" fmla="*/ 241 w 557"/>
                <a:gd name="T37" fmla="*/ 355 h 873"/>
                <a:gd name="T38" fmla="*/ 246 w 557"/>
                <a:gd name="T39" fmla="*/ 389 h 873"/>
                <a:gd name="T40" fmla="*/ 229 w 557"/>
                <a:gd name="T41" fmla="*/ 421 h 873"/>
                <a:gd name="T42" fmla="*/ 239 w 557"/>
                <a:gd name="T43" fmla="*/ 435 h 873"/>
                <a:gd name="T44" fmla="*/ 270 w 557"/>
                <a:gd name="T45" fmla="*/ 414 h 873"/>
                <a:gd name="T46" fmla="*/ 291 w 557"/>
                <a:gd name="T47" fmla="*/ 526 h 873"/>
                <a:gd name="T48" fmla="*/ 305 w 557"/>
                <a:gd name="T49" fmla="*/ 531 h 873"/>
                <a:gd name="T50" fmla="*/ 307 w 557"/>
                <a:gd name="T51" fmla="*/ 563 h 873"/>
                <a:gd name="T52" fmla="*/ 346 w 557"/>
                <a:gd name="T53" fmla="*/ 576 h 873"/>
                <a:gd name="T54" fmla="*/ 407 w 557"/>
                <a:gd name="T55" fmla="*/ 578 h 873"/>
                <a:gd name="T56" fmla="*/ 433 w 557"/>
                <a:gd name="T57" fmla="*/ 593 h 873"/>
                <a:gd name="T58" fmla="*/ 395 w 557"/>
                <a:gd name="T59" fmla="*/ 873 h 873"/>
                <a:gd name="T60" fmla="*/ 196 w 557"/>
                <a:gd name="T61" fmla="*/ 827 h 873"/>
                <a:gd name="T62" fmla="*/ 0 w 557"/>
                <a:gd name="T63" fmla="*/ 774 h 873"/>
                <a:gd name="T64" fmla="*/ 0 w 557"/>
                <a:gd name="T65" fmla="*/ 774 h 8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3"/>
                <a:gd name="T101" fmla="*/ 557 w 557"/>
                <a:gd name="T102" fmla="*/ 873 h 8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3">
                  <a:moveTo>
                    <a:pt x="0" y="774"/>
                  </a:moveTo>
                  <a:lnTo>
                    <a:pt x="45" y="589"/>
                  </a:lnTo>
                  <a:lnTo>
                    <a:pt x="68" y="537"/>
                  </a:lnTo>
                  <a:lnTo>
                    <a:pt x="47" y="515"/>
                  </a:lnTo>
                  <a:lnTo>
                    <a:pt x="52" y="492"/>
                  </a:lnTo>
                  <a:lnTo>
                    <a:pt x="87" y="461"/>
                  </a:lnTo>
                  <a:lnTo>
                    <a:pt x="142" y="377"/>
                  </a:lnTo>
                  <a:lnTo>
                    <a:pt x="123" y="350"/>
                  </a:lnTo>
                  <a:lnTo>
                    <a:pt x="115" y="330"/>
                  </a:lnTo>
                  <a:lnTo>
                    <a:pt x="118" y="283"/>
                  </a:lnTo>
                  <a:lnTo>
                    <a:pt x="186" y="0"/>
                  </a:lnTo>
                  <a:lnTo>
                    <a:pt x="259" y="15"/>
                  </a:lnTo>
                  <a:lnTo>
                    <a:pt x="235" y="126"/>
                  </a:lnTo>
                  <a:lnTo>
                    <a:pt x="251" y="165"/>
                  </a:lnTo>
                  <a:lnTo>
                    <a:pt x="253" y="189"/>
                  </a:lnTo>
                  <a:lnTo>
                    <a:pt x="244" y="194"/>
                  </a:lnTo>
                  <a:lnTo>
                    <a:pt x="272" y="220"/>
                  </a:lnTo>
                  <a:lnTo>
                    <a:pt x="301" y="291"/>
                  </a:lnTo>
                  <a:lnTo>
                    <a:pt x="311" y="355"/>
                  </a:lnTo>
                  <a:lnTo>
                    <a:pt x="316" y="389"/>
                  </a:lnTo>
                  <a:lnTo>
                    <a:pt x="295" y="421"/>
                  </a:lnTo>
                  <a:lnTo>
                    <a:pt x="309" y="435"/>
                  </a:lnTo>
                  <a:lnTo>
                    <a:pt x="348" y="414"/>
                  </a:lnTo>
                  <a:lnTo>
                    <a:pt x="374" y="526"/>
                  </a:lnTo>
                  <a:lnTo>
                    <a:pt x="392" y="531"/>
                  </a:lnTo>
                  <a:lnTo>
                    <a:pt x="395" y="563"/>
                  </a:lnTo>
                  <a:lnTo>
                    <a:pt x="445" y="576"/>
                  </a:lnTo>
                  <a:lnTo>
                    <a:pt x="523" y="578"/>
                  </a:lnTo>
                  <a:lnTo>
                    <a:pt x="557" y="593"/>
                  </a:lnTo>
                  <a:lnTo>
                    <a:pt x="508" y="873"/>
                  </a:lnTo>
                  <a:lnTo>
                    <a:pt x="253" y="827"/>
                  </a:lnTo>
                  <a:lnTo>
                    <a:pt x="0" y="77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7" name="Freeform 38"/>
            <p:cNvSpPr>
              <a:spLocks/>
            </p:cNvSpPr>
            <p:nvPr/>
          </p:nvSpPr>
          <p:spPr bwMode="auto">
            <a:xfrm>
              <a:off x="1689" y="724"/>
              <a:ext cx="896" cy="590"/>
            </a:xfrm>
            <a:custGeom>
              <a:avLst/>
              <a:gdLst>
                <a:gd name="T0" fmla="*/ 12 w 952"/>
                <a:gd name="T1" fmla="*/ 150 h 590"/>
                <a:gd name="T2" fmla="*/ 14 w 952"/>
                <a:gd name="T3" fmla="*/ 174 h 590"/>
                <a:gd name="T4" fmla="*/ 8 w 952"/>
                <a:gd name="T5" fmla="*/ 179 h 590"/>
                <a:gd name="T6" fmla="*/ 29 w 952"/>
                <a:gd name="T7" fmla="*/ 205 h 590"/>
                <a:gd name="T8" fmla="*/ 52 w 952"/>
                <a:gd name="T9" fmla="*/ 276 h 590"/>
                <a:gd name="T10" fmla="*/ 59 w 952"/>
                <a:gd name="T11" fmla="*/ 340 h 590"/>
                <a:gd name="T12" fmla="*/ 63 w 952"/>
                <a:gd name="T13" fmla="*/ 374 h 590"/>
                <a:gd name="T14" fmla="*/ 47 w 952"/>
                <a:gd name="T15" fmla="*/ 406 h 590"/>
                <a:gd name="T16" fmla="*/ 58 w 952"/>
                <a:gd name="T17" fmla="*/ 420 h 590"/>
                <a:gd name="T18" fmla="*/ 88 w 952"/>
                <a:gd name="T19" fmla="*/ 399 h 590"/>
                <a:gd name="T20" fmla="*/ 109 w 952"/>
                <a:gd name="T21" fmla="*/ 511 h 590"/>
                <a:gd name="T22" fmla="*/ 123 w 952"/>
                <a:gd name="T23" fmla="*/ 516 h 590"/>
                <a:gd name="T24" fmla="*/ 125 w 952"/>
                <a:gd name="T25" fmla="*/ 548 h 590"/>
                <a:gd name="T26" fmla="*/ 135 w 952"/>
                <a:gd name="T27" fmla="*/ 565 h 590"/>
                <a:gd name="T28" fmla="*/ 164 w 952"/>
                <a:gd name="T29" fmla="*/ 561 h 590"/>
                <a:gd name="T30" fmla="*/ 226 w 952"/>
                <a:gd name="T31" fmla="*/ 563 h 590"/>
                <a:gd name="T32" fmla="*/ 252 w 952"/>
                <a:gd name="T33" fmla="*/ 578 h 590"/>
                <a:gd name="T34" fmla="*/ 259 w 952"/>
                <a:gd name="T35" fmla="*/ 519 h 590"/>
                <a:gd name="T36" fmla="*/ 463 w 952"/>
                <a:gd name="T37" fmla="*/ 558 h 590"/>
                <a:gd name="T38" fmla="*/ 710 w 952"/>
                <a:gd name="T39" fmla="*/ 590 h 590"/>
                <a:gd name="T40" fmla="*/ 717 w 952"/>
                <a:gd name="T41" fmla="*/ 484 h 590"/>
                <a:gd name="T42" fmla="*/ 744 w 952"/>
                <a:gd name="T43" fmla="*/ 139 h 590"/>
                <a:gd name="T44" fmla="*/ 413 w 952"/>
                <a:gd name="T45" fmla="*/ 90 h 590"/>
                <a:gd name="T46" fmla="*/ 250 w 952"/>
                <a:gd name="T47" fmla="*/ 56 h 590"/>
                <a:gd name="T48" fmla="*/ 20 w 952"/>
                <a:gd name="T49" fmla="*/ 0 h 590"/>
                <a:gd name="T50" fmla="*/ 0 w 952"/>
                <a:gd name="T51" fmla="*/ 111 h 590"/>
                <a:gd name="T52" fmla="*/ 12 w 952"/>
                <a:gd name="T53" fmla="*/ 150 h 590"/>
                <a:gd name="T54" fmla="*/ 12 w 952"/>
                <a:gd name="T55" fmla="*/ 150 h 5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90"/>
                <a:gd name="T86" fmla="*/ 952 w 952"/>
                <a:gd name="T87" fmla="*/ 590 h 5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90">
                  <a:moveTo>
                    <a:pt x="16" y="150"/>
                  </a:moveTo>
                  <a:lnTo>
                    <a:pt x="18" y="174"/>
                  </a:lnTo>
                  <a:lnTo>
                    <a:pt x="9" y="179"/>
                  </a:lnTo>
                  <a:lnTo>
                    <a:pt x="37" y="205"/>
                  </a:lnTo>
                  <a:lnTo>
                    <a:pt x="66" y="276"/>
                  </a:lnTo>
                  <a:lnTo>
                    <a:pt x="76" y="340"/>
                  </a:lnTo>
                  <a:lnTo>
                    <a:pt x="81" y="374"/>
                  </a:lnTo>
                  <a:lnTo>
                    <a:pt x="60" y="406"/>
                  </a:lnTo>
                  <a:lnTo>
                    <a:pt x="74" y="420"/>
                  </a:lnTo>
                  <a:lnTo>
                    <a:pt x="113" y="399"/>
                  </a:lnTo>
                  <a:lnTo>
                    <a:pt x="139" y="511"/>
                  </a:lnTo>
                  <a:lnTo>
                    <a:pt x="157" y="516"/>
                  </a:lnTo>
                  <a:lnTo>
                    <a:pt x="160" y="548"/>
                  </a:lnTo>
                  <a:lnTo>
                    <a:pt x="173" y="565"/>
                  </a:lnTo>
                  <a:lnTo>
                    <a:pt x="210" y="561"/>
                  </a:lnTo>
                  <a:lnTo>
                    <a:pt x="288" y="563"/>
                  </a:lnTo>
                  <a:lnTo>
                    <a:pt x="322" y="578"/>
                  </a:lnTo>
                  <a:lnTo>
                    <a:pt x="332" y="519"/>
                  </a:lnTo>
                  <a:lnTo>
                    <a:pt x="591" y="558"/>
                  </a:lnTo>
                  <a:lnTo>
                    <a:pt x="908" y="590"/>
                  </a:lnTo>
                  <a:lnTo>
                    <a:pt x="919" y="484"/>
                  </a:lnTo>
                  <a:lnTo>
                    <a:pt x="952" y="139"/>
                  </a:lnTo>
                  <a:lnTo>
                    <a:pt x="529" y="90"/>
                  </a:lnTo>
                  <a:lnTo>
                    <a:pt x="320" y="56"/>
                  </a:lnTo>
                  <a:lnTo>
                    <a:pt x="24" y="0"/>
                  </a:lnTo>
                  <a:lnTo>
                    <a:pt x="0" y="111"/>
                  </a:lnTo>
                  <a:lnTo>
                    <a:pt x="16" y="15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 name="Freeform 39"/>
            <p:cNvSpPr>
              <a:spLocks/>
            </p:cNvSpPr>
            <p:nvPr/>
          </p:nvSpPr>
          <p:spPr bwMode="auto">
            <a:xfrm>
              <a:off x="1433" y="2102"/>
              <a:ext cx="596" cy="715"/>
            </a:xfrm>
            <a:custGeom>
              <a:avLst/>
              <a:gdLst>
                <a:gd name="T0" fmla="*/ 32 w 634"/>
                <a:gd name="T1" fmla="*/ 459 h 716"/>
                <a:gd name="T2" fmla="*/ 20 w 634"/>
                <a:gd name="T3" fmla="*/ 431 h 716"/>
                <a:gd name="T4" fmla="*/ 24 w 634"/>
                <a:gd name="T5" fmla="*/ 393 h 716"/>
                <a:gd name="T6" fmla="*/ 58 w 634"/>
                <a:gd name="T7" fmla="*/ 321 h 716"/>
                <a:gd name="T8" fmla="*/ 82 w 634"/>
                <a:gd name="T9" fmla="*/ 303 h 716"/>
                <a:gd name="T10" fmla="*/ 68 w 634"/>
                <a:gd name="T11" fmla="*/ 278 h 716"/>
                <a:gd name="T12" fmla="*/ 58 w 634"/>
                <a:gd name="T13" fmla="*/ 212 h 716"/>
                <a:gd name="T14" fmla="*/ 70 w 634"/>
                <a:gd name="T15" fmla="*/ 92 h 716"/>
                <a:gd name="T16" fmla="*/ 86 w 634"/>
                <a:gd name="T17" fmla="*/ 86 h 716"/>
                <a:gd name="T18" fmla="*/ 113 w 634"/>
                <a:gd name="T19" fmla="*/ 107 h 716"/>
                <a:gd name="T20" fmla="*/ 137 w 634"/>
                <a:gd name="T21" fmla="*/ 0 h 716"/>
                <a:gd name="T22" fmla="*/ 494 w 634"/>
                <a:gd name="T23" fmla="*/ 76 h 716"/>
                <a:gd name="T24" fmla="*/ 421 w 634"/>
                <a:gd name="T25" fmla="*/ 720 h 716"/>
                <a:gd name="T26" fmla="*/ 311 w 634"/>
                <a:gd name="T27" fmla="*/ 700 h 716"/>
                <a:gd name="T28" fmla="*/ 243 w 634"/>
                <a:gd name="T29" fmla="*/ 676 h 716"/>
                <a:gd name="T30" fmla="*/ 102 w 634"/>
                <a:gd name="T31" fmla="*/ 605 h 716"/>
                <a:gd name="T32" fmla="*/ 0 w 634"/>
                <a:gd name="T33" fmla="*/ 495 h 716"/>
                <a:gd name="T34" fmla="*/ 32 w 634"/>
                <a:gd name="T35" fmla="*/ 459 h 716"/>
                <a:gd name="T36" fmla="*/ 32 w 634"/>
                <a:gd name="T37" fmla="*/ 459 h 7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4"/>
                <a:gd name="T58" fmla="*/ 0 h 716"/>
                <a:gd name="T59" fmla="*/ 634 w 634"/>
                <a:gd name="T60" fmla="*/ 716 h 7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4" h="716">
                  <a:moveTo>
                    <a:pt x="40" y="455"/>
                  </a:moveTo>
                  <a:lnTo>
                    <a:pt x="24" y="427"/>
                  </a:lnTo>
                  <a:lnTo>
                    <a:pt x="32" y="389"/>
                  </a:lnTo>
                  <a:lnTo>
                    <a:pt x="74" y="321"/>
                  </a:lnTo>
                  <a:lnTo>
                    <a:pt x="105" y="303"/>
                  </a:lnTo>
                  <a:lnTo>
                    <a:pt x="87" y="278"/>
                  </a:lnTo>
                  <a:lnTo>
                    <a:pt x="74" y="212"/>
                  </a:lnTo>
                  <a:lnTo>
                    <a:pt x="89" y="92"/>
                  </a:lnTo>
                  <a:lnTo>
                    <a:pt x="110" y="86"/>
                  </a:lnTo>
                  <a:lnTo>
                    <a:pt x="145" y="107"/>
                  </a:lnTo>
                  <a:lnTo>
                    <a:pt x="176" y="0"/>
                  </a:lnTo>
                  <a:lnTo>
                    <a:pt x="634" y="76"/>
                  </a:lnTo>
                  <a:lnTo>
                    <a:pt x="539" y="716"/>
                  </a:lnTo>
                  <a:lnTo>
                    <a:pt x="398" y="696"/>
                  </a:lnTo>
                  <a:lnTo>
                    <a:pt x="311" y="672"/>
                  </a:lnTo>
                  <a:lnTo>
                    <a:pt x="131" y="601"/>
                  </a:lnTo>
                  <a:lnTo>
                    <a:pt x="0" y="491"/>
                  </a:lnTo>
                  <a:lnTo>
                    <a:pt x="40" y="45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 name="Freeform 40"/>
            <p:cNvSpPr>
              <a:spLocks/>
            </p:cNvSpPr>
            <p:nvPr/>
          </p:nvSpPr>
          <p:spPr bwMode="auto">
            <a:xfrm>
              <a:off x="1927" y="1244"/>
              <a:ext cx="617" cy="525"/>
            </a:xfrm>
            <a:custGeom>
              <a:avLst/>
              <a:gdLst>
                <a:gd name="T0" fmla="*/ 0 w 654"/>
                <a:gd name="T1" fmla="*/ 448 h 526"/>
                <a:gd name="T2" fmla="*/ 61 w 654"/>
                <a:gd name="T3" fmla="*/ 0 h 526"/>
                <a:gd name="T4" fmla="*/ 263 w 654"/>
                <a:gd name="T5" fmla="*/ 39 h 526"/>
                <a:gd name="T6" fmla="*/ 512 w 654"/>
                <a:gd name="T7" fmla="*/ 71 h 526"/>
                <a:gd name="T8" fmla="*/ 496 w 654"/>
                <a:gd name="T9" fmla="*/ 296 h 526"/>
                <a:gd name="T10" fmla="*/ 480 w 654"/>
                <a:gd name="T11" fmla="*/ 522 h 526"/>
                <a:gd name="T12" fmla="*/ 138 w 654"/>
                <a:gd name="T13" fmla="*/ 475 h 526"/>
                <a:gd name="T14" fmla="*/ 0 w 654"/>
                <a:gd name="T15" fmla="*/ 448 h 526"/>
                <a:gd name="T16" fmla="*/ 0 w 654"/>
                <a:gd name="T17" fmla="*/ 448 h 5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4"/>
                <a:gd name="T28" fmla="*/ 0 h 526"/>
                <a:gd name="T29" fmla="*/ 654 w 654"/>
                <a:gd name="T30" fmla="*/ 526 h 5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4" h="526">
                  <a:moveTo>
                    <a:pt x="0" y="452"/>
                  </a:moveTo>
                  <a:lnTo>
                    <a:pt x="78" y="0"/>
                  </a:lnTo>
                  <a:lnTo>
                    <a:pt x="337" y="39"/>
                  </a:lnTo>
                  <a:lnTo>
                    <a:pt x="654" y="71"/>
                  </a:lnTo>
                  <a:lnTo>
                    <a:pt x="633" y="300"/>
                  </a:lnTo>
                  <a:lnTo>
                    <a:pt x="612" y="526"/>
                  </a:lnTo>
                  <a:lnTo>
                    <a:pt x="176" y="479"/>
                  </a:lnTo>
                  <a:lnTo>
                    <a:pt x="0" y="45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 name="Freeform 41"/>
            <p:cNvSpPr>
              <a:spLocks/>
            </p:cNvSpPr>
            <p:nvPr/>
          </p:nvSpPr>
          <p:spPr bwMode="auto">
            <a:xfrm>
              <a:off x="2029" y="1723"/>
              <a:ext cx="635" cy="522"/>
            </a:xfrm>
            <a:custGeom>
              <a:avLst/>
              <a:gdLst>
                <a:gd name="T0" fmla="*/ 53 w 679"/>
                <a:gd name="T1" fmla="*/ 0 h 522"/>
                <a:gd name="T2" fmla="*/ 395 w 679"/>
                <a:gd name="T3" fmla="*/ 47 h 522"/>
                <a:gd name="T4" fmla="*/ 533 w 679"/>
                <a:gd name="T5" fmla="*/ 63 h 522"/>
                <a:gd name="T6" fmla="*/ 526 w 679"/>
                <a:gd name="T7" fmla="*/ 175 h 522"/>
                <a:gd name="T8" fmla="*/ 508 w 679"/>
                <a:gd name="T9" fmla="*/ 522 h 522"/>
                <a:gd name="T10" fmla="*/ 439 w 679"/>
                <a:gd name="T11" fmla="*/ 515 h 522"/>
                <a:gd name="T12" fmla="*/ 219 w 679"/>
                <a:gd name="T13" fmla="*/ 491 h 522"/>
                <a:gd name="T14" fmla="*/ 0 w 679"/>
                <a:gd name="T15" fmla="*/ 455 h 522"/>
                <a:gd name="T16" fmla="*/ 53 w 679"/>
                <a:gd name="T17" fmla="*/ 0 h 522"/>
                <a:gd name="T18" fmla="*/ 53 w 679"/>
                <a:gd name="T19" fmla="*/ 0 h 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9"/>
                <a:gd name="T31" fmla="*/ 0 h 522"/>
                <a:gd name="T32" fmla="*/ 679 w 679"/>
                <a:gd name="T33" fmla="*/ 522 h 5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9" h="522">
                  <a:moveTo>
                    <a:pt x="68" y="0"/>
                  </a:moveTo>
                  <a:lnTo>
                    <a:pt x="504" y="47"/>
                  </a:lnTo>
                  <a:lnTo>
                    <a:pt x="679" y="63"/>
                  </a:lnTo>
                  <a:lnTo>
                    <a:pt x="671" y="175"/>
                  </a:lnTo>
                  <a:lnTo>
                    <a:pt x="648" y="522"/>
                  </a:lnTo>
                  <a:lnTo>
                    <a:pt x="559" y="515"/>
                  </a:lnTo>
                  <a:lnTo>
                    <a:pt x="280" y="491"/>
                  </a:lnTo>
                  <a:lnTo>
                    <a:pt x="0" y="455"/>
                  </a:lnTo>
                  <a:lnTo>
                    <a:pt x="68"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 name="Freeform 42"/>
            <p:cNvSpPr>
              <a:spLocks/>
            </p:cNvSpPr>
            <p:nvPr/>
          </p:nvSpPr>
          <p:spPr bwMode="auto">
            <a:xfrm>
              <a:off x="1940" y="2178"/>
              <a:ext cx="618" cy="652"/>
            </a:xfrm>
            <a:custGeom>
              <a:avLst/>
              <a:gdLst>
                <a:gd name="T0" fmla="*/ 64 w 654"/>
                <a:gd name="T1" fmla="*/ 655 h 651"/>
                <a:gd name="T2" fmla="*/ 71 w 654"/>
                <a:gd name="T3" fmla="*/ 606 h 651"/>
                <a:gd name="T4" fmla="*/ 199 w 654"/>
                <a:gd name="T5" fmla="*/ 627 h 651"/>
                <a:gd name="T6" fmla="*/ 192 w 654"/>
                <a:gd name="T7" fmla="*/ 603 h 651"/>
                <a:gd name="T8" fmla="*/ 469 w 654"/>
                <a:gd name="T9" fmla="*/ 635 h 651"/>
                <a:gd name="T10" fmla="*/ 512 w 654"/>
                <a:gd name="T11" fmla="*/ 60 h 651"/>
                <a:gd name="T12" fmla="*/ 293 w 654"/>
                <a:gd name="T13" fmla="*/ 36 h 651"/>
                <a:gd name="T14" fmla="*/ 74 w 654"/>
                <a:gd name="T15" fmla="*/ 0 h 651"/>
                <a:gd name="T16" fmla="*/ 0 w 654"/>
                <a:gd name="T17" fmla="*/ 644 h 651"/>
                <a:gd name="T18" fmla="*/ 64 w 654"/>
                <a:gd name="T19" fmla="*/ 655 h 651"/>
                <a:gd name="T20" fmla="*/ 64 w 654"/>
                <a:gd name="T21" fmla="*/ 655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1" y="602"/>
                  </a:lnTo>
                  <a:lnTo>
                    <a:pt x="254" y="623"/>
                  </a:lnTo>
                  <a:lnTo>
                    <a:pt x="246" y="599"/>
                  </a:lnTo>
                  <a:lnTo>
                    <a:pt x="601" y="631"/>
                  </a:lnTo>
                  <a:lnTo>
                    <a:pt x="654" y="60"/>
                  </a:lnTo>
                  <a:lnTo>
                    <a:pt x="375" y="36"/>
                  </a:lnTo>
                  <a:lnTo>
                    <a:pt x="95" y="0"/>
                  </a:lnTo>
                  <a:lnTo>
                    <a:pt x="0" y="640"/>
                  </a:lnTo>
                  <a:lnTo>
                    <a:pt x="82" y="65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 name="Freeform 43"/>
            <p:cNvSpPr>
              <a:spLocks/>
            </p:cNvSpPr>
            <p:nvPr/>
          </p:nvSpPr>
          <p:spPr bwMode="auto">
            <a:xfrm>
              <a:off x="2171" y="2298"/>
              <a:ext cx="1224" cy="1226"/>
            </a:xfrm>
            <a:custGeom>
              <a:avLst/>
              <a:gdLst>
                <a:gd name="T0" fmla="*/ 0 w 1302"/>
                <a:gd name="T1" fmla="*/ 479 h 1225"/>
                <a:gd name="T2" fmla="*/ 277 w 1302"/>
                <a:gd name="T3" fmla="*/ 511 h 1225"/>
                <a:gd name="T4" fmla="*/ 315 w 1302"/>
                <a:gd name="T5" fmla="*/ 0 h 1225"/>
                <a:gd name="T6" fmla="*/ 535 w 1302"/>
                <a:gd name="T7" fmla="*/ 16 h 1225"/>
                <a:gd name="T8" fmla="*/ 527 w 1302"/>
                <a:gd name="T9" fmla="*/ 236 h 1225"/>
                <a:gd name="T10" fmla="*/ 549 w 1302"/>
                <a:gd name="T11" fmla="*/ 259 h 1225"/>
                <a:gd name="T12" fmla="*/ 569 w 1302"/>
                <a:gd name="T13" fmla="*/ 259 h 1225"/>
                <a:gd name="T14" fmla="*/ 586 w 1302"/>
                <a:gd name="T15" fmla="*/ 280 h 1225"/>
                <a:gd name="T16" fmla="*/ 619 w 1302"/>
                <a:gd name="T17" fmla="*/ 290 h 1225"/>
                <a:gd name="T18" fmla="*/ 685 w 1302"/>
                <a:gd name="T19" fmla="*/ 327 h 1225"/>
                <a:gd name="T20" fmla="*/ 698 w 1302"/>
                <a:gd name="T21" fmla="*/ 311 h 1225"/>
                <a:gd name="T22" fmla="*/ 740 w 1302"/>
                <a:gd name="T23" fmla="*/ 341 h 1225"/>
                <a:gd name="T24" fmla="*/ 797 w 1302"/>
                <a:gd name="T25" fmla="*/ 341 h 1225"/>
                <a:gd name="T26" fmla="*/ 836 w 1302"/>
                <a:gd name="T27" fmla="*/ 327 h 1225"/>
                <a:gd name="T28" fmla="*/ 889 w 1302"/>
                <a:gd name="T29" fmla="*/ 314 h 1225"/>
                <a:gd name="T30" fmla="*/ 939 w 1302"/>
                <a:gd name="T31" fmla="*/ 348 h 1225"/>
                <a:gd name="T32" fmla="*/ 948 w 1302"/>
                <a:gd name="T33" fmla="*/ 359 h 1225"/>
                <a:gd name="T34" fmla="*/ 972 w 1302"/>
                <a:gd name="T35" fmla="*/ 359 h 1225"/>
                <a:gd name="T36" fmla="*/ 979 w 1302"/>
                <a:gd name="T37" fmla="*/ 541 h 1225"/>
                <a:gd name="T38" fmla="*/ 1017 w 1302"/>
                <a:gd name="T39" fmla="*/ 634 h 1225"/>
                <a:gd name="T40" fmla="*/ 1003 w 1302"/>
                <a:gd name="T41" fmla="*/ 703 h 1225"/>
                <a:gd name="T42" fmla="*/ 1006 w 1302"/>
                <a:gd name="T43" fmla="*/ 761 h 1225"/>
                <a:gd name="T44" fmla="*/ 987 w 1302"/>
                <a:gd name="T45" fmla="*/ 791 h 1225"/>
                <a:gd name="T46" fmla="*/ 996 w 1302"/>
                <a:gd name="T47" fmla="*/ 800 h 1225"/>
                <a:gd name="T48" fmla="*/ 953 w 1302"/>
                <a:gd name="T49" fmla="*/ 816 h 1225"/>
                <a:gd name="T50" fmla="*/ 921 w 1302"/>
                <a:gd name="T51" fmla="*/ 821 h 1225"/>
                <a:gd name="T52" fmla="*/ 927 w 1302"/>
                <a:gd name="T53" fmla="*/ 789 h 1225"/>
                <a:gd name="T54" fmla="*/ 907 w 1302"/>
                <a:gd name="T55" fmla="*/ 807 h 1225"/>
                <a:gd name="T56" fmla="*/ 908 w 1302"/>
                <a:gd name="T57" fmla="*/ 844 h 1225"/>
                <a:gd name="T58" fmla="*/ 887 w 1302"/>
                <a:gd name="T59" fmla="*/ 881 h 1225"/>
                <a:gd name="T60" fmla="*/ 768 w 1302"/>
                <a:gd name="T61" fmla="*/ 959 h 1225"/>
                <a:gd name="T62" fmla="*/ 729 w 1302"/>
                <a:gd name="T63" fmla="*/ 1009 h 1225"/>
                <a:gd name="T64" fmla="*/ 695 w 1302"/>
                <a:gd name="T65" fmla="*/ 1116 h 1225"/>
                <a:gd name="T66" fmla="*/ 724 w 1302"/>
                <a:gd name="T67" fmla="*/ 1229 h 1225"/>
                <a:gd name="T68" fmla="*/ 695 w 1302"/>
                <a:gd name="T69" fmla="*/ 1229 h 1225"/>
                <a:gd name="T70" fmla="*/ 566 w 1302"/>
                <a:gd name="T71" fmla="*/ 1171 h 1225"/>
                <a:gd name="T72" fmla="*/ 552 w 1302"/>
                <a:gd name="T73" fmla="*/ 1122 h 1225"/>
                <a:gd name="T74" fmla="*/ 538 w 1302"/>
                <a:gd name="T75" fmla="*/ 1100 h 1225"/>
                <a:gd name="T76" fmla="*/ 533 w 1302"/>
                <a:gd name="T77" fmla="*/ 1037 h 1225"/>
                <a:gd name="T78" fmla="*/ 509 w 1302"/>
                <a:gd name="T79" fmla="*/ 1012 h 1225"/>
                <a:gd name="T80" fmla="*/ 436 w 1302"/>
                <a:gd name="T81" fmla="*/ 842 h 1225"/>
                <a:gd name="T82" fmla="*/ 405 w 1302"/>
                <a:gd name="T83" fmla="*/ 810 h 1225"/>
                <a:gd name="T84" fmla="*/ 395 w 1302"/>
                <a:gd name="T85" fmla="*/ 782 h 1225"/>
                <a:gd name="T86" fmla="*/ 292 w 1302"/>
                <a:gd name="T87" fmla="*/ 776 h 1225"/>
                <a:gd name="T88" fmla="*/ 238 w 1302"/>
                <a:gd name="T89" fmla="*/ 857 h 1225"/>
                <a:gd name="T90" fmla="*/ 145 w 1302"/>
                <a:gd name="T91" fmla="*/ 773 h 1225"/>
                <a:gd name="T92" fmla="*/ 118 w 1302"/>
                <a:gd name="T93" fmla="*/ 656 h 1225"/>
                <a:gd name="T94" fmla="*/ 29 w 1302"/>
                <a:gd name="T95" fmla="*/ 542 h 1225"/>
                <a:gd name="T96" fmla="*/ 19 w 1302"/>
                <a:gd name="T97" fmla="*/ 508 h 1225"/>
                <a:gd name="T98" fmla="*/ 8 w 1302"/>
                <a:gd name="T99" fmla="*/ 503 h 1225"/>
                <a:gd name="T100" fmla="*/ 0 w 1302"/>
                <a:gd name="T101" fmla="*/ 479 h 1225"/>
                <a:gd name="T102" fmla="*/ 0 w 1302"/>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2"/>
                <a:gd name="T157" fmla="*/ 0 h 1225"/>
                <a:gd name="T158" fmla="*/ 1302 w 1302"/>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2" h="1225">
                  <a:moveTo>
                    <a:pt x="0" y="479"/>
                  </a:moveTo>
                  <a:lnTo>
                    <a:pt x="355" y="511"/>
                  </a:lnTo>
                  <a:lnTo>
                    <a:pt x="403" y="0"/>
                  </a:lnTo>
                  <a:lnTo>
                    <a:pt x="685" y="16"/>
                  </a:lnTo>
                  <a:lnTo>
                    <a:pt x="675" y="236"/>
                  </a:lnTo>
                  <a:lnTo>
                    <a:pt x="703" y="259"/>
                  </a:lnTo>
                  <a:lnTo>
                    <a:pt x="729" y="259"/>
                  </a:lnTo>
                  <a:lnTo>
                    <a:pt x="750" y="280"/>
                  </a:lnTo>
                  <a:lnTo>
                    <a:pt x="792" y="290"/>
                  </a:lnTo>
                  <a:lnTo>
                    <a:pt x="876" y="327"/>
                  </a:lnTo>
                  <a:lnTo>
                    <a:pt x="892" y="311"/>
                  </a:lnTo>
                  <a:lnTo>
                    <a:pt x="947" y="341"/>
                  </a:lnTo>
                  <a:lnTo>
                    <a:pt x="1020" y="341"/>
                  </a:lnTo>
                  <a:lnTo>
                    <a:pt x="1070" y="327"/>
                  </a:lnTo>
                  <a:lnTo>
                    <a:pt x="1138" y="314"/>
                  </a:lnTo>
                  <a:lnTo>
                    <a:pt x="1203" y="348"/>
                  </a:lnTo>
                  <a:lnTo>
                    <a:pt x="1213" y="359"/>
                  </a:lnTo>
                  <a:lnTo>
                    <a:pt x="1245" y="359"/>
                  </a:lnTo>
                  <a:lnTo>
                    <a:pt x="1253" y="541"/>
                  </a:lnTo>
                  <a:lnTo>
                    <a:pt x="1302" y="630"/>
                  </a:lnTo>
                  <a:lnTo>
                    <a:pt x="1284" y="699"/>
                  </a:lnTo>
                  <a:lnTo>
                    <a:pt x="1287" y="757"/>
                  </a:lnTo>
                  <a:lnTo>
                    <a:pt x="1264" y="787"/>
                  </a:lnTo>
                  <a:lnTo>
                    <a:pt x="1274" y="796"/>
                  </a:lnTo>
                  <a:lnTo>
                    <a:pt x="1221" y="812"/>
                  </a:lnTo>
                  <a:lnTo>
                    <a:pt x="1179" y="817"/>
                  </a:lnTo>
                  <a:lnTo>
                    <a:pt x="1187" y="785"/>
                  </a:lnTo>
                  <a:lnTo>
                    <a:pt x="1162" y="803"/>
                  </a:lnTo>
                  <a:lnTo>
                    <a:pt x="1164" y="840"/>
                  </a:lnTo>
                  <a:lnTo>
                    <a:pt x="1136" y="877"/>
                  </a:lnTo>
                  <a:lnTo>
                    <a:pt x="983" y="955"/>
                  </a:lnTo>
                  <a:lnTo>
                    <a:pt x="933" y="1005"/>
                  </a:lnTo>
                  <a:lnTo>
                    <a:pt x="889" y="1112"/>
                  </a:lnTo>
                  <a:lnTo>
                    <a:pt x="926" y="1225"/>
                  </a:lnTo>
                  <a:lnTo>
                    <a:pt x="889" y="1225"/>
                  </a:lnTo>
                  <a:lnTo>
                    <a:pt x="724" y="1167"/>
                  </a:lnTo>
                  <a:lnTo>
                    <a:pt x="706" y="1118"/>
                  </a:lnTo>
                  <a:lnTo>
                    <a:pt x="688" y="1096"/>
                  </a:lnTo>
                  <a:lnTo>
                    <a:pt x="682" y="1033"/>
                  </a:lnTo>
                  <a:lnTo>
                    <a:pt x="651" y="1008"/>
                  </a:lnTo>
                  <a:lnTo>
                    <a:pt x="560" y="838"/>
                  </a:lnTo>
                  <a:lnTo>
                    <a:pt x="518" y="806"/>
                  </a:lnTo>
                  <a:lnTo>
                    <a:pt x="505" y="778"/>
                  </a:lnTo>
                  <a:lnTo>
                    <a:pt x="374" y="772"/>
                  </a:lnTo>
                  <a:lnTo>
                    <a:pt x="304" y="853"/>
                  </a:lnTo>
                  <a:lnTo>
                    <a:pt x="185" y="769"/>
                  </a:lnTo>
                  <a:lnTo>
                    <a:pt x="151" y="652"/>
                  </a:lnTo>
                  <a:lnTo>
                    <a:pt x="37" y="542"/>
                  </a:lnTo>
                  <a:lnTo>
                    <a:pt x="23" y="508"/>
                  </a:lnTo>
                  <a:lnTo>
                    <a:pt x="8" y="503"/>
                  </a:lnTo>
                  <a:lnTo>
                    <a:pt x="0" y="47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3" name="Freeform 44"/>
            <p:cNvSpPr>
              <a:spLocks/>
            </p:cNvSpPr>
            <p:nvPr/>
          </p:nvSpPr>
          <p:spPr bwMode="auto">
            <a:xfrm>
              <a:off x="2553" y="864"/>
              <a:ext cx="575" cy="375"/>
            </a:xfrm>
            <a:custGeom>
              <a:avLst/>
              <a:gdLst>
                <a:gd name="T0" fmla="*/ 25 w 612"/>
                <a:gd name="T1" fmla="*/ 0 h 375"/>
                <a:gd name="T2" fmla="*/ 441 w 612"/>
                <a:gd name="T3" fmla="*/ 27 h 375"/>
                <a:gd name="T4" fmla="*/ 444 w 612"/>
                <a:gd name="T5" fmla="*/ 121 h 375"/>
                <a:gd name="T6" fmla="*/ 461 w 612"/>
                <a:gd name="T7" fmla="*/ 197 h 375"/>
                <a:gd name="T8" fmla="*/ 464 w 612"/>
                <a:gd name="T9" fmla="*/ 296 h 375"/>
                <a:gd name="T10" fmla="*/ 476 w 612"/>
                <a:gd name="T11" fmla="*/ 375 h 375"/>
                <a:gd name="T12" fmla="*/ 226 w 612"/>
                <a:gd name="T13" fmla="*/ 366 h 375"/>
                <a:gd name="T14" fmla="*/ 0 w 612"/>
                <a:gd name="T15" fmla="*/ 345 h 375"/>
                <a:gd name="T16" fmla="*/ 25 w 612"/>
                <a:gd name="T17" fmla="*/ 0 h 375"/>
                <a:gd name="T18" fmla="*/ 25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3" y="0"/>
                  </a:moveTo>
                  <a:lnTo>
                    <a:pt x="565" y="27"/>
                  </a:lnTo>
                  <a:lnTo>
                    <a:pt x="569" y="121"/>
                  </a:lnTo>
                  <a:lnTo>
                    <a:pt x="593" y="197"/>
                  </a:lnTo>
                  <a:lnTo>
                    <a:pt x="596" y="296"/>
                  </a:lnTo>
                  <a:lnTo>
                    <a:pt x="612" y="375"/>
                  </a:lnTo>
                  <a:lnTo>
                    <a:pt x="290" y="366"/>
                  </a:lnTo>
                  <a:lnTo>
                    <a:pt x="0" y="345"/>
                  </a:lnTo>
                  <a:lnTo>
                    <a:pt x="33"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4" name="Freeform 45"/>
            <p:cNvSpPr>
              <a:spLocks/>
            </p:cNvSpPr>
            <p:nvPr/>
          </p:nvSpPr>
          <p:spPr bwMode="auto">
            <a:xfrm>
              <a:off x="2523" y="1208"/>
              <a:ext cx="615" cy="427"/>
            </a:xfrm>
            <a:custGeom>
              <a:avLst/>
              <a:gdLst>
                <a:gd name="T0" fmla="*/ 24 w 654"/>
                <a:gd name="T1" fmla="*/ 0 h 427"/>
                <a:gd name="T2" fmla="*/ 252 w 654"/>
                <a:gd name="T3" fmla="*/ 21 h 427"/>
                <a:gd name="T4" fmla="*/ 504 w 654"/>
                <a:gd name="T5" fmla="*/ 30 h 427"/>
                <a:gd name="T6" fmla="*/ 486 w 654"/>
                <a:gd name="T7" fmla="*/ 71 h 427"/>
                <a:gd name="T8" fmla="*/ 512 w 654"/>
                <a:gd name="T9" fmla="*/ 100 h 427"/>
                <a:gd name="T10" fmla="*/ 510 w 654"/>
                <a:gd name="T11" fmla="*/ 310 h 427"/>
                <a:gd name="T12" fmla="*/ 499 w 654"/>
                <a:gd name="T13" fmla="*/ 309 h 427"/>
                <a:gd name="T14" fmla="*/ 499 w 654"/>
                <a:gd name="T15" fmla="*/ 336 h 427"/>
                <a:gd name="T16" fmla="*/ 510 w 654"/>
                <a:gd name="T17" fmla="*/ 356 h 427"/>
                <a:gd name="T18" fmla="*/ 504 w 654"/>
                <a:gd name="T19" fmla="*/ 377 h 427"/>
                <a:gd name="T20" fmla="*/ 510 w 654"/>
                <a:gd name="T21" fmla="*/ 427 h 427"/>
                <a:gd name="T22" fmla="*/ 497 w 654"/>
                <a:gd name="T23" fmla="*/ 420 h 427"/>
                <a:gd name="T24" fmla="*/ 482 w 654"/>
                <a:gd name="T25" fmla="*/ 403 h 427"/>
                <a:gd name="T26" fmla="*/ 439 w 654"/>
                <a:gd name="T27" fmla="*/ 383 h 427"/>
                <a:gd name="T28" fmla="*/ 395 w 654"/>
                <a:gd name="T29" fmla="*/ 386 h 427"/>
                <a:gd name="T30" fmla="*/ 370 w 654"/>
                <a:gd name="T31" fmla="*/ 362 h 427"/>
                <a:gd name="T32" fmla="*/ 0 w 654"/>
                <a:gd name="T33" fmla="*/ 335 h 427"/>
                <a:gd name="T34" fmla="*/ 24 w 654"/>
                <a:gd name="T35" fmla="*/ 0 h 427"/>
                <a:gd name="T36" fmla="*/ 24 w 654"/>
                <a:gd name="T37" fmla="*/ 0 h 4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7"/>
                <a:gd name="T59" fmla="*/ 654 w 654"/>
                <a:gd name="T60" fmla="*/ 427 h 4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7">
                  <a:moveTo>
                    <a:pt x="32" y="0"/>
                  </a:moveTo>
                  <a:lnTo>
                    <a:pt x="322" y="21"/>
                  </a:lnTo>
                  <a:lnTo>
                    <a:pt x="644" y="30"/>
                  </a:lnTo>
                  <a:lnTo>
                    <a:pt x="622" y="71"/>
                  </a:lnTo>
                  <a:lnTo>
                    <a:pt x="654" y="100"/>
                  </a:lnTo>
                  <a:lnTo>
                    <a:pt x="652" y="310"/>
                  </a:lnTo>
                  <a:lnTo>
                    <a:pt x="639" y="309"/>
                  </a:lnTo>
                  <a:lnTo>
                    <a:pt x="639" y="336"/>
                  </a:lnTo>
                  <a:lnTo>
                    <a:pt x="651" y="356"/>
                  </a:lnTo>
                  <a:lnTo>
                    <a:pt x="644" y="377"/>
                  </a:lnTo>
                  <a:lnTo>
                    <a:pt x="651" y="427"/>
                  </a:lnTo>
                  <a:lnTo>
                    <a:pt x="636" y="420"/>
                  </a:lnTo>
                  <a:lnTo>
                    <a:pt x="618" y="403"/>
                  </a:lnTo>
                  <a:lnTo>
                    <a:pt x="562" y="383"/>
                  </a:lnTo>
                  <a:lnTo>
                    <a:pt x="505" y="386"/>
                  </a:lnTo>
                  <a:lnTo>
                    <a:pt x="473" y="362"/>
                  </a:lnTo>
                  <a:lnTo>
                    <a:pt x="0" y="335"/>
                  </a:lnTo>
                  <a:lnTo>
                    <a:pt x="32"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5" name="Freeform 46"/>
            <p:cNvSpPr>
              <a:spLocks/>
            </p:cNvSpPr>
            <p:nvPr/>
          </p:nvSpPr>
          <p:spPr bwMode="auto">
            <a:xfrm>
              <a:off x="2504" y="1544"/>
              <a:ext cx="726" cy="374"/>
            </a:xfrm>
            <a:custGeom>
              <a:avLst/>
              <a:gdLst>
                <a:gd name="T0" fmla="*/ 17 w 767"/>
                <a:gd name="T1" fmla="*/ 0 h 374"/>
                <a:gd name="T2" fmla="*/ 385 w 767"/>
                <a:gd name="T3" fmla="*/ 27 h 374"/>
                <a:gd name="T4" fmla="*/ 410 w 767"/>
                <a:gd name="T5" fmla="*/ 51 h 374"/>
                <a:gd name="T6" fmla="*/ 455 w 767"/>
                <a:gd name="T7" fmla="*/ 48 h 374"/>
                <a:gd name="T8" fmla="*/ 499 w 767"/>
                <a:gd name="T9" fmla="*/ 68 h 374"/>
                <a:gd name="T10" fmla="*/ 513 w 767"/>
                <a:gd name="T11" fmla="*/ 85 h 374"/>
                <a:gd name="T12" fmla="*/ 525 w 767"/>
                <a:gd name="T13" fmla="*/ 92 h 374"/>
                <a:gd name="T14" fmla="*/ 545 w 767"/>
                <a:gd name="T15" fmla="*/ 163 h 374"/>
                <a:gd name="T16" fmla="*/ 545 w 767"/>
                <a:gd name="T17" fmla="*/ 184 h 374"/>
                <a:gd name="T18" fmla="*/ 558 w 767"/>
                <a:gd name="T19" fmla="*/ 218 h 374"/>
                <a:gd name="T20" fmla="*/ 566 w 767"/>
                <a:gd name="T21" fmla="*/ 272 h 374"/>
                <a:gd name="T22" fmla="*/ 561 w 767"/>
                <a:gd name="T23" fmla="*/ 288 h 374"/>
                <a:gd name="T24" fmla="*/ 570 w 767"/>
                <a:gd name="T25" fmla="*/ 306 h 374"/>
                <a:gd name="T26" fmla="*/ 599 w 767"/>
                <a:gd name="T27" fmla="*/ 374 h 374"/>
                <a:gd name="T28" fmla="*/ 332 w 767"/>
                <a:gd name="T29" fmla="*/ 370 h 374"/>
                <a:gd name="T30" fmla="*/ 131 w 767"/>
                <a:gd name="T31" fmla="*/ 354 h 374"/>
                <a:gd name="T32" fmla="*/ 137 w 767"/>
                <a:gd name="T33" fmla="*/ 242 h 374"/>
                <a:gd name="T34" fmla="*/ 0 w 767"/>
                <a:gd name="T35" fmla="*/ 226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4" y="27"/>
                  </a:lnTo>
                  <a:lnTo>
                    <a:pt x="526" y="51"/>
                  </a:lnTo>
                  <a:lnTo>
                    <a:pt x="583" y="48"/>
                  </a:lnTo>
                  <a:lnTo>
                    <a:pt x="639" y="68"/>
                  </a:lnTo>
                  <a:lnTo>
                    <a:pt x="657" y="85"/>
                  </a:lnTo>
                  <a:lnTo>
                    <a:pt x="672" y="92"/>
                  </a:lnTo>
                  <a:lnTo>
                    <a:pt x="698" y="163"/>
                  </a:lnTo>
                  <a:lnTo>
                    <a:pt x="698" y="184"/>
                  </a:lnTo>
                  <a:lnTo>
                    <a:pt x="715" y="218"/>
                  </a:lnTo>
                  <a:lnTo>
                    <a:pt x="724" y="272"/>
                  </a:lnTo>
                  <a:lnTo>
                    <a:pt x="719" y="288"/>
                  </a:lnTo>
                  <a:lnTo>
                    <a:pt x="730" y="306"/>
                  </a:lnTo>
                  <a:lnTo>
                    <a:pt x="767" y="374"/>
                  </a:lnTo>
                  <a:lnTo>
                    <a:pt x="426" y="370"/>
                  </a:lnTo>
                  <a:lnTo>
                    <a:pt x="167" y="354"/>
                  </a:lnTo>
                  <a:lnTo>
                    <a:pt x="175" y="242"/>
                  </a:lnTo>
                  <a:lnTo>
                    <a:pt x="0" y="226"/>
                  </a:lnTo>
                  <a:lnTo>
                    <a:pt x="21"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6" name="Freeform 47"/>
            <p:cNvSpPr>
              <a:spLocks/>
            </p:cNvSpPr>
            <p:nvPr/>
          </p:nvSpPr>
          <p:spPr bwMode="auto">
            <a:xfrm>
              <a:off x="2637" y="1898"/>
              <a:ext cx="646" cy="364"/>
            </a:xfrm>
            <a:custGeom>
              <a:avLst/>
              <a:gdLst>
                <a:gd name="T0" fmla="*/ 19 w 691"/>
                <a:gd name="T1" fmla="*/ 0 h 364"/>
                <a:gd name="T2" fmla="*/ 220 w 691"/>
                <a:gd name="T3" fmla="*/ 16 h 364"/>
                <a:gd name="T4" fmla="*/ 487 w 691"/>
                <a:gd name="T5" fmla="*/ 20 h 364"/>
                <a:gd name="T6" fmla="*/ 501 w 691"/>
                <a:gd name="T7" fmla="*/ 36 h 364"/>
                <a:gd name="T8" fmla="*/ 511 w 691"/>
                <a:gd name="T9" fmla="*/ 33 h 364"/>
                <a:gd name="T10" fmla="*/ 521 w 691"/>
                <a:gd name="T11" fmla="*/ 50 h 364"/>
                <a:gd name="T12" fmla="*/ 513 w 691"/>
                <a:gd name="T13" fmla="*/ 50 h 364"/>
                <a:gd name="T14" fmla="*/ 503 w 691"/>
                <a:gd name="T15" fmla="*/ 73 h 364"/>
                <a:gd name="T16" fmla="*/ 525 w 691"/>
                <a:gd name="T17" fmla="*/ 112 h 364"/>
                <a:gd name="T18" fmla="*/ 541 w 691"/>
                <a:gd name="T19" fmla="*/ 118 h 364"/>
                <a:gd name="T20" fmla="*/ 539 w 691"/>
                <a:gd name="T21" fmla="*/ 363 h 364"/>
                <a:gd name="T22" fmla="*/ 309 w 691"/>
                <a:gd name="T23" fmla="*/ 364 h 364"/>
                <a:gd name="T24" fmla="*/ 0 w 691"/>
                <a:gd name="T25" fmla="*/ 347 h 364"/>
                <a:gd name="T26" fmla="*/ 19 w 691"/>
                <a:gd name="T27" fmla="*/ 0 h 364"/>
                <a:gd name="T28" fmla="*/ 19 w 691"/>
                <a:gd name="T29" fmla="*/ 0 h 3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4"/>
                <a:gd name="T47" fmla="*/ 691 w 691"/>
                <a:gd name="T48" fmla="*/ 364 h 3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4">
                  <a:moveTo>
                    <a:pt x="23" y="0"/>
                  </a:moveTo>
                  <a:lnTo>
                    <a:pt x="282" y="16"/>
                  </a:lnTo>
                  <a:lnTo>
                    <a:pt x="623" y="20"/>
                  </a:lnTo>
                  <a:lnTo>
                    <a:pt x="641" y="36"/>
                  </a:lnTo>
                  <a:lnTo>
                    <a:pt x="652" y="33"/>
                  </a:lnTo>
                  <a:lnTo>
                    <a:pt x="665" y="50"/>
                  </a:lnTo>
                  <a:lnTo>
                    <a:pt x="654" y="50"/>
                  </a:lnTo>
                  <a:lnTo>
                    <a:pt x="643" y="73"/>
                  </a:lnTo>
                  <a:lnTo>
                    <a:pt x="670" y="112"/>
                  </a:lnTo>
                  <a:lnTo>
                    <a:pt x="691" y="118"/>
                  </a:lnTo>
                  <a:lnTo>
                    <a:pt x="688" y="363"/>
                  </a:lnTo>
                  <a:lnTo>
                    <a:pt x="395" y="364"/>
                  </a:lnTo>
                  <a:lnTo>
                    <a:pt x="0" y="347"/>
                  </a:lnTo>
                  <a:lnTo>
                    <a:pt x="23"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7" name="Freeform 48"/>
            <p:cNvSpPr>
              <a:spLocks/>
            </p:cNvSpPr>
            <p:nvPr/>
          </p:nvSpPr>
          <p:spPr bwMode="auto">
            <a:xfrm>
              <a:off x="2550" y="2239"/>
              <a:ext cx="755" cy="408"/>
            </a:xfrm>
            <a:custGeom>
              <a:avLst/>
              <a:gdLst>
                <a:gd name="T0" fmla="*/ 5 w 803"/>
                <a:gd name="T1" fmla="*/ 0 h 408"/>
                <a:gd name="T2" fmla="*/ 73 w 803"/>
                <a:gd name="T3" fmla="*/ 7 h 408"/>
                <a:gd name="T4" fmla="*/ 383 w 803"/>
                <a:gd name="T5" fmla="*/ 24 h 408"/>
                <a:gd name="T6" fmla="*/ 611 w 803"/>
                <a:gd name="T7" fmla="*/ 23 h 408"/>
                <a:gd name="T8" fmla="*/ 614 w 803"/>
                <a:gd name="T9" fmla="*/ 83 h 408"/>
                <a:gd name="T10" fmla="*/ 628 w 803"/>
                <a:gd name="T11" fmla="*/ 213 h 408"/>
                <a:gd name="T12" fmla="*/ 625 w 803"/>
                <a:gd name="T13" fmla="*/ 412 h 408"/>
                <a:gd name="T14" fmla="*/ 574 w 803"/>
                <a:gd name="T15" fmla="*/ 378 h 408"/>
                <a:gd name="T16" fmla="*/ 522 w 803"/>
                <a:gd name="T17" fmla="*/ 391 h 408"/>
                <a:gd name="T18" fmla="*/ 481 w 803"/>
                <a:gd name="T19" fmla="*/ 405 h 408"/>
                <a:gd name="T20" fmla="*/ 424 w 803"/>
                <a:gd name="T21" fmla="*/ 405 h 408"/>
                <a:gd name="T22" fmla="*/ 383 w 803"/>
                <a:gd name="T23" fmla="*/ 375 h 408"/>
                <a:gd name="T24" fmla="*/ 370 w 803"/>
                <a:gd name="T25" fmla="*/ 391 h 408"/>
                <a:gd name="T26" fmla="*/ 304 w 803"/>
                <a:gd name="T27" fmla="*/ 354 h 408"/>
                <a:gd name="T28" fmla="*/ 272 w 803"/>
                <a:gd name="T29" fmla="*/ 344 h 408"/>
                <a:gd name="T30" fmla="*/ 256 w 803"/>
                <a:gd name="T31" fmla="*/ 323 h 408"/>
                <a:gd name="T32" fmla="*/ 234 w 803"/>
                <a:gd name="T33" fmla="*/ 323 h 408"/>
                <a:gd name="T34" fmla="*/ 213 w 803"/>
                <a:gd name="T35" fmla="*/ 300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7"/>
                  </a:lnTo>
                  <a:lnTo>
                    <a:pt x="489" y="24"/>
                  </a:lnTo>
                  <a:lnTo>
                    <a:pt x="782" y="23"/>
                  </a:lnTo>
                  <a:lnTo>
                    <a:pt x="785" y="83"/>
                  </a:lnTo>
                  <a:lnTo>
                    <a:pt x="803" y="209"/>
                  </a:lnTo>
                  <a:lnTo>
                    <a:pt x="800" y="408"/>
                  </a:lnTo>
                  <a:lnTo>
                    <a:pt x="735" y="374"/>
                  </a:lnTo>
                  <a:lnTo>
                    <a:pt x="667" y="387"/>
                  </a:lnTo>
                  <a:lnTo>
                    <a:pt x="617" y="401"/>
                  </a:lnTo>
                  <a:lnTo>
                    <a:pt x="544" y="401"/>
                  </a:lnTo>
                  <a:lnTo>
                    <a:pt x="489" y="371"/>
                  </a:lnTo>
                  <a:lnTo>
                    <a:pt x="473" y="387"/>
                  </a:lnTo>
                  <a:lnTo>
                    <a:pt x="389" y="350"/>
                  </a:lnTo>
                  <a:lnTo>
                    <a:pt x="347" y="340"/>
                  </a:lnTo>
                  <a:lnTo>
                    <a:pt x="326" y="319"/>
                  </a:lnTo>
                  <a:lnTo>
                    <a:pt x="300" y="319"/>
                  </a:lnTo>
                  <a:lnTo>
                    <a:pt x="272" y="296"/>
                  </a:lnTo>
                  <a:lnTo>
                    <a:pt x="282" y="76"/>
                  </a:lnTo>
                  <a:lnTo>
                    <a:pt x="0" y="60"/>
                  </a:lnTo>
                  <a:lnTo>
                    <a:pt x="5"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8" name="Freeform 49"/>
            <p:cNvSpPr>
              <a:spLocks/>
            </p:cNvSpPr>
            <p:nvPr/>
          </p:nvSpPr>
          <p:spPr bwMode="auto">
            <a:xfrm>
              <a:off x="3084" y="861"/>
              <a:ext cx="570" cy="657"/>
            </a:xfrm>
            <a:custGeom>
              <a:avLst/>
              <a:gdLst>
                <a:gd name="T0" fmla="*/ 4 w 606"/>
                <a:gd name="T1" fmla="*/ 124 h 658"/>
                <a:gd name="T2" fmla="*/ 22 w 606"/>
                <a:gd name="T3" fmla="*/ 200 h 658"/>
                <a:gd name="T4" fmla="*/ 24 w 606"/>
                <a:gd name="T5" fmla="*/ 299 h 658"/>
                <a:gd name="T6" fmla="*/ 37 w 606"/>
                <a:gd name="T7" fmla="*/ 374 h 658"/>
                <a:gd name="T8" fmla="*/ 21 w 606"/>
                <a:gd name="T9" fmla="*/ 415 h 658"/>
                <a:gd name="T10" fmla="*/ 45 w 606"/>
                <a:gd name="T11" fmla="*/ 444 h 658"/>
                <a:gd name="T12" fmla="*/ 43 w 606"/>
                <a:gd name="T13" fmla="*/ 654 h 658"/>
                <a:gd name="T14" fmla="*/ 388 w 606"/>
                <a:gd name="T15" fmla="*/ 645 h 658"/>
                <a:gd name="T16" fmla="*/ 383 w 606"/>
                <a:gd name="T17" fmla="*/ 604 h 658"/>
                <a:gd name="T18" fmla="*/ 346 w 606"/>
                <a:gd name="T19" fmla="*/ 569 h 658"/>
                <a:gd name="T20" fmla="*/ 327 w 606"/>
                <a:gd name="T21" fmla="*/ 543 h 658"/>
                <a:gd name="T22" fmla="*/ 280 w 606"/>
                <a:gd name="T23" fmla="*/ 505 h 658"/>
                <a:gd name="T24" fmla="*/ 282 w 606"/>
                <a:gd name="T25" fmla="*/ 444 h 658"/>
                <a:gd name="T26" fmla="*/ 272 w 606"/>
                <a:gd name="T27" fmla="*/ 405 h 658"/>
                <a:gd name="T28" fmla="*/ 310 w 606"/>
                <a:gd name="T29" fmla="*/ 347 h 658"/>
                <a:gd name="T30" fmla="*/ 309 w 606"/>
                <a:gd name="T31" fmla="*/ 293 h 658"/>
                <a:gd name="T32" fmla="*/ 372 w 606"/>
                <a:gd name="T33" fmla="*/ 233 h 658"/>
                <a:gd name="T34" fmla="*/ 387 w 606"/>
                <a:gd name="T35" fmla="*/ 199 h 658"/>
                <a:gd name="T36" fmla="*/ 474 w 606"/>
                <a:gd name="T37" fmla="*/ 140 h 658"/>
                <a:gd name="T38" fmla="*/ 435 w 606"/>
                <a:gd name="T39" fmla="*/ 119 h 658"/>
                <a:gd name="T40" fmla="*/ 401 w 606"/>
                <a:gd name="T41" fmla="*/ 123 h 658"/>
                <a:gd name="T42" fmla="*/ 393 w 606"/>
                <a:gd name="T43" fmla="*/ 106 h 658"/>
                <a:gd name="T44" fmla="*/ 329 w 606"/>
                <a:gd name="T45" fmla="*/ 105 h 658"/>
                <a:gd name="T46" fmla="*/ 288 w 606"/>
                <a:gd name="T47" fmla="*/ 90 h 658"/>
                <a:gd name="T48" fmla="*/ 201 w 606"/>
                <a:gd name="T49" fmla="*/ 79 h 658"/>
                <a:gd name="T50" fmla="*/ 188 w 606"/>
                <a:gd name="T51" fmla="*/ 60 h 658"/>
                <a:gd name="T52" fmla="*/ 152 w 606"/>
                <a:gd name="T53" fmla="*/ 40 h 658"/>
                <a:gd name="T54" fmla="*/ 147 w 606"/>
                <a:gd name="T55" fmla="*/ 0 h 658"/>
                <a:gd name="T56" fmla="*/ 123 w 606"/>
                <a:gd name="T57" fmla="*/ 0 h 658"/>
                <a:gd name="T58" fmla="*/ 123 w 606"/>
                <a:gd name="T59" fmla="*/ 30 h 658"/>
                <a:gd name="T60" fmla="*/ 0 w 606"/>
                <a:gd name="T61" fmla="*/ 30 h 658"/>
                <a:gd name="T62" fmla="*/ 4 w 606"/>
                <a:gd name="T63" fmla="*/ 124 h 658"/>
                <a:gd name="T64" fmla="*/ 4 w 606"/>
                <a:gd name="T65" fmla="*/ 124 h 6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8"/>
                <a:gd name="T101" fmla="*/ 606 w 606"/>
                <a:gd name="T102" fmla="*/ 658 h 6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8">
                  <a:moveTo>
                    <a:pt x="4" y="124"/>
                  </a:moveTo>
                  <a:lnTo>
                    <a:pt x="28" y="200"/>
                  </a:lnTo>
                  <a:lnTo>
                    <a:pt x="31" y="299"/>
                  </a:lnTo>
                  <a:lnTo>
                    <a:pt x="47" y="378"/>
                  </a:lnTo>
                  <a:lnTo>
                    <a:pt x="25" y="419"/>
                  </a:lnTo>
                  <a:lnTo>
                    <a:pt x="57" y="448"/>
                  </a:lnTo>
                  <a:lnTo>
                    <a:pt x="55" y="658"/>
                  </a:lnTo>
                  <a:lnTo>
                    <a:pt x="497" y="649"/>
                  </a:lnTo>
                  <a:lnTo>
                    <a:pt x="489" y="608"/>
                  </a:lnTo>
                  <a:lnTo>
                    <a:pt x="442" y="573"/>
                  </a:lnTo>
                  <a:lnTo>
                    <a:pt x="418" y="547"/>
                  </a:lnTo>
                  <a:lnTo>
                    <a:pt x="358" y="509"/>
                  </a:lnTo>
                  <a:lnTo>
                    <a:pt x="360" y="448"/>
                  </a:lnTo>
                  <a:lnTo>
                    <a:pt x="347" y="409"/>
                  </a:lnTo>
                  <a:lnTo>
                    <a:pt x="397" y="351"/>
                  </a:lnTo>
                  <a:lnTo>
                    <a:pt x="394" y="293"/>
                  </a:lnTo>
                  <a:lnTo>
                    <a:pt x="475" y="233"/>
                  </a:lnTo>
                  <a:lnTo>
                    <a:pt x="494" y="199"/>
                  </a:lnTo>
                  <a:lnTo>
                    <a:pt x="606" y="140"/>
                  </a:lnTo>
                  <a:lnTo>
                    <a:pt x="556" y="119"/>
                  </a:lnTo>
                  <a:lnTo>
                    <a:pt x="512" y="123"/>
                  </a:lnTo>
                  <a:lnTo>
                    <a:pt x="502" y="106"/>
                  </a:lnTo>
                  <a:lnTo>
                    <a:pt x="421" y="105"/>
                  </a:lnTo>
                  <a:lnTo>
                    <a:pt x="368" y="90"/>
                  </a:lnTo>
                  <a:lnTo>
                    <a:pt x="256" y="79"/>
                  </a:lnTo>
                  <a:lnTo>
                    <a:pt x="240" y="60"/>
                  </a:lnTo>
                  <a:lnTo>
                    <a:pt x="195" y="40"/>
                  </a:lnTo>
                  <a:lnTo>
                    <a:pt x="187" y="0"/>
                  </a:lnTo>
                  <a:lnTo>
                    <a:pt x="157" y="0"/>
                  </a:lnTo>
                  <a:lnTo>
                    <a:pt x="157" y="30"/>
                  </a:lnTo>
                  <a:lnTo>
                    <a:pt x="0" y="30"/>
                  </a:lnTo>
                  <a:lnTo>
                    <a:pt x="4" y="12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9" name="Freeform 50"/>
            <p:cNvSpPr>
              <a:spLocks/>
            </p:cNvSpPr>
            <p:nvPr/>
          </p:nvSpPr>
          <p:spPr bwMode="auto">
            <a:xfrm>
              <a:off x="3124" y="1509"/>
              <a:ext cx="523" cy="360"/>
            </a:xfrm>
            <a:custGeom>
              <a:avLst/>
              <a:gdLst>
                <a:gd name="T0" fmla="*/ 0 w 556"/>
                <a:gd name="T1" fmla="*/ 35 h 359"/>
                <a:gd name="T2" fmla="*/ 8 w 556"/>
                <a:gd name="T3" fmla="*/ 55 h 359"/>
                <a:gd name="T4" fmla="*/ 5 w 556"/>
                <a:gd name="T5" fmla="*/ 76 h 359"/>
                <a:gd name="T6" fmla="*/ 8 w 556"/>
                <a:gd name="T7" fmla="*/ 126 h 359"/>
                <a:gd name="T8" fmla="*/ 30 w 556"/>
                <a:gd name="T9" fmla="*/ 201 h 359"/>
                <a:gd name="T10" fmla="*/ 30 w 556"/>
                <a:gd name="T11" fmla="*/ 222 h 359"/>
                <a:gd name="T12" fmla="*/ 43 w 556"/>
                <a:gd name="T13" fmla="*/ 256 h 359"/>
                <a:gd name="T14" fmla="*/ 50 w 556"/>
                <a:gd name="T15" fmla="*/ 310 h 359"/>
                <a:gd name="T16" fmla="*/ 46 w 556"/>
                <a:gd name="T17" fmla="*/ 326 h 359"/>
                <a:gd name="T18" fmla="*/ 54 w 556"/>
                <a:gd name="T19" fmla="*/ 344 h 359"/>
                <a:gd name="T20" fmla="*/ 333 w 556"/>
                <a:gd name="T21" fmla="*/ 335 h 359"/>
                <a:gd name="T22" fmla="*/ 353 w 556"/>
                <a:gd name="T23" fmla="*/ 363 h 359"/>
                <a:gd name="T24" fmla="*/ 383 w 556"/>
                <a:gd name="T25" fmla="*/ 282 h 359"/>
                <a:gd name="T26" fmla="*/ 374 w 556"/>
                <a:gd name="T27" fmla="*/ 251 h 359"/>
                <a:gd name="T28" fmla="*/ 422 w 556"/>
                <a:gd name="T29" fmla="*/ 203 h 359"/>
                <a:gd name="T30" fmla="*/ 432 w 556"/>
                <a:gd name="T31" fmla="*/ 163 h 359"/>
                <a:gd name="T32" fmla="*/ 396 w 556"/>
                <a:gd name="T33" fmla="*/ 111 h 359"/>
                <a:gd name="T34" fmla="*/ 360 w 556"/>
                <a:gd name="T35" fmla="*/ 58 h 359"/>
                <a:gd name="T36" fmla="*/ 353 w 556"/>
                <a:gd name="T37" fmla="*/ 0 h 359"/>
                <a:gd name="T38" fmla="*/ 9 w 556"/>
                <a:gd name="T39" fmla="*/ 9 h 359"/>
                <a:gd name="T40" fmla="*/ 0 w 556"/>
                <a:gd name="T41" fmla="*/ 8 h 359"/>
                <a:gd name="T42" fmla="*/ 0 w 556"/>
                <a:gd name="T43" fmla="*/ 35 h 359"/>
                <a:gd name="T44" fmla="*/ 0 w 556"/>
                <a:gd name="T45" fmla="*/ 35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6"/>
                <a:gd name="T70" fmla="*/ 0 h 359"/>
                <a:gd name="T71" fmla="*/ 556 w 556"/>
                <a:gd name="T72" fmla="*/ 359 h 3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6" h="359">
                  <a:moveTo>
                    <a:pt x="0" y="35"/>
                  </a:moveTo>
                  <a:lnTo>
                    <a:pt x="12" y="55"/>
                  </a:lnTo>
                  <a:lnTo>
                    <a:pt x="5" y="76"/>
                  </a:lnTo>
                  <a:lnTo>
                    <a:pt x="12" y="126"/>
                  </a:lnTo>
                  <a:lnTo>
                    <a:pt x="38" y="197"/>
                  </a:lnTo>
                  <a:lnTo>
                    <a:pt x="38" y="218"/>
                  </a:lnTo>
                  <a:lnTo>
                    <a:pt x="55" y="252"/>
                  </a:lnTo>
                  <a:lnTo>
                    <a:pt x="64" y="306"/>
                  </a:lnTo>
                  <a:lnTo>
                    <a:pt x="59" y="322"/>
                  </a:lnTo>
                  <a:lnTo>
                    <a:pt x="70" y="340"/>
                  </a:lnTo>
                  <a:lnTo>
                    <a:pt x="429" y="331"/>
                  </a:lnTo>
                  <a:lnTo>
                    <a:pt x="455" y="359"/>
                  </a:lnTo>
                  <a:lnTo>
                    <a:pt x="493" y="278"/>
                  </a:lnTo>
                  <a:lnTo>
                    <a:pt x="481" y="247"/>
                  </a:lnTo>
                  <a:lnTo>
                    <a:pt x="543" y="199"/>
                  </a:lnTo>
                  <a:lnTo>
                    <a:pt x="556" y="163"/>
                  </a:lnTo>
                  <a:lnTo>
                    <a:pt x="510" y="111"/>
                  </a:lnTo>
                  <a:lnTo>
                    <a:pt x="463" y="58"/>
                  </a:lnTo>
                  <a:lnTo>
                    <a:pt x="455" y="0"/>
                  </a:lnTo>
                  <a:lnTo>
                    <a:pt x="13" y="9"/>
                  </a:lnTo>
                  <a:lnTo>
                    <a:pt x="0" y="8"/>
                  </a:lnTo>
                  <a:lnTo>
                    <a:pt x="0" y="3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0" name="Freeform 51"/>
            <p:cNvSpPr>
              <a:spLocks/>
            </p:cNvSpPr>
            <p:nvPr/>
          </p:nvSpPr>
          <p:spPr bwMode="auto">
            <a:xfrm>
              <a:off x="3190" y="1841"/>
              <a:ext cx="581" cy="525"/>
            </a:xfrm>
            <a:custGeom>
              <a:avLst/>
              <a:gdLst>
                <a:gd name="T0" fmla="*/ 29 w 619"/>
                <a:gd name="T1" fmla="*/ 77 h 525"/>
                <a:gd name="T2" fmla="*/ 43 w 619"/>
                <a:gd name="T3" fmla="*/ 93 h 525"/>
                <a:gd name="T4" fmla="*/ 52 w 619"/>
                <a:gd name="T5" fmla="*/ 90 h 525"/>
                <a:gd name="T6" fmla="*/ 62 w 619"/>
                <a:gd name="T7" fmla="*/ 107 h 525"/>
                <a:gd name="T8" fmla="*/ 53 w 619"/>
                <a:gd name="T9" fmla="*/ 107 h 525"/>
                <a:gd name="T10" fmla="*/ 45 w 619"/>
                <a:gd name="T11" fmla="*/ 130 h 525"/>
                <a:gd name="T12" fmla="*/ 66 w 619"/>
                <a:gd name="T13" fmla="*/ 169 h 525"/>
                <a:gd name="T14" fmla="*/ 82 w 619"/>
                <a:gd name="T15" fmla="*/ 175 h 525"/>
                <a:gd name="T16" fmla="*/ 80 w 619"/>
                <a:gd name="T17" fmla="*/ 420 h 525"/>
                <a:gd name="T18" fmla="*/ 82 w 619"/>
                <a:gd name="T19" fmla="*/ 480 h 525"/>
                <a:gd name="T20" fmla="*/ 404 w 619"/>
                <a:gd name="T21" fmla="*/ 467 h 525"/>
                <a:gd name="T22" fmla="*/ 407 w 619"/>
                <a:gd name="T23" fmla="*/ 502 h 525"/>
                <a:gd name="T24" fmla="*/ 394 w 619"/>
                <a:gd name="T25" fmla="*/ 525 h 525"/>
                <a:gd name="T26" fmla="*/ 443 w 619"/>
                <a:gd name="T27" fmla="*/ 522 h 525"/>
                <a:gd name="T28" fmla="*/ 451 w 619"/>
                <a:gd name="T29" fmla="*/ 502 h 525"/>
                <a:gd name="T30" fmla="*/ 451 w 619"/>
                <a:gd name="T31" fmla="*/ 480 h 525"/>
                <a:gd name="T32" fmla="*/ 464 w 619"/>
                <a:gd name="T33" fmla="*/ 463 h 525"/>
                <a:gd name="T34" fmla="*/ 465 w 619"/>
                <a:gd name="T35" fmla="*/ 446 h 525"/>
                <a:gd name="T36" fmla="*/ 480 w 619"/>
                <a:gd name="T37" fmla="*/ 444 h 525"/>
                <a:gd name="T38" fmla="*/ 483 w 619"/>
                <a:gd name="T39" fmla="*/ 408 h 525"/>
                <a:gd name="T40" fmla="*/ 465 w 619"/>
                <a:gd name="T41" fmla="*/ 404 h 525"/>
                <a:gd name="T42" fmla="*/ 453 w 619"/>
                <a:gd name="T43" fmla="*/ 378 h 525"/>
                <a:gd name="T44" fmla="*/ 437 w 619"/>
                <a:gd name="T45" fmla="*/ 315 h 525"/>
                <a:gd name="T46" fmla="*/ 417 w 619"/>
                <a:gd name="T47" fmla="*/ 305 h 525"/>
                <a:gd name="T48" fmla="*/ 394 w 619"/>
                <a:gd name="T49" fmla="*/ 282 h 525"/>
                <a:gd name="T50" fmla="*/ 385 w 619"/>
                <a:gd name="T51" fmla="*/ 250 h 525"/>
                <a:gd name="T52" fmla="*/ 399 w 619"/>
                <a:gd name="T53" fmla="*/ 200 h 525"/>
                <a:gd name="T54" fmla="*/ 386 w 619"/>
                <a:gd name="T55" fmla="*/ 190 h 525"/>
                <a:gd name="T56" fmla="*/ 360 w 619"/>
                <a:gd name="T57" fmla="*/ 190 h 525"/>
                <a:gd name="T58" fmla="*/ 354 w 619"/>
                <a:gd name="T59" fmla="*/ 159 h 525"/>
                <a:gd name="T60" fmla="*/ 307 w 619"/>
                <a:gd name="T61" fmla="*/ 98 h 525"/>
                <a:gd name="T62" fmla="*/ 296 w 619"/>
                <a:gd name="T63" fmla="*/ 47 h 525"/>
                <a:gd name="T64" fmla="*/ 301 w 619"/>
                <a:gd name="T65" fmla="*/ 28 h 525"/>
                <a:gd name="T66" fmla="*/ 281 w 619"/>
                <a:gd name="T67" fmla="*/ 0 h 525"/>
                <a:gd name="T68" fmla="*/ 0 w 619"/>
                <a:gd name="T69" fmla="*/ 9 h 525"/>
                <a:gd name="T70" fmla="*/ 29 w 619"/>
                <a:gd name="T71" fmla="*/ 77 h 525"/>
                <a:gd name="T72" fmla="*/ 29 w 619"/>
                <a:gd name="T73" fmla="*/ 77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9"/>
                <a:gd name="T112" fmla="*/ 0 h 525"/>
                <a:gd name="T113" fmla="*/ 619 w 619"/>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9" h="525">
                  <a:moveTo>
                    <a:pt x="37" y="77"/>
                  </a:moveTo>
                  <a:lnTo>
                    <a:pt x="55" y="93"/>
                  </a:lnTo>
                  <a:lnTo>
                    <a:pt x="66" y="90"/>
                  </a:lnTo>
                  <a:lnTo>
                    <a:pt x="79" y="107"/>
                  </a:lnTo>
                  <a:lnTo>
                    <a:pt x="68" y="107"/>
                  </a:lnTo>
                  <a:lnTo>
                    <a:pt x="57" y="130"/>
                  </a:lnTo>
                  <a:lnTo>
                    <a:pt x="84" y="169"/>
                  </a:lnTo>
                  <a:lnTo>
                    <a:pt x="105" y="175"/>
                  </a:lnTo>
                  <a:lnTo>
                    <a:pt x="102" y="420"/>
                  </a:lnTo>
                  <a:lnTo>
                    <a:pt x="105" y="480"/>
                  </a:lnTo>
                  <a:lnTo>
                    <a:pt x="517" y="467"/>
                  </a:lnTo>
                  <a:lnTo>
                    <a:pt x="520" y="502"/>
                  </a:lnTo>
                  <a:lnTo>
                    <a:pt x="504" y="525"/>
                  </a:lnTo>
                  <a:lnTo>
                    <a:pt x="567" y="522"/>
                  </a:lnTo>
                  <a:lnTo>
                    <a:pt x="578" y="502"/>
                  </a:lnTo>
                  <a:lnTo>
                    <a:pt x="578" y="480"/>
                  </a:lnTo>
                  <a:lnTo>
                    <a:pt x="593" y="463"/>
                  </a:lnTo>
                  <a:lnTo>
                    <a:pt x="597" y="446"/>
                  </a:lnTo>
                  <a:lnTo>
                    <a:pt x="614" y="444"/>
                  </a:lnTo>
                  <a:lnTo>
                    <a:pt x="619" y="408"/>
                  </a:lnTo>
                  <a:lnTo>
                    <a:pt x="596" y="404"/>
                  </a:lnTo>
                  <a:lnTo>
                    <a:pt x="581" y="378"/>
                  </a:lnTo>
                  <a:lnTo>
                    <a:pt x="559" y="315"/>
                  </a:lnTo>
                  <a:lnTo>
                    <a:pt x="533" y="305"/>
                  </a:lnTo>
                  <a:lnTo>
                    <a:pt x="504" y="282"/>
                  </a:lnTo>
                  <a:lnTo>
                    <a:pt x="492" y="250"/>
                  </a:lnTo>
                  <a:lnTo>
                    <a:pt x="510" y="200"/>
                  </a:lnTo>
                  <a:lnTo>
                    <a:pt x="495" y="190"/>
                  </a:lnTo>
                  <a:lnTo>
                    <a:pt x="460" y="190"/>
                  </a:lnTo>
                  <a:lnTo>
                    <a:pt x="452" y="159"/>
                  </a:lnTo>
                  <a:lnTo>
                    <a:pt x="392" y="98"/>
                  </a:lnTo>
                  <a:lnTo>
                    <a:pt x="379" y="47"/>
                  </a:lnTo>
                  <a:lnTo>
                    <a:pt x="385" y="28"/>
                  </a:lnTo>
                  <a:lnTo>
                    <a:pt x="359" y="0"/>
                  </a:lnTo>
                  <a:lnTo>
                    <a:pt x="0" y="9"/>
                  </a:lnTo>
                  <a:lnTo>
                    <a:pt x="37" y="7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1" name="Freeform 52"/>
            <p:cNvSpPr>
              <a:spLocks/>
            </p:cNvSpPr>
            <p:nvPr/>
          </p:nvSpPr>
          <p:spPr bwMode="auto">
            <a:xfrm>
              <a:off x="3288" y="2308"/>
              <a:ext cx="440" cy="410"/>
            </a:xfrm>
            <a:custGeom>
              <a:avLst/>
              <a:gdLst>
                <a:gd name="T0" fmla="*/ 14 w 468"/>
                <a:gd name="T1" fmla="*/ 139 h 409"/>
                <a:gd name="T2" fmla="*/ 11 w 468"/>
                <a:gd name="T3" fmla="*/ 342 h 409"/>
                <a:gd name="T4" fmla="*/ 21 w 468"/>
                <a:gd name="T5" fmla="*/ 353 h 409"/>
                <a:gd name="T6" fmla="*/ 45 w 468"/>
                <a:gd name="T7" fmla="*/ 353 h 409"/>
                <a:gd name="T8" fmla="*/ 46 w 468"/>
                <a:gd name="T9" fmla="*/ 413 h 409"/>
                <a:gd name="T10" fmla="*/ 265 w 468"/>
                <a:gd name="T11" fmla="*/ 410 h 409"/>
                <a:gd name="T12" fmla="*/ 259 w 468"/>
                <a:gd name="T13" fmla="*/ 348 h 409"/>
                <a:gd name="T14" fmla="*/ 278 w 468"/>
                <a:gd name="T15" fmla="*/ 280 h 409"/>
                <a:gd name="T16" fmla="*/ 306 w 468"/>
                <a:gd name="T17" fmla="*/ 232 h 409"/>
                <a:gd name="T18" fmla="*/ 304 w 468"/>
                <a:gd name="T19" fmla="*/ 219 h 409"/>
                <a:gd name="T20" fmla="*/ 324 w 468"/>
                <a:gd name="T21" fmla="*/ 173 h 409"/>
                <a:gd name="T22" fmla="*/ 335 w 468"/>
                <a:gd name="T23" fmla="*/ 126 h 409"/>
                <a:gd name="T24" fmla="*/ 332 w 468"/>
                <a:gd name="T25" fmla="*/ 123 h 409"/>
                <a:gd name="T26" fmla="*/ 349 w 468"/>
                <a:gd name="T27" fmla="*/ 105 h 409"/>
                <a:gd name="T28" fmla="*/ 366 w 468"/>
                <a:gd name="T29" fmla="*/ 64 h 409"/>
                <a:gd name="T30" fmla="*/ 361 w 468"/>
                <a:gd name="T31" fmla="*/ 55 h 409"/>
                <a:gd name="T32" fmla="*/ 312 w 468"/>
                <a:gd name="T33" fmla="*/ 58 h 409"/>
                <a:gd name="T34" fmla="*/ 324 w 468"/>
                <a:gd name="T35" fmla="*/ 35 h 409"/>
                <a:gd name="T36" fmla="*/ 322 w 468"/>
                <a:gd name="T37" fmla="*/ 0 h 409"/>
                <a:gd name="T38" fmla="*/ 0 w 468"/>
                <a:gd name="T39" fmla="*/ 13 h 409"/>
                <a:gd name="T40" fmla="*/ 14 w 468"/>
                <a:gd name="T41" fmla="*/ 139 h 409"/>
                <a:gd name="T42" fmla="*/ 14 w 468"/>
                <a:gd name="T43" fmla="*/ 139 h 4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8"/>
                <a:gd name="T67" fmla="*/ 0 h 409"/>
                <a:gd name="T68" fmla="*/ 468 w 468"/>
                <a:gd name="T69" fmla="*/ 409 h 4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8" h="409">
                  <a:moveTo>
                    <a:pt x="18" y="139"/>
                  </a:moveTo>
                  <a:lnTo>
                    <a:pt x="15" y="338"/>
                  </a:lnTo>
                  <a:lnTo>
                    <a:pt x="25" y="349"/>
                  </a:lnTo>
                  <a:lnTo>
                    <a:pt x="57" y="349"/>
                  </a:lnTo>
                  <a:lnTo>
                    <a:pt x="59" y="409"/>
                  </a:lnTo>
                  <a:lnTo>
                    <a:pt x="339" y="406"/>
                  </a:lnTo>
                  <a:lnTo>
                    <a:pt x="332" y="344"/>
                  </a:lnTo>
                  <a:lnTo>
                    <a:pt x="356" y="276"/>
                  </a:lnTo>
                  <a:lnTo>
                    <a:pt x="392" y="228"/>
                  </a:lnTo>
                  <a:lnTo>
                    <a:pt x="389" y="215"/>
                  </a:lnTo>
                  <a:lnTo>
                    <a:pt x="415" y="173"/>
                  </a:lnTo>
                  <a:lnTo>
                    <a:pt x="429" y="126"/>
                  </a:lnTo>
                  <a:lnTo>
                    <a:pt x="424" y="123"/>
                  </a:lnTo>
                  <a:lnTo>
                    <a:pt x="447" y="105"/>
                  </a:lnTo>
                  <a:lnTo>
                    <a:pt x="468" y="64"/>
                  </a:lnTo>
                  <a:lnTo>
                    <a:pt x="462" y="55"/>
                  </a:lnTo>
                  <a:lnTo>
                    <a:pt x="399" y="58"/>
                  </a:lnTo>
                  <a:lnTo>
                    <a:pt x="415" y="35"/>
                  </a:lnTo>
                  <a:lnTo>
                    <a:pt x="412" y="0"/>
                  </a:lnTo>
                  <a:lnTo>
                    <a:pt x="0" y="13"/>
                  </a:lnTo>
                  <a:lnTo>
                    <a:pt x="18" y="13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2" name="Freeform 53"/>
            <p:cNvSpPr>
              <a:spLocks/>
            </p:cNvSpPr>
            <p:nvPr/>
          </p:nvSpPr>
          <p:spPr bwMode="auto">
            <a:xfrm>
              <a:off x="3344" y="2715"/>
              <a:ext cx="500" cy="450"/>
            </a:xfrm>
            <a:custGeom>
              <a:avLst/>
              <a:gdLst>
                <a:gd name="T0" fmla="*/ 0 w 532"/>
                <a:gd name="T1" fmla="*/ 3 h 450"/>
                <a:gd name="T2" fmla="*/ 6 w 532"/>
                <a:gd name="T3" fmla="*/ 125 h 450"/>
                <a:gd name="T4" fmla="*/ 43 w 532"/>
                <a:gd name="T5" fmla="*/ 214 h 450"/>
                <a:gd name="T6" fmla="*/ 29 w 532"/>
                <a:gd name="T7" fmla="*/ 283 h 450"/>
                <a:gd name="T8" fmla="*/ 32 w 532"/>
                <a:gd name="T9" fmla="*/ 341 h 450"/>
                <a:gd name="T10" fmla="*/ 13 w 532"/>
                <a:gd name="T11" fmla="*/ 371 h 450"/>
                <a:gd name="T12" fmla="*/ 21 w 532"/>
                <a:gd name="T13" fmla="*/ 380 h 450"/>
                <a:gd name="T14" fmla="*/ 76 w 532"/>
                <a:gd name="T15" fmla="*/ 371 h 450"/>
                <a:gd name="T16" fmla="*/ 145 w 532"/>
                <a:gd name="T17" fmla="*/ 395 h 450"/>
                <a:gd name="T18" fmla="*/ 166 w 532"/>
                <a:gd name="T19" fmla="*/ 372 h 450"/>
                <a:gd name="T20" fmla="*/ 233 w 532"/>
                <a:gd name="T21" fmla="*/ 408 h 450"/>
                <a:gd name="T22" fmla="*/ 241 w 532"/>
                <a:gd name="T23" fmla="*/ 427 h 450"/>
                <a:gd name="T24" fmla="*/ 266 w 532"/>
                <a:gd name="T25" fmla="*/ 442 h 450"/>
                <a:gd name="T26" fmla="*/ 278 w 532"/>
                <a:gd name="T27" fmla="*/ 424 h 450"/>
                <a:gd name="T28" fmla="*/ 311 w 532"/>
                <a:gd name="T29" fmla="*/ 440 h 450"/>
                <a:gd name="T30" fmla="*/ 331 w 532"/>
                <a:gd name="T31" fmla="*/ 427 h 450"/>
                <a:gd name="T32" fmla="*/ 327 w 532"/>
                <a:gd name="T33" fmla="*/ 401 h 450"/>
                <a:gd name="T34" fmla="*/ 382 w 532"/>
                <a:gd name="T35" fmla="*/ 424 h 450"/>
                <a:gd name="T36" fmla="*/ 379 w 532"/>
                <a:gd name="T37" fmla="*/ 450 h 450"/>
                <a:gd name="T38" fmla="*/ 415 w 532"/>
                <a:gd name="T39" fmla="*/ 416 h 450"/>
                <a:gd name="T40" fmla="*/ 383 w 532"/>
                <a:gd name="T41" fmla="*/ 411 h 450"/>
                <a:gd name="T42" fmla="*/ 357 w 532"/>
                <a:gd name="T43" fmla="*/ 379 h 450"/>
                <a:gd name="T44" fmla="*/ 389 w 532"/>
                <a:gd name="T45" fmla="*/ 337 h 450"/>
                <a:gd name="T46" fmla="*/ 389 w 532"/>
                <a:gd name="T47" fmla="*/ 312 h 450"/>
                <a:gd name="T48" fmla="*/ 355 w 532"/>
                <a:gd name="T49" fmla="*/ 348 h 450"/>
                <a:gd name="T50" fmla="*/ 338 w 532"/>
                <a:gd name="T51" fmla="*/ 337 h 450"/>
                <a:gd name="T52" fmla="*/ 352 w 532"/>
                <a:gd name="T53" fmla="*/ 316 h 450"/>
                <a:gd name="T54" fmla="*/ 315 w 532"/>
                <a:gd name="T55" fmla="*/ 330 h 450"/>
                <a:gd name="T56" fmla="*/ 290 w 532"/>
                <a:gd name="T57" fmla="*/ 317 h 450"/>
                <a:gd name="T58" fmla="*/ 297 w 532"/>
                <a:gd name="T59" fmla="*/ 296 h 450"/>
                <a:gd name="T60" fmla="*/ 361 w 532"/>
                <a:gd name="T61" fmla="*/ 312 h 450"/>
                <a:gd name="T62" fmla="*/ 336 w 532"/>
                <a:gd name="T63" fmla="*/ 259 h 450"/>
                <a:gd name="T64" fmla="*/ 339 w 532"/>
                <a:gd name="T65" fmla="*/ 220 h 450"/>
                <a:gd name="T66" fmla="*/ 193 w 532"/>
                <a:gd name="T67" fmla="*/ 228 h 450"/>
                <a:gd name="T68" fmla="*/ 211 w 532"/>
                <a:gd name="T69" fmla="*/ 144 h 450"/>
                <a:gd name="T70" fmla="*/ 236 w 532"/>
                <a:gd name="T71" fmla="*/ 100 h 450"/>
                <a:gd name="T72" fmla="*/ 227 w 532"/>
                <a:gd name="T73" fmla="*/ 89 h 450"/>
                <a:gd name="T74" fmla="*/ 218 w 532"/>
                <a:gd name="T75" fmla="*/ 0 h 450"/>
                <a:gd name="T76" fmla="*/ 0 w 532"/>
                <a:gd name="T77" fmla="*/ 3 h 450"/>
                <a:gd name="T78" fmla="*/ 0 w 532"/>
                <a:gd name="T79" fmla="*/ 3 h 450"/>
                <a:gd name="T80" fmla="*/ 0 w 532"/>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2"/>
                <a:gd name="T124" fmla="*/ 0 h 450"/>
                <a:gd name="T125" fmla="*/ 532 w 532"/>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2" h="450">
                  <a:moveTo>
                    <a:pt x="0" y="3"/>
                  </a:moveTo>
                  <a:lnTo>
                    <a:pt x="6" y="125"/>
                  </a:lnTo>
                  <a:lnTo>
                    <a:pt x="55" y="214"/>
                  </a:lnTo>
                  <a:lnTo>
                    <a:pt x="37" y="283"/>
                  </a:lnTo>
                  <a:lnTo>
                    <a:pt x="40" y="341"/>
                  </a:lnTo>
                  <a:lnTo>
                    <a:pt x="17" y="371"/>
                  </a:lnTo>
                  <a:lnTo>
                    <a:pt x="27" y="380"/>
                  </a:lnTo>
                  <a:lnTo>
                    <a:pt x="97" y="371"/>
                  </a:lnTo>
                  <a:lnTo>
                    <a:pt x="186" y="395"/>
                  </a:lnTo>
                  <a:lnTo>
                    <a:pt x="213" y="372"/>
                  </a:lnTo>
                  <a:lnTo>
                    <a:pt x="299" y="408"/>
                  </a:lnTo>
                  <a:lnTo>
                    <a:pt x="307" y="427"/>
                  </a:lnTo>
                  <a:lnTo>
                    <a:pt x="340" y="442"/>
                  </a:lnTo>
                  <a:lnTo>
                    <a:pt x="356" y="424"/>
                  </a:lnTo>
                  <a:lnTo>
                    <a:pt x="398" y="440"/>
                  </a:lnTo>
                  <a:lnTo>
                    <a:pt x="424" y="427"/>
                  </a:lnTo>
                  <a:lnTo>
                    <a:pt x="419" y="401"/>
                  </a:lnTo>
                  <a:lnTo>
                    <a:pt x="489" y="424"/>
                  </a:lnTo>
                  <a:lnTo>
                    <a:pt x="485" y="450"/>
                  </a:lnTo>
                  <a:lnTo>
                    <a:pt x="532" y="416"/>
                  </a:lnTo>
                  <a:lnTo>
                    <a:pt x="490" y="411"/>
                  </a:lnTo>
                  <a:lnTo>
                    <a:pt x="458" y="379"/>
                  </a:lnTo>
                  <a:lnTo>
                    <a:pt x="498" y="337"/>
                  </a:lnTo>
                  <a:lnTo>
                    <a:pt x="498" y="312"/>
                  </a:lnTo>
                  <a:lnTo>
                    <a:pt x="455" y="348"/>
                  </a:lnTo>
                  <a:lnTo>
                    <a:pt x="433" y="337"/>
                  </a:lnTo>
                  <a:lnTo>
                    <a:pt x="451" y="316"/>
                  </a:lnTo>
                  <a:lnTo>
                    <a:pt x="403" y="330"/>
                  </a:lnTo>
                  <a:lnTo>
                    <a:pt x="372" y="317"/>
                  </a:lnTo>
                  <a:lnTo>
                    <a:pt x="380" y="296"/>
                  </a:lnTo>
                  <a:lnTo>
                    <a:pt x="463" y="312"/>
                  </a:lnTo>
                  <a:lnTo>
                    <a:pt x="430" y="259"/>
                  </a:lnTo>
                  <a:lnTo>
                    <a:pt x="435" y="220"/>
                  </a:lnTo>
                  <a:lnTo>
                    <a:pt x="247" y="228"/>
                  </a:lnTo>
                  <a:lnTo>
                    <a:pt x="270" y="144"/>
                  </a:lnTo>
                  <a:lnTo>
                    <a:pt x="302" y="100"/>
                  </a:lnTo>
                  <a:lnTo>
                    <a:pt x="291" y="89"/>
                  </a:lnTo>
                  <a:lnTo>
                    <a:pt x="280" y="0"/>
                  </a:lnTo>
                  <a:lnTo>
                    <a:pt x="0" y="3"/>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3" name="Freeform 54"/>
            <p:cNvSpPr>
              <a:spLocks/>
            </p:cNvSpPr>
            <p:nvPr/>
          </p:nvSpPr>
          <p:spPr bwMode="auto">
            <a:xfrm>
              <a:off x="3598" y="1045"/>
              <a:ext cx="497" cy="265"/>
            </a:xfrm>
            <a:custGeom>
              <a:avLst/>
              <a:gdLst>
                <a:gd name="T0" fmla="*/ 148 w 529"/>
                <a:gd name="T1" fmla="*/ 173 h 264"/>
                <a:gd name="T2" fmla="*/ 155 w 529"/>
                <a:gd name="T3" fmla="*/ 190 h 264"/>
                <a:gd name="T4" fmla="*/ 169 w 529"/>
                <a:gd name="T5" fmla="*/ 194 h 264"/>
                <a:gd name="T6" fmla="*/ 189 w 529"/>
                <a:gd name="T7" fmla="*/ 264 h 264"/>
                <a:gd name="T8" fmla="*/ 226 w 529"/>
                <a:gd name="T9" fmla="*/ 168 h 264"/>
                <a:gd name="T10" fmla="*/ 244 w 529"/>
                <a:gd name="T11" fmla="*/ 172 h 264"/>
                <a:gd name="T12" fmla="*/ 268 w 529"/>
                <a:gd name="T13" fmla="*/ 157 h 264"/>
                <a:gd name="T14" fmla="*/ 308 w 529"/>
                <a:gd name="T15" fmla="*/ 157 h 264"/>
                <a:gd name="T16" fmla="*/ 322 w 529"/>
                <a:gd name="T17" fmla="*/ 134 h 264"/>
                <a:gd name="T18" fmla="*/ 399 w 529"/>
                <a:gd name="T19" fmla="*/ 138 h 264"/>
                <a:gd name="T20" fmla="*/ 412 w 529"/>
                <a:gd name="T21" fmla="*/ 123 h 264"/>
                <a:gd name="T22" fmla="*/ 389 w 529"/>
                <a:gd name="T23" fmla="*/ 86 h 264"/>
                <a:gd name="T24" fmla="*/ 341 w 529"/>
                <a:gd name="T25" fmla="*/ 88 h 264"/>
                <a:gd name="T26" fmla="*/ 303 w 529"/>
                <a:gd name="T27" fmla="*/ 81 h 264"/>
                <a:gd name="T28" fmla="*/ 256 w 529"/>
                <a:gd name="T29" fmla="*/ 81 h 264"/>
                <a:gd name="T30" fmla="*/ 241 w 529"/>
                <a:gd name="T31" fmla="*/ 112 h 264"/>
                <a:gd name="T32" fmla="*/ 215 w 529"/>
                <a:gd name="T33" fmla="*/ 94 h 264"/>
                <a:gd name="T34" fmla="*/ 190 w 529"/>
                <a:gd name="T35" fmla="*/ 97 h 264"/>
                <a:gd name="T36" fmla="*/ 180 w 529"/>
                <a:gd name="T37" fmla="*/ 65 h 264"/>
                <a:gd name="T38" fmla="*/ 127 w 529"/>
                <a:gd name="T39" fmla="*/ 60 h 264"/>
                <a:gd name="T40" fmla="*/ 121 w 529"/>
                <a:gd name="T41" fmla="*/ 47 h 264"/>
                <a:gd name="T42" fmla="*/ 145 w 529"/>
                <a:gd name="T43" fmla="*/ 15 h 264"/>
                <a:gd name="T44" fmla="*/ 163 w 529"/>
                <a:gd name="T45" fmla="*/ 11 h 264"/>
                <a:gd name="T46" fmla="*/ 145 w 529"/>
                <a:gd name="T47" fmla="*/ 0 h 264"/>
                <a:gd name="T48" fmla="*/ 115 w 529"/>
                <a:gd name="T49" fmla="*/ 10 h 264"/>
                <a:gd name="T50" fmla="*/ 65 w 529"/>
                <a:gd name="T51" fmla="*/ 75 h 264"/>
                <a:gd name="T52" fmla="*/ 39 w 529"/>
                <a:gd name="T53" fmla="*/ 81 h 264"/>
                <a:gd name="T54" fmla="*/ 0 w 529"/>
                <a:gd name="T55" fmla="*/ 113 h 264"/>
                <a:gd name="T56" fmla="*/ 148 w 529"/>
                <a:gd name="T57" fmla="*/ 173 h 264"/>
                <a:gd name="T58" fmla="*/ 148 w 529"/>
                <a:gd name="T59" fmla="*/ 173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9"/>
                <a:gd name="T91" fmla="*/ 0 h 264"/>
                <a:gd name="T92" fmla="*/ 529 w 529"/>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9" h="264">
                  <a:moveTo>
                    <a:pt x="191" y="173"/>
                  </a:moveTo>
                  <a:lnTo>
                    <a:pt x="199" y="190"/>
                  </a:lnTo>
                  <a:lnTo>
                    <a:pt x="217" y="194"/>
                  </a:lnTo>
                  <a:lnTo>
                    <a:pt x="243" y="264"/>
                  </a:lnTo>
                  <a:lnTo>
                    <a:pt x="290" y="168"/>
                  </a:lnTo>
                  <a:lnTo>
                    <a:pt x="314" y="172"/>
                  </a:lnTo>
                  <a:lnTo>
                    <a:pt x="343" y="157"/>
                  </a:lnTo>
                  <a:lnTo>
                    <a:pt x="395" y="157"/>
                  </a:lnTo>
                  <a:lnTo>
                    <a:pt x="413" y="134"/>
                  </a:lnTo>
                  <a:lnTo>
                    <a:pt x="512" y="138"/>
                  </a:lnTo>
                  <a:lnTo>
                    <a:pt x="529" y="123"/>
                  </a:lnTo>
                  <a:lnTo>
                    <a:pt x="499" y="86"/>
                  </a:lnTo>
                  <a:lnTo>
                    <a:pt x="437" y="88"/>
                  </a:lnTo>
                  <a:lnTo>
                    <a:pt x="390" y="81"/>
                  </a:lnTo>
                  <a:lnTo>
                    <a:pt x="329" y="81"/>
                  </a:lnTo>
                  <a:lnTo>
                    <a:pt x="308" y="112"/>
                  </a:lnTo>
                  <a:lnTo>
                    <a:pt x="277" y="94"/>
                  </a:lnTo>
                  <a:lnTo>
                    <a:pt x="244" y="97"/>
                  </a:lnTo>
                  <a:lnTo>
                    <a:pt x="231" y="65"/>
                  </a:lnTo>
                  <a:lnTo>
                    <a:pt x="163" y="60"/>
                  </a:lnTo>
                  <a:lnTo>
                    <a:pt x="155" y="47"/>
                  </a:lnTo>
                  <a:lnTo>
                    <a:pt x="186" y="15"/>
                  </a:lnTo>
                  <a:lnTo>
                    <a:pt x="210" y="11"/>
                  </a:lnTo>
                  <a:lnTo>
                    <a:pt x="186" y="0"/>
                  </a:lnTo>
                  <a:lnTo>
                    <a:pt x="147" y="10"/>
                  </a:lnTo>
                  <a:lnTo>
                    <a:pt x="83" y="75"/>
                  </a:lnTo>
                  <a:lnTo>
                    <a:pt x="50" y="81"/>
                  </a:lnTo>
                  <a:lnTo>
                    <a:pt x="0" y="113"/>
                  </a:lnTo>
                  <a:lnTo>
                    <a:pt x="191" y="173"/>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4" name="Freeform 55"/>
            <p:cNvSpPr>
              <a:spLocks/>
            </p:cNvSpPr>
            <p:nvPr/>
          </p:nvSpPr>
          <p:spPr bwMode="auto">
            <a:xfrm>
              <a:off x="3920" y="1208"/>
              <a:ext cx="337" cy="476"/>
            </a:xfrm>
            <a:custGeom>
              <a:avLst/>
              <a:gdLst>
                <a:gd name="T0" fmla="*/ 33 w 358"/>
                <a:gd name="T1" fmla="*/ 399 h 475"/>
                <a:gd name="T2" fmla="*/ 26 w 358"/>
                <a:gd name="T3" fmla="*/ 319 h 475"/>
                <a:gd name="T4" fmla="*/ 5 w 358"/>
                <a:gd name="T5" fmla="*/ 259 h 475"/>
                <a:gd name="T6" fmla="*/ 14 w 358"/>
                <a:gd name="T7" fmla="*/ 136 h 475"/>
                <a:gd name="T8" fmla="*/ 55 w 358"/>
                <a:gd name="T9" fmla="*/ 71 h 475"/>
                <a:gd name="T10" fmla="*/ 53 w 358"/>
                <a:gd name="T11" fmla="*/ 119 h 475"/>
                <a:gd name="T12" fmla="*/ 65 w 358"/>
                <a:gd name="T13" fmla="*/ 108 h 475"/>
                <a:gd name="T14" fmla="*/ 65 w 358"/>
                <a:gd name="T15" fmla="*/ 71 h 475"/>
                <a:gd name="T16" fmla="*/ 80 w 358"/>
                <a:gd name="T17" fmla="*/ 48 h 475"/>
                <a:gd name="T18" fmla="*/ 86 w 358"/>
                <a:gd name="T19" fmla="*/ 4 h 475"/>
                <a:gd name="T20" fmla="*/ 99 w 358"/>
                <a:gd name="T21" fmla="*/ 0 h 475"/>
                <a:gd name="T22" fmla="*/ 185 w 358"/>
                <a:gd name="T23" fmla="*/ 37 h 475"/>
                <a:gd name="T24" fmla="*/ 192 w 358"/>
                <a:gd name="T25" fmla="*/ 68 h 475"/>
                <a:gd name="T26" fmla="*/ 204 w 358"/>
                <a:gd name="T27" fmla="*/ 97 h 475"/>
                <a:gd name="T28" fmla="*/ 206 w 358"/>
                <a:gd name="T29" fmla="*/ 149 h 475"/>
                <a:gd name="T30" fmla="*/ 177 w 358"/>
                <a:gd name="T31" fmla="*/ 192 h 475"/>
                <a:gd name="T32" fmla="*/ 176 w 358"/>
                <a:gd name="T33" fmla="*/ 228 h 475"/>
                <a:gd name="T34" fmla="*/ 192 w 358"/>
                <a:gd name="T35" fmla="*/ 243 h 475"/>
                <a:gd name="T36" fmla="*/ 216 w 358"/>
                <a:gd name="T37" fmla="*/ 192 h 475"/>
                <a:gd name="T38" fmla="*/ 237 w 358"/>
                <a:gd name="T39" fmla="*/ 176 h 475"/>
                <a:gd name="T40" fmla="*/ 252 w 358"/>
                <a:gd name="T41" fmla="*/ 186 h 475"/>
                <a:gd name="T42" fmla="*/ 281 w 358"/>
                <a:gd name="T43" fmla="*/ 295 h 475"/>
                <a:gd name="T44" fmla="*/ 263 w 358"/>
                <a:gd name="T45" fmla="*/ 340 h 475"/>
                <a:gd name="T46" fmla="*/ 257 w 358"/>
                <a:gd name="T47" fmla="*/ 371 h 475"/>
                <a:gd name="T48" fmla="*/ 247 w 358"/>
                <a:gd name="T49" fmla="*/ 382 h 475"/>
                <a:gd name="T50" fmla="*/ 245 w 358"/>
                <a:gd name="T51" fmla="*/ 412 h 475"/>
                <a:gd name="T52" fmla="*/ 231 w 358"/>
                <a:gd name="T53" fmla="*/ 449 h 475"/>
                <a:gd name="T54" fmla="*/ 137 w 358"/>
                <a:gd name="T55" fmla="*/ 467 h 475"/>
                <a:gd name="T56" fmla="*/ 135 w 358"/>
                <a:gd name="T57" fmla="*/ 460 h 475"/>
                <a:gd name="T58" fmla="*/ 0 w 358"/>
                <a:gd name="T59" fmla="*/ 479 h 475"/>
                <a:gd name="T60" fmla="*/ 33 w 358"/>
                <a:gd name="T61" fmla="*/ 399 h 475"/>
                <a:gd name="T62" fmla="*/ 33 w 358"/>
                <a:gd name="T63" fmla="*/ 399 h 4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475"/>
                <a:gd name="T98" fmla="*/ 358 w 358"/>
                <a:gd name="T99" fmla="*/ 475 h 4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475">
                  <a:moveTo>
                    <a:pt x="41" y="395"/>
                  </a:moveTo>
                  <a:lnTo>
                    <a:pt x="34" y="315"/>
                  </a:lnTo>
                  <a:lnTo>
                    <a:pt x="5" y="255"/>
                  </a:lnTo>
                  <a:lnTo>
                    <a:pt x="18" y="136"/>
                  </a:lnTo>
                  <a:lnTo>
                    <a:pt x="70" y="71"/>
                  </a:lnTo>
                  <a:lnTo>
                    <a:pt x="67" y="119"/>
                  </a:lnTo>
                  <a:lnTo>
                    <a:pt x="83" y="108"/>
                  </a:lnTo>
                  <a:lnTo>
                    <a:pt x="83" y="71"/>
                  </a:lnTo>
                  <a:lnTo>
                    <a:pt x="102" y="48"/>
                  </a:lnTo>
                  <a:lnTo>
                    <a:pt x="109" y="4"/>
                  </a:lnTo>
                  <a:lnTo>
                    <a:pt x="126" y="0"/>
                  </a:lnTo>
                  <a:lnTo>
                    <a:pt x="235" y="37"/>
                  </a:lnTo>
                  <a:lnTo>
                    <a:pt x="245" y="68"/>
                  </a:lnTo>
                  <a:lnTo>
                    <a:pt x="259" y="97"/>
                  </a:lnTo>
                  <a:lnTo>
                    <a:pt x="262" y="149"/>
                  </a:lnTo>
                  <a:lnTo>
                    <a:pt x="225" y="192"/>
                  </a:lnTo>
                  <a:lnTo>
                    <a:pt x="224" y="228"/>
                  </a:lnTo>
                  <a:lnTo>
                    <a:pt x="245" y="239"/>
                  </a:lnTo>
                  <a:lnTo>
                    <a:pt x="274" y="192"/>
                  </a:lnTo>
                  <a:lnTo>
                    <a:pt x="303" y="176"/>
                  </a:lnTo>
                  <a:lnTo>
                    <a:pt x="322" y="186"/>
                  </a:lnTo>
                  <a:lnTo>
                    <a:pt x="358" y="291"/>
                  </a:lnTo>
                  <a:lnTo>
                    <a:pt x="334" y="336"/>
                  </a:lnTo>
                  <a:lnTo>
                    <a:pt x="327" y="367"/>
                  </a:lnTo>
                  <a:lnTo>
                    <a:pt x="313" y="378"/>
                  </a:lnTo>
                  <a:lnTo>
                    <a:pt x="311" y="408"/>
                  </a:lnTo>
                  <a:lnTo>
                    <a:pt x="293" y="445"/>
                  </a:lnTo>
                  <a:lnTo>
                    <a:pt x="175" y="463"/>
                  </a:lnTo>
                  <a:lnTo>
                    <a:pt x="172" y="456"/>
                  </a:lnTo>
                  <a:lnTo>
                    <a:pt x="0" y="475"/>
                  </a:lnTo>
                  <a:lnTo>
                    <a:pt x="41" y="39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5" name="Freeform 56"/>
            <p:cNvSpPr>
              <a:spLocks/>
            </p:cNvSpPr>
            <p:nvPr/>
          </p:nvSpPr>
          <p:spPr bwMode="auto">
            <a:xfrm>
              <a:off x="3410" y="1118"/>
              <a:ext cx="465" cy="501"/>
            </a:xfrm>
            <a:custGeom>
              <a:avLst/>
              <a:gdLst>
                <a:gd name="T0" fmla="*/ 9 w 494"/>
                <a:gd name="T1" fmla="*/ 191 h 503"/>
                <a:gd name="T2" fmla="*/ 8 w 494"/>
                <a:gd name="T3" fmla="*/ 252 h 503"/>
                <a:gd name="T4" fmla="*/ 56 w 494"/>
                <a:gd name="T5" fmla="*/ 290 h 503"/>
                <a:gd name="T6" fmla="*/ 74 w 494"/>
                <a:gd name="T7" fmla="*/ 316 h 503"/>
                <a:gd name="T8" fmla="*/ 112 w 494"/>
                <a:gd name="T9" fmla="*/ 351 h 503"/>
                <a:gd name="T10" fmla="*/ 118 w 494"/>
                <a:gd name="T11" fmla="*/ 392 h 503"/>
                <a:gd name="T12" fmla="*/ 124 w 494"/>
                <a:gd name="T13" fmla="*/ 450 h 503"/>
                <a:gd name="T14" fmla="*/ 161 w 494"/>
                <a:gd name="T15" fmla="*/ 503 h 503"/>
                <a:gd name="T16" fmla="*/ 354 w 494"/>
                <a:gd name="T17" fmla="*/ 489 h 503"/>
                <a:gd name="T18" fmla="*/ 341 w 494"/>
                <a:gd name="T19" fmla="*/ 411 h 503"/>
                <a:gd name="T20" fmla="*/ 360 w 494"/>
                <a:gd name="T21" fmla="*/ 293 h 503"/>
                <a:gd name="T22" fmla="*/ 358 w 494"/>
                <a:gd name="T23" fmla="*/ 261 h 503"/>
                <a:gd name="T24" fmla="*/ 388 w 494"/>
                <a:gd name="T25" fmla="*/ 168 h 503"/>
                <a:gd name="T26" fmla="*/ 380 w 494"/>
                <a:gd name="T27" fmla="*/ 165 h 503"/>
                <a:gd name="T28" fmla="*/ 362 w 494"/>
                <a:gd name="T29" fmla="*/ 218 h 503"/>
                <a:gd name="T30" fmla="*/ 347 w 494"/>
                <a:gd name="T31" fmla="*/ 222 h 503"/>
                <a:gd name="T32" fmla="*/ 340 w 494"/>
                <a:gd name="T33" fmla="*/ 244 h 503"/>
                <a:gd name="T34" fmla="*/ 325 w 494"/>
                <a:gd name="T35" fmla="*/ 259 h 503"/>
                <a:gd name="T36" fmla="*/ 335 w 494"/>
                <a:gd name="T37" fmla="*/ 210 h 503"/>
                <a:gd name="T38" fmla="*/ 347 w 494"/>
                <a:gd name="T39" fmla="*/ 191 h 503"/>
                <a:gd name="T40" fmla="*/ 327 w 494"/>
                <a:gd name="T41" fmla="*/ 121 h 503"/>
                <a:gd name="T42" fmla="*/ 313 w 494"/>
                <a:gd name="T43" fmla="*/ 117 h 503"/>
                <a:gd name="T44" fmla="*/ 306 w 494"/>
                <a:gd name="T45" fmla="*/ 100 h 503"/>
                <a:gd name="T46" fmla="*/ 156 w 494"/>
                <a:gd name="T47" fmla="*/ 40 h 503"/>
                <a:gd name="T48" fmla="*/ 138 w 494"/>
                <a:gd name="T49" fmla="*/ 29 h 503"/>
                <a:gd name="T50" fmla="*/ 127 w 494"/>
                <a:gd name="T51" fmla="*/ 40 h 503"/>
                <a:gd name="T52" fmla="*/ 123 w 494"/>
                <a:gd name="T53" fmla="*/ 37 h 503"/>
                <a:gd name="T54" fmla="*/ 129 w 494"/>
                <a:gd name="T55" fmla="*/ 16 h 503"/>
                <a:gd name="T56" fmla="*/ 134 w 494"/>
                <a:gd name="T57" fmla="*/ 3 h 503"/>
                <a:gd name="T58" fmla="*/ 128 w 494"/>
                <a:gd name="T59" fmla="*/ 0 h 503"/>
                <a:gd name="T60" fmla="*/ 68 w 494"/>
                <a:gd name="T61" fmla="*/ 32 h 503"/>
                <a:gd name="T62" fmla="*/ 60 w 494"/>
                <a:gd name="T63" fmla="*/ 32 h 503"/>
                <a:gd name="T64" fmla="*/ 48 w 494"/>
                <a:gd name="T65" fmla="*/ 26 h 503"/>
                <a:gd name="T66" fmla="*/ 37 w 494"/>
                <a:gd name="T67" fmla="*/ 36 h 503"/>
                <a:gd name="T68" fmla="*/ 39 w 494"/>
                <a:gd name="T69" fmla="*/ 94 h 503"/>
                <a:gd name="T70" fmla="*/ 0 w 494"/>
                <a:gd name="T71" fmla="*/ 152 h 503"/>
                <a:gd name="T72" fmla="*/ 9 w 494"/>
                <a:gd name="T73" fmla="*/ 191 h 503"/>
                <a:gd name="T74" fmla="*/ 9 w 494"/>
                <a:gd name="T75" fmla="*/ 191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4"/>
                <a:gd name="T115" fmla="*/ 0 h 503"/>
                <a:gd name="T116" fmla="*/ 494 w 494"/>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4" h="503">
                  <a:moveTo>
                    <a:pt x="13" y="191"/>
                  </a:moveTo>
                  <a:lnTo>
                    <a:pt x="11" y="252"/>
                  </a:lnTo>
                  <a:lnTo>
                    <a:pt x="71" y="290"/>
                  </a:lnTo>
                  <a:lnTo>
                    <a:pt x="95" y="316"/>
                  </a:lnTo>
                  <a:lnTo>
                    <a:pt x="142" y="351"/>
                  </a:lnTo>
                  <a:lnTo>
                    <a:pt x="150" y="392"/>
                  </a:lnTo>
                  <a:lnTo>
                    <a:pt x="158" y="450"/>
                  </a:lnTo>
                  <a:lnTo>
                    <a:pt x="205" y="503"/>
                  </a:lnTo>
                  <a:lnTo>
                    <a:pt x="450" y="489"/>
                  </a:lnTo>
                  <a:lnTo>
                    <a:pt x="435" y="411"/>
                  </a:lnTo>
                  <a:lnTo>
                    <a:pt x="458" y="293"/>
                  </a:lnTo>
                  <a:lnTo>
                    <a:pt x="456" y="261"/>
                  </a:lnTo>
                  <a:lnTo>
                    <a:pt x="494" y="168"/>
                  </a:lnTo>
                  <a:lnTo>
                    <a:pt x="484" y="165"/>
                  </a:lnTo>
                  <a:lnTo>
                    <a:pt x="461" y="218"/>
                  </a:lnTo>
                  <a:lnTo>
                    <a:pt x="442" y="222"/>
                  </a:lnTo>
                  <a:lnTo>
                    <a:pt x="432" y="244"/>
                  </a:lnTo>
                  <a:lnTo>
                    <a:pt x="413" y="259"/>
                  </a:lnTo>
                  <a:lnTo>
                    <a:pt x="427" y="210"/>
                  </a:lnTo>
                  <a:lnTo>
                    <a:pt x="442" y="191"/>
                  </a:lnTo>
                  <a:lnTo>
                    <a:pt x="416" y="121"/>
                  </a:lnTo>
                  <a:lnTo>
                    <a:pt x="398" y="117"/>
                  </a:lnTo>
                  <a:lnTo>
                    <a:pt x="390" y="100"/>
                  </a:lnTo>
                  <a:lnTo>
                    <a:pt x="199" y="40"/>
                  </a:lnTo>
                  <a:lnTo>
                    <a:pt x="176" y="29"/>
                  </a:lnTo>
                  <a:lnTo>
                    <a:pt x="162" y="40"/>
                  </a:lnTo>
                  <a:lnTo>
                    <a:pt x="157" y="37"/>
                  </a:lnTo>
                  <a:lnTo>
                    <a:pt x="165" y="16"/>
                  </a:lnTo>
                  <a:lnTo>
                    <a:pt x="170" y="3"/>
                  </a:lnTo>
                  <a:lnTo>
                    <a:pt x="163" y="0"/>
                  </a:lnTo>
                  <a:lnTo>
                    <a:pt x="86" y="32"/>
                  </a:lnTo>
                  <a:lnTo>
                    <a:pt x="76" y="32"/>
                  </a:lnTo>
                  <a:lnTo>
                    <a:pt x="61" y="26"/>
                  </a:lnTo>
                  <a:lnTo>
                    <a:pt x="47" y="36"/>
                  </a:lnTo>
                  <a:lnTo>
                    <a:pt x="50" y="94"/>
                  </a:lnTo>
                  <a:lnTo>
                    <a:pt x="0" y="152"/>
                  </a:lnTo>
                  <a:lnTo>
                    <a:pt x="13" y="19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6" name="Freeform 57"/>
            <p:cNvSpPr>
              <a:spLocks/>
            </p:cNvSpPr>
            <p:nvPr/>
          </p:nvSpPr>
          <p:spPr bwMode="auto">
            <a:xfrm>
              <a:off x="3546" y="1607"/>
              <a:ext cx="342" cy="645"/>
            </a:xfrm>
            <a:custGeom>
              <a:avLst/>
              <a:gdLst>
                <a:gd name="T0" fmla="*/ 6 w 364"/>
                <a:gd name="T1" fmla="*/ 262 h 641"/>
                <a:gd name="T2" fmla="*/ 35 w 364"/>
                <a:gd name="T3" fmla="*/ 181 h 641"/>
                <a:gd name="T4" fmla="*/ 24 w 364"/>
                <a:gd name="T5" fmla="*/ 150 h 641"/>
                <a:gd name="T6" fmla="*/ 73 w 364"/>
                <a:gd name="T7" fmla="*/ 102 h 641"/>
                <a:gd name="T8" fmla="*/ 84 w 364"/>
                <a:gd name="T9" fmla="*/ 66 h 641"/>
                <a:gd name="T10" fmla="*/ 48 w 364"/>
                <a:gd name="T11" fmla="*/ 14 h 641"/>
                <a:gd name="T12" fmla="*/ 240 w 364"/>
                <a:gd name="T13" fmla="*/ 0 h 641"/>
                <a:gd name="T14" fmla="*/ 241 w 364"/>
                <a:gd name="T15" fmla="*/ 37 h 641"/>
                <a:gd name="T16" fmla="*/ 263 w 364"/>
                <a:gd name="T17" fmla="*/ 84 h 641"/>
                <a:gd name="T18" fmla="*/ 279 w 364"/>
                <a:gd name="T19" fmla="*/ 328 h 641"/>
                <a:gd name="T20" fmla="*/ 275 w 364"/>
                <a:gd name="T21" fmla="*/ 380 h 641"/>
                <a:gd name="T22" fmla="*/ 284 w 364"/>
                <a:gd name="T23" fmla="*/ 409 h 641"/>
                <a:gd name="T24" fmla="*/ 273 w 364"/>
                <a:gd name="T25" fmla="*/ 464 h 641"/>
                <a:gd name="T26" fmla="*/ 258 w 364"/>
                <a:gd name="T27" fmla="*/ 489 h 641"/>
                <a:gd name="T28" fmla="*/ 252 w 364"/>
                <a:gd name="T29" fmla="*/ 527 h 641"/>
                <a:gd name="T30" fmla="*/ 259 w 364"/>
                <a:gd name="T31" fmla="*/ 542 h 641"/>
                <a:gd name="T32" fmla="*/ 253 w 364"/>
                <a:gd name="T33" fmla="*/ 563 h 641"/>
                <a:gd name="T34" fmla="*/ 256 w 364"/>
                <a:gd name="T35" fmla="*/ 573 h 641"/>
                <a:gd name="T36" fmla="*/ 233 w 364"/>
                <a:gd name="T37" fmla="*/ 584 h 641"/>
                <a:gd name="T38" fmla="*/ 227 w 364"/>
                <a:gd name="T39" fmla="*/ 625 h 641"/>
                <a:gd name="T40" fmla="*/ 196 w 364"/>
                <a:gd name="T41" fmla="*/ 612 h 641"/>
                <a:gd name="T42" fmla="*/ 179 w 364"/>
                <a:gd name="T43" fmla="*/ 641 h 641"/>
                <a:gd name="T44" fmla="*/ 169 w 364"/>
                <a:gd name="T45" fmla="*/ 638 h 641"/>
                <a:gd name="T46" fmla="*/ 158 w 364"/>
                <a:gd name="T47" fmla="*/ 612 h 641"/>
                <a:gd name="T48" fmla="*/ 140 w 364"/>
                <a:gd name="T49" fmla="*/ 549 h 641"/>
                <a:gd name="T50" fmla="*/ 97 w 364"/>
                <a:gd name="T51" fmla="*/ 516 h 641"/>
                <a:gd name="T52" fmla="*/ 88 w 364"/>
                <a:gd name="T53" fmla="*/ 484 h 641"/>
                <a:gd name="T54" fmla="*/ 102 w 364"/>
                <a:gd name="T55" fmla="*/ 434 h 641"/>
                <a:gd name="T56" fmla="*/ 90 w 364"/>
                <a:gd name="T57" fmla="*/ 424 h 641"/>
                <a:gd name="T58" fmla="*/ 63 w 364"/>
                <a:gd name="T59" fmla="*/ 424 h 641"/>
                <a:gd name="T60" fmla="*/ 57 w 364"/>
                <a:gd name="T61" fmla="*/ 393 h 641"/>
                <a:gd name="T62" fmla="*/ 9 w 364"/>
                <a:gd name="T63" fmla="*/ 332 h 641"/>
                <a:gd name="T64" fmla="*/ 0 w 364"/>
                <a:gd name="T65" fmla="*/ 281 h 641"/>
                <a:gd name="T66" fmla="*/ 6 w 364"/>
                <a:gd name="T67" fmla="*/ 262 h 641"/>
                <a:gd name="T68" fmla="*/ 6 w 364"/>
                <a:gd name="T69" fmla="*/ 262 h 6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4"/>
                <a:gd name="T106" fmla="*/ 0 h 641"/>
                <a:gd name="T107" fmla="*/ 364 w 364"/>
                <a:gd name="T108" fmla="*/ 641 h 6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4" h="641">
                  <a:moveTo>
                    <a:pt x="6" y="262"/>
                  </a:moveTo>
                  <a:lnTo>
                    <a:pt x="44" y="181"/>
                  </a:lnTo>
                  <a:lnTo>
                    <a:pt x="32" y="150"/>
                  </a:lnTo>
                  <a:lnTo>
                    <a:pt x="94" y="102"/>
                  </a:lnTo>
                  <a:lnTo>
                    <a:pt x="107" y="66"/>
                  </a:lnTo>
                  <a:lnTo>
                    <a:pt x="61" y="14"/>
                  </a:lnTo>
                  <a:lnTo>
                    <a:pt x="306" y="0"/>
                  </a:lnTo>
                  <a:lnTo>
                    <a:pt x="311" y="37"/>
                  </a:lnTo>
                  <a:lnTo>
                    <a:pt x="337" y="84"/>
                  </a:lnTo>
                  <a:lnTo>
                    <a:pt x="358" y="328"/>
                  </a:lnTo>
                  <a:lnTo>
                    <a:pt x="353" y="380"/>
                  </a:lnTo>
                  <a:lnTo>
                    <a:pt x="364" y="409"/>
                  </a:lnTo>
                  <a:lnTo>
                    <a:pt x="351" y="464"/>
                  </a:lnTo>
                  <a:lnTo>
                    <a:pt x="332" y="489"/>
                  </a:lnTo>
                  <a:lnTo>
                    <a:pt x="322" y="527"/>
                  </a:lnTo>
                  <a:lnTo>
                    <a:pt x="333" y="542"/>
                  </a:lnTo>
                  <a:lnTo>
                    <a:pt x="324" y="563"/>
                  </a:lnTo>
                  <a:lnTo>
                    <a:pt x="329" y="573"/>
                  </a:lnTo>
                  <a:lnTo>
                    <a:pt x="299" y="584"/>
                  </a:lnTo>
                  <a:lnTo>
                    <a:pt x="293" y="625"/>
                  </a:lnTo>
                  <a:lnTo>
                    <a:pt x="251" y="612"/>
                  </a:lnTo>
                  <a:lnTo>
                    <a:pt x="230" y="641"/>
                  </a:lnTo>
                  <a:lnTo>
                    <a:pt x="217" y="638"/>
                  </a:lnTo>
                  <a:lnTo>
                    <a:pt x="202" y="612"/>
                  </a:lnTo>
                  <a:lnTo>
                    <a:pt x="180" y="549"/>
                  </a:lnTo>
                  <a:lnTo>
                    <a:pt x="125" y="516"/>
                  </a:lnTo>
                  <a:lnTo>
                    <a:pt x="113" y="484"/>
                  </a:lnTo>
                  <a:lnTo>
                    <a:pt x="131" y="434"/>
                  </a:lnTo>
                  <a:lnTo>
                    <a:pt x="116" y="424"/>
                  </a:lnTo>
                  <a:lnTo>
                    <a:pt x="81" y="424"/>
                  </a:lnTo>
                  <a:lnTo>
                    <a:pt x="73" y="393"/>
                  </a:lnTo>
                  <a:lnTo>
                    <a:pt x="13" y="332"/>
                  </a:lnTo>
                  <a:lnTo>
                    <a:pt x="0" y="281"/>
                  </a:lnTo>
                  <a:lnTo>
                    <a:pt x="6" y="26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7" name="Freeform 58"/>
            <p:cNvSpPr>
              <a:spLocks/>
            </p:cNvSpPr>
            <p:nvPr/>
          </p:nvSpPr>
          <p:spPr bwMode="auto">
            <a:xfrm>
              <a:off x="3849" y="1665"/>
              <a:ext cx="270" cy="481"/>
            </a:xfrm>
            <a:custGeom>
              <a:avLst/>
              <a:gdLst>
                <a:gd name="T0" fmla="*/ 8 w 288"/>
                <a:gd name="T1" fmla="*/ 481 h 481"/>
                <a:gd name="T2" fmla="*/ 14 w 288"/>
                <a:gd name="T3" fmla="*/ 468 h 481"/>
                <a:gd name="T4" fmla="*/ 56 w 288"/>
                <a:gd name="T5" fmla="*/ 465 h 481"/>
                <a:gd name="T6" fmla="*/ 91 w 288"/>
                <a:gd name="T7" fmla="*/ 450 h 481"/>
                <a:gd name="T8" fmla="*/ 125 w 288"/>
                <a:gd name="T9" fmla="*/ 423 h 481"/>
                <a:gd name="T10" fmla="*/ 154 w 288"/>
                <a:gd name="T11" fmla="*/ 421 h 481"/>
                <a:gd name="T12" fmla="*/ 188 w 288"/>
                <a:gd name="T13" fmla="*/ 351 h 481"/>
                <a:gd name="T14" fmla="*/ 198 w 288"/>
                <a:gd name="T15" fmla="*/ 356 h 481"/>
                <a:gd name="T16" fmla="*/ 222 w 288"/>
                <a:gd name="T17" fmla="*/ 332 h 481"/>
                <a:gd name="T18" fmla="*/ 217 w 288"/>
                <a:gd name="T19" fmla="*/ 314 h 481"/>
                <a:gd name="T20" fmla="*/ 217 w 288"/>
                <a:gd name="T21" fmla="*/ 303 h 481"/>
                <a:gd name="T22" fmla="*/ 193 w 288"/>
                <a:gd name="T23" fmla="*/ 7 h 481"/>
                <a:gd name="T24" fmla="*/ 190 w 288"/>
                <a:gd name="T25" fmla="*/ 0 h 481"/>
                <a:gd name="T26" fmla="*/ 59 w 288"/>
                <a:gd name="T27" fmla="*/ 19 h 481"/>
                <a:gd name="T28" fmla="*/ 34 w 288"/>
                <a:gd name="T29" fmla="*/ 36 h 481"/>
                <a:gd name="T30" fmla="*/ 11 w 288"/>
                <a:gd name="T31" fmla="*/ 26 h 481"/>
                <a:gd name="T32" fmla="*/ 28 w 288"/>
                <a:gd name="T33" fmla="*/ 270 h 481"/>
                <a:gd name="T34" fmla="*/ 23 w 288"/>
                <a:gd name="T35" fmla="*/ 322 h 481"/>
                <a:gd name="T36" fmla="*/ 33 w 288"/>
                <a:gd name="T37" fmla="*/ 351 h 481"/>
                <a:gd name="T38" fmla="*/ 22 w 288"/>
                <a:gd name="T39" fmla="*/ 406 h 481"/>
                <a:gd name="T40" fmla="*/ 8 w 288"/>
                <a:gd name="T41" fmla="*/ 431 h 481"/>
                <a:gd name="T42" fmla="*/ 0 w 288"/>
                <a:gd name="T43" fmla="*/ 469 h 481"/>
                <a:gd name="T44" fmla="*/ 8 w 288"/>
                <a:gd name="T45" fmla="*/ 481 h 481"/>
                <a:gd name="T46" fmla="*/ 8 w 288"/>
                <a:gd name="T47" fmla="*/ 481 h 4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1"/>
                <a:gd name="T74" fmla="*/ 288 w 288"/>
                <a:gd name="T75" fmla="*/ 481 h 4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1">
                  <a:moveTo>
                    <a:pt x="10" y="481"/>
                  </a:moveTo>
                  <a:lnTo>
                    <a:pt x="18" y="468"/>
                  </a:lnTo>
                  <a:lnTo>
                    <a:pt x="73" y="465"/>
                  </a:lnTo>
                  <a:lnTo>
                    <a:pt x="118" y="450"/>
                  </a:lnTo>
                  <a:lnTo>
                    <a:pt x="162" y="423"/>
                  </a:lnTo>
                  <a:lnTo>
                    <a:pt x="199" y="421"/>
                  </a:lnTo>
                  <a:lnTo>
                    <a:pt x="243" y="351"/>
                  </a:lnTo>
                  <a:lnTo>
                    <a:pt x="256" y="356"/>
                  </a:lnTo>
                  <a:lnTo>
                    <a:pt x="288" y="332"/>
                  </a:lnTo>
                  <a:lnTo>
                    <a:pt x="280" y="314"/>
                  </a:lnTo>
                  <a:lnTo>
                    <a:pt x="283" y="303"/>
                  </a:lnTo>
                  <a:lnTo>
                    <a:pt x="251" y="7"/>
                  </a:lnTo>
                  <a:lnTo>
                    <a:pt x="248" y="0"/>
                  </a:lnTo>
                  <a:lnTo>
                    <a:pt x="76" y="19"/>
                  </a:lnTo>
                  <a:lnTo>
                    <a:pt x="44" y="36"/>
                  </a:lnTo>
                  <a:lnTo>
                    <a:pt x="15" y="26"/>
                  </a:lnTo>
                  <a:lnTo>
                    <a:pt x="36" y="270"/>
                  </a:lnTo>
                  <a:lnTo>
                    <a:pt x="31" y="322"/>
                  </a:lnTo>
                  <a:lnTo>
                    <a:pt x="42" y="351"/>
                  </a:lnTo>
                  <a:lnTo>
                    <a:pt x="29" y="406"/>
                  </a:lnTo>
                  <a:lnTo>
                    <a:pt x="10" y="431"/>
                  </a:lnTo>
                  <a:lnTo>
                    <a:pt x="0" y="469"/>
                  </a:lnTo>
                  <a:lnTo>
                    <a:pt x="10" y="48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8" name="Freeform 59"/>
            <p:cNvSpPr>
              <a:spLocks/>
            </p:cNvSpPr>
            <p:nvPr/>
          </p:nvSpPr>
          <p:spPr bwMode="auto">
            <a:xfrm>
              <a:off x="3747" y="1968"/>
              <a:ext cx="635" cy="336"/>
            </a:xfrm>
            <a:custGeom>
              <a:avLst/>
              <a:gdLst>
                <a:gd name="T0" fmla="*/ 4 w 675"/>
                <a:gd name="T1" fmla="*/ 319 h 336"/>
                <a:gd name="T2" fmla="*/ 17 w 675"/>
                <a:gd name="T3" fmla="*/ 317 h 336"/>
                <a:gd name="T4" fmla="*/ 21 w 675"/>
                <a:gd name="T5" fmla="*/ 281 h 336"/>
                <a:gd name="T6" fmla="*/ 12 w 675"/>
                <a:gd name="T7" fmla="*/ 280 h 336"/>
                <a:gd name="T8" fmla="*/ 29 w 675"/>
                <a:gd name="T9" fmla="*/ 251 h 336"/>
                <a:gd name="T10" fmla="*/ 62 w 675"/>
                <a:gd name="T11" fmla="*/ 264 h 336"/>
                <a:gd name="T12" fmla="*/ 67 w 675"/>
                <a:gd name="T13" fmla="*/ 223 h 336"/>
                <a:gd name="T14" fmla="*/ 90 w 675"/>
                <a:gd name="T15" fmla="*/ 212 h 336"/>
                <a:gd name="T16" fmla="*/ 86 w 675"/>
                <a:gd name="T17" fmla="*/ 202 h 336"/>
                <a:gd name="T18" fmla="*/ 99 w 675"/>
                <a:gd name="T19" fmla="*/ 165 h 336"/>
                <a:gd name="T20" fmla="*/ 142 w 675"/>
                <a:gd name="T21" fmla="*/ 162 h 336"/>
                <a:gd name="T22" fmla="*/ 177 w 675"/>
                <a:gd name="T23" fmla="*/ 147 h 336"/>
                <a:gd name="T24" fmla="*/ 200 w 675"/>
                <a:gd name="T25" fmla="*/ 128 h 336"/>
                <a:gd name="T26" fmla="*/ 212 w 675"/>
                <a:gd name="T27" fmla="*/ 120 h 336"/>
                <a:gd name="T28" fmla="*/ 241 w 675"/>
                <a:gd name="T29" fmla="*/ 118 h 336"/>
                <a:gd name="T30" fmla="*/ 275 w 675"/>
                <a:gd name="T31" fmla="*/ 48 h 336"/>
                <a:gd name="T32" fmla="*/ 285 w 675"/>
                <a:gd name="T33" fmla="*/ 53 h 336"/>
                <a:gd name="T34" fmla="*/ 310 w 675"/>
                <a:gd name="T35" fmla="*/ 29 h 336"/>
                <a:gd name="T36" fmla="*/ 304 w 675"/>
                <a:gd name="T37" fmla="*/ 11 h 336"/>
                <a:gd name="T38" fmla="*/ 306 w 675"/>
                <a:gd name="T39" fmla="*/ 0 h 336"/>
                <a:gd name="T40" fmla="*/ 330 w 675"/>
                <a:gd name="T41" fmla="*/ 0 h 336"/>
                <a:gd name="T42" fmla="*/ 344 w 675"/>
                <a:gd name="T43" fmla="*/ 6 h 336"/>
                <a:gd name="T44" fmla="*/ 389 w 675"/>
                <a:gd name="T45" fmla="*/ 40 h 336"/>
                <a:gd name="T46" fmla="*/ 423 w 675"/>
                <a:gd name="T47" fmla="*/ 39 h 336"/>
                <a:gd name="T48" fmla="*/ 439 w 675"/>
                <a:gd name="T49" fmla="*/ 26 h 336"/>
                <a:gd name="T50" fmla="*/ 473 w 675"/>
                <a:gd name="T51" fmla="*/ 55 h 336"/>
                <a:gd name="T52" fmla="*/ 485 w 675"/>
                <a:gd name="T53" fmla="*/ 110 h 336"/>
                <a:gd name="T54" fmla="*/ 529 w 675"/>
                <a:gd name="T55" fmla="*/ 149 h 336"/>
                <a:gd name="T56" fmla="*/ 509 w 675"/>
                <a:gd name="T57" fmla="*/ 178 h 336"/>
                <a:gd name="T58" fmla="*/ 470 w 675"/>
                <a:gd name="T59" fmla="*/ 223 h 336"/>
                <a:gd name="T60" fmla="*/ 470 w 675"/>
                <a:gd name="T61" fmla="*/ 233 h 336"/>
                <a:gd name="T62" fmla="*/ 420 w 675"/>
                <a:gd name="T63" fmla="*/ 275 h 336"/>
                <a:gd name="T64" fmla="*/ 127 w 675"/>
                <a:gd name="T65" fmla="*/ 309 h 336"/>
                <a:gd name="T66" fmla="*/ 97 w 675"/>
                <a:gd name="T67" fmla="*/ 307 h 336"/>
                <a:gd name="T68" fmla="*/ 97 w 675"/>
                <a:gd name="T69" fmla="*/ 327 h 336"/>
                <a:gd name="T70" fmla="*/ 0 w 675"/>
                <a:gd name="T71" fmla="*/ 336 h 336"/>
                <a:gd name="T72" fmla="*/ 4 w 675"/>
                <a:gd name="T73" fmla="*/ 319 h 336"/>
                <a:gd name="T74" fmla="*/ 4 w 675"/>
                <a:gd name="T75" fmla="*/ 319 h 3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5"/>
                <a:gd name="T115" fmla="*/ 0 h 336"/>
                <a:gd name="T116" fmla="*/ 675 w 675"/>
                <a:gd name="T117" fmla="*/ 336 h 3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5" h="336">
                  <a:moveTo>
                    <a:pt x="4" y="319"/>
                  </a:moveTo>
                  <a:lnTo>
                    <a:pt x="21" y="317"/>
                  </a:lnTo>
                  <a:lnTo>
                    <a:pt x="26" y="281"/>
                  </a:lnTo>
                  <a:lnTo>
                    <a:pt x="16" y="280"/>
                  </a:lnTo>
                  <a:lnTo>
                    <a:pt x="37" y="251"/>
                  </a:lnTo>
                  <a:lnTo>
                    <a:pt x="79" y="264"/>
                  </a:lnTo>
                  <a:lnTo>
                    <a:pt x="85" y="223"/>
                  </a:lnTo>
                  <a:lnTo>
                    <a:pt x="115" y="212"/>
                  </a:lnTo>
                  <a:lnTo>
                    <a:pt x="110" y="202"/>
                  </a:lnTo>
                  <a:lnTo>
                    <a:pt x="126" y="165"/>
                  </a:lnTo>
                  <a:lnTo>
                    <a:pt x="181" y="162"/>
                  </a:lnTo>
                  <a:lnTo>
                    <a:pt x="226" y="147"/>
                  </a:lnTo>
                  <a:lnTo>
                    <a:pt x="255" y="128"/>
                  </a:lnTo>
                  <a:lnTo>
                    <a:pt x="270" y="120"/>
                  </a:lnTo>
                  <a:lnTo>
                    <a:pt x="307" y="118"/>
                  </a:lnTo>
                  <a:lnTo>
                    <a:pt x="351" y="48"/>
                  </a:lnTo>
                  <a:lnTo>
                    <a:pt x="364" y="53"/>
                  </a:lnTo>
                  <a:lnTo>
                    <a:pt x="396" y="29"/>
                  </a:lnTo>
                  <a:lnTo>
                    <a:pt x="388" y="11"/>
                  </a:lnTo>
                  <a:lnTo>
                    <a:pt x="391" y="0"/>
                  </a:lnTo>
                  <a:lnTo>
                    <a:pt x="421" y="0"/>
                  </a:lnTo>
                  <a:lnTo>
                    <a:pt x="440" y="6"/>
                  </a:lnTo>
                  <a:lnTo>
                    <a:pt x="498" y="40"/>
                  </a:lnTo>
                  <a:lnTo>
                    <a:pt x="540" y="39"/>
                  </a:lnTo>
                  <a:lnTo>
                    <a:pt x="560" y="26"/>
                  </a:lnTo>
                  <a:lnTo>
                    <a:pt x="605" y="55"/>
                  </a:lnTo>
                  <a:lnTo>
                    <a:pt x="621" y="110"/>
                  </a:lnTo>
                  <a:lnTo>
                    <a:pt x="675" y="149"/>
                  </a:lnTo>
                  <a:lnTo>
                    <a:pt x="649" y="178"/>
                  </a:lnTo>
                  <a:lnTo>
                    <a:pt x="602" y="223"/>
                  </a:lnTo>
                  <a:lnTo>
                    <a:pt x="602" y="233"/>
                  </a:lnTo>
                  <a:lnTo>
                    <a:pt x="536" y="275"/>
                  </a:lnTo>
                  <a:lnTo>
                    <a:pt x="163" y="309"/>
                  </a:lnTo>
                  <a:lnTo>
                    <a:pt x="123" y="307"/>
                  </a:lnTo>
                  <a:lnTo>
                    <a:pt x="124" y="327"/>
                  </a:lnTo>
                  <a:lnTo>
                    <a:pt x="0" y="336"/>
                  </a:lnTo>
                  <a:lnTo>
                    <a:pt x="4" y="31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9" name="Freeform 60"/>
            <p:cNvSpPr>
              <a:spLocks/>
            </p:cNvSpPr>
            <p:nvPr/>
          </p:nvSpPr>
          <p:spPr bwMode="auto">
            <a:xfrm>
              <a:off x="3678" y="2219"/>
              <a:ext cx="749" cy="261"/>
            </a:xfrm>
            <a:custGeom>
              <a:avLst/>
              <a:gdLst>
                <a:gd name="T0" fmla="*/ 10 w 793"/>
                <a:gd name="T1" fmla="*/ 215 h 262"/>
                <a:gd name="T2" fmla="*/ 8 w 793"/>
                <a:gd name="T3" fmla="*/ 212 h 262"/>
                <a:gd name="T4" fmla="*/ 24 w 793"/>
                <a:gd name="T5" fmla="*/ 194 h 262"/>
                <a:gd name="T6" fmla="*/ 41 w 793"/>
                <a:gd name="T7" fmla="*/ 153 h 262"/>
                <a:gd name="T8" fmla="*/ 37 w 793"/>
                <a:gd name="T9" fmla="*/ 144 h 262"/>
                <a:gd name="T10" fmla="*/ 46 w 793"/>
                <a:gd name="T11" fmla="*/ 124 h 262"/>
                <a:gd name="T12" fmla="*/ 46 w 793"/>
                <a:gd name="T13" fmla="*/ 102 h 262"/>
                <a:gd name="T14" fmla="*/ 57 w 793"/>
                <a:gd name="T15" fmla="*/ 85 h 262"/>
                <a:gd name="T16" fmla="*/ 154 w 793"/>
                <a:gd name="T17" fmla="*/ 76 h 262"/>
                <a:gd name="T18" fmla="*/ 153 w 793"/>
                <a:gd name="T19" fmla="*/ 56 h 262"/>
                <a:gd name="T20" fmla="*/ 185 w 793"/>
                <a:gd name="T21" fmla="*/ 58 h 262"/>
                <a:gd name="T22" fmla="*/ 477 w 793"/>
                <a:gd name="T23" fmla="*/ 24 h 262"/>
                <a:gd name="T24" fmla="*/ 621 w 793"/>
                <a:gd name="T25" fmla="*/ 0 h 262"/>
                <a:gd name="T26" fmla="*/ 596 w 793"/>
                <a:gd name="T27" fmla="*/ 63 h 262"/>
                <a:gd name="T28" fmla="*/ 555 w 793"/>
                <a:gd name="T29" fmla="*/ 74 h 262"/>
                <a:gd name="T30" fmla="*/ 537 w 793"/>
                <a:gd name="T31" fmla="*/ 105 h 262"/>
                <a:gd name="T32" fmla="*/ 468 w 793"/>
                <a:gd name="T33" fmla="*/ 158 h 262"/>
                <a:gd name="T34" fmla="*/ 463 w 793"/>
                <a:gd name="T35" fmla="*/ 178 h 262"/>
                <a:gd name="T36" fmla="*/ 444 w 793"/>
                <a:gd name="T37" fmla="*/ 189 h 262"/>
                <a:gd name="T38" fmla="*/ 444 w 793"/>
                <a:gd name="T39" fmla="*/ 215 h 262"/>
                <a:gd name="T40" fmla="*/ 349 w 793"/>
                <a:gd name="T41" fmla="*/ 228 h 262"/>
                <a:gd name="T42" fmla="*/ 156 w 793"/>
                <a:gd name="T43" fmla="*/ 251 h 262"/>
                <a:gd name="T44" fmla="*/ 0 w 793"/>
                <a:gd name="T45" fmla="*/ 262 h 262"/>
                <a:gd name="T46" fmla="*/ 10 w 793"/>
                <a:gd name="T47" fmla="*/ 215 h 262"/>
                <a:gd name="T48" fmla="*/ 10 w 793"/>
                <a:gd name="T49" fmla="*/ 215 h 2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3"/>
                <a:gd name="T76" fmla="*/ 0 h 262"/>
                <a:gd name="T77" fmla="*/ 793 w 793"/>
                <a:gd name="T78" fmla="*/ 262 h 2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3" h="262">
                  <a:moveTo>
                    <a:pt x="14" y="215"/>
                  </a:moveTo>
                  <a:lnTo>
                    <a:pt x="9" y="212"/>
                  </a:lnTo>
                  <a:lnTo>
                    <a:pt x="32" y="194"/>
                  </a:lnTo>
                  <a:lnTo>
                    <a:pt x="53" y="153"/>
                  </a:lnTo>
                  <a:lnTo>
                    <a:pt x="47" y="144"/>
                  </a:lnTo>
                  <a:lnTo>
                    <a:pt x="58" y="124"/>
                  </a:lnTo>
                  <a:lnTo>
                    <a:pt x="58" y="102"/>
                  </a:lnTo>
                  <a:lnTo>
                    <a:pt x="73" y="85"/>
                  </a:lnTo>
                  <a:lnTo>
                    <a:pt x="197" y="76"/>
                  </a:lnTo>
                  <a:lnTo>
                    <a:pt x="196" y="56"/>
                  </a:lnTo>
                  <a:lnTo>
                    <a:pt x="236" y="58"/>
                  </a:lnTo>
                  <a:lnTo>
                    <a:pt x="609" y="24"/>
                  </a:lnTo>
                  <a:lnTo>
                    <a:pt x="793" y="0"/>
                  </a:lnTo>
                  <a:lnTo>
                    <a:pt x="761" y="63"/>
                  </a:lnTo>
                  <a:lnTo>
                    <a:pt x="709" y="74"/>
                  </a:lnTo>
                  <a:lnTo>
                    <a:pt x="686" y="105"/>
                  </a:lnTo>
                  <a:lnTo>
                    <a:pt x="596" y="158"/>
                  </a:lnTo>
                  <a:lnTo>
                    <a:pt x="591" y="178"/>
                  </a:lnTo>
                  <a:lnTo>
                    <a:pt x="568" y="189"/>
                  </a:lnTo>
                  <a:lnTo>
                    <a:pt x="568" y="215"/>
                  </a:lnTo>
                  <a:lnTo>
                    <a:pt x="445" y="228"/>
                  </a:lnTo>
                  <a:lnTo>
                    <a:pt x="199" y="251"/>
                  </a:lnTo>
                  <a:lnTo>
                    <a:pt x="0" y="262"/>
                  </a:lnTo>
                  <a:lnTo>
                    <a:pt x="14" y="21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0" name="Freeform 61"/>
            <p:cNvSpPr>
              <a:spLocks/>
            </p:cNvSpPr>
            <p:nvPr/>
          </p:nvSpPr>
          <p:spPr bwMode="auto">
            <a:xfrm>
              <a:off x="3576" y="2470"/>
              <a:ext cx="311" cy="557"/>
            </a:xfrm>
            <a:custGeom>
              <a:avLst/>
              <a:gdLst>
                <a:gd name="T0" fmla="*/ 19 w 331"/>
                <a:gd name="T1" fmla="*/ 392 h 556"/>
                <a:gd name="T2" fmla="*/ 43 w 331"/>
                <a:gd name="T3" fmla="*/ 348 h 556"/>
                <a:gd name="T4" fmla="*/ 35 w 331"/>
                <a:gd name="T5" fmla="*/ 337 h 556"/>
                <a:gd name="T6" fmla="*/ 25 w 331"/>
                <a:gd name="T7" fmla="*/ 244 h 556"/>
                <a:gd name="T8" fmla="*/ 21 w 331"/>
                <a:gd name="T9" fmla="*/ 182 h 556"/>
                <a:gd name="T10" fmla="*/ 39 w 331"/>
                <a:gd name="T11" fmla="*/ 114 h 556"/>
                <a:gd name="T12" fmla="*/ 67 w 331"/>
                <a:gd name="T13" fmla="*/ 66 h 556"/>
                <a:gd name="T14" fmla="*/ 65 w 331"/>
                <a:gd name="T15" fmla="*/ 53 h 556"/>
                <a:gd name="T16" fmla="*/ 85 w 331"/>
                <a:gd name="T17" fmla="*/ 11 h 556"/>
                <a:gd name="T18" fmla="*/ 241 w 331"/>
                <a:gd name="T19" fmla="*/ 0 h 556"/>
                <a:gd name="T20" fmla="*/ 248 w 331"/>
                <a:gd name="T21" fmla="*/ 9 h 556"/>
                <a:gd name="T22" fmla="*/ 241 w 331"/>
                <a:gd name="T23" fmla="*/ 360 h 556"/>
                <a:gd name="T24" fmla="*/ 257 w 331"/>
                <a:gd name="T25" fmla="*/ 526 h 556"/>
                <a:gd name="T26" fmla="*/ 252 w 331"/>
                <a:gd name="T27" fmla="*/ 534 h 556"/>
                <a:gd name="T28" fmla="*/ 217 w 331"/>
                <a:gd name="T29" fmla="*/ 525 h 556"/>
                <a:gd name="T30" fmla="*/ 168 w 331"/>
                <a:gd name="T31" fmla="*/ 560 h 556"/>
                <a:gd name="T32" fmla="*/ 143 w 331"/>
                <a:gd name="T33" fmla="*/ 507 h 556"/>
                <a:gd name="T34" fmla="*/ 147 w 331"/>
                <a:gd name="T35" fmla="*/ 468 h 556"/>
                <a:gd name="T36" fmla="*/ 0 w 331"/>
                <a:gd name="T37" fmla="*/ 476 h 556"/>
                <a:gd name="T38" fmla="*/ 19 w 331"/>
                <a:gd name="T39" fmla="*/ 392 h 556"/>
                <a:gd name="T40" fmla="*/ 19 w 331"/>
                <a:gd name="T41" fmla="*/ 392 h 5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556"/>
                <a:gd name="T65" fmla="*/ 331 w 331"/>
                <a:gd name="T66" fmla="*/ 556 h 5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556">
                  <a:moveTo>
                    <a:pt x="23" y="388"/>
                  </a:moveTo>
                  <a:lnTo>
                    <a:pt x="55" y="344"/>
                  </a:lnTo>
                  <a:lnTo>
                    <a:pt x="44" y="333"/>
                  </a:lnTo>
                  <a:lnTo>
                    <a:pt x="33" y="244"/>
                  </a:lnTo>
                  <a:lnTo>
                    <a:pt x="26" y="182"/>
                  </a:lnTo>
                  <a:lnTo>
                    <a:pt x="50" y="114"/>
                  </a:lnTo>
                  <a:lnTo>
                    <a:pt x="86" y="66"/>
                  </a:lnTo>
                  <a:lnTo>
                    <a:pt x="83" y="53"/>
                  </a:lnTo>
                  <a:lnTo>
                    <a:pt x="109" y="11"/>
                  </a:lnTo>
                  <a:lnTo>
                    <a:pt x="308" y="0"/>
                  </a:lnTo>
                  <a:lnTo>
                    <a:pt x="318" y="9"/>
                  </a:lnTo>
                  <a:lnTo>
                    <a:pt x="308" y="356"/>
                  </a:lnTo>
                  <a:lnTo>
                    <a:pt x="331" y="522"/>
                  </a:lnTo>
                  <a:lnTo>
                    <a:pt x="322" y="530"/>
                  </a:lnTo>
                  <a:lnTo>
                    <a:pt x="279" y="521"/>
                  </a:lnTo>
                  <a:lnTo>
                    <a:pt x="216" y="556"/>
                  </a:lnTo>
                  <a:lnTo>
                    <a:pt x="183" y="503"/>
                  </a:lnTo>
                  <a:lnTo>
                    <a:pt x="188" y="464"/>
                  </a:lnTo>
                  <a:lnTo>
                    <a:pt x="0" y="472"/>
                  </a:lnTo>
                  <a:lnTo>
                    <a:pt x="23" y="38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1" name="Freeform 62"/>
            <p:cNvSpPr>
              <a:spLocks/>
            </p:cNvSpPr>
            <p:nvPr/>
          </p:nvSpPr>
          <p:spPr bwMode="auto">
            <a:xfrm>
              <a:off x="3866" y="2447"/>
              <a:ext cx="332" cy="564"/>
            </a:xfrm>
            <a:custGeom>
              <a:avLst/>
              <a:gdLst>
                <a:gd name="T0" fmla="*/ 8 w 354"/>
                <a:gd name="T1" fmla="*/ 32 h 563"/>
                <a:gd name="T2" fmla="*/ 0 w 354"/>
                <a:gd name="T3" fmla="*/ 383 h 563"/>
                <a:gd name="T4" fmla="*/ 19 w 354"/>
                <a:gd name="T5" fmla="*/ 549 h 563"/>
                <a:gd name="T6" fmla="*/ 36 w 354"/>
                <a:gd name="T7" fmla="*/ 556 h 563"/>
                <a:gd name="T8" fmla="*/ 53 w 354"/>
                <a:gd name="T9" fmla="*/ 543 h 563"/>
                <a:gd name="T10" fmla="*/ 64 w 354"/>
                <a:gd name="T11" fmla="*/ 556 h 563"/>
                <a:gd name="T12" fmla="*/ 47 w 354"/>
                <a:gd name="T13" fmla="*/ 567 h 563"/>
                <a:gd name="T14" fmla="*/ 86 w 354"/>
                <a:gd name="T15" fmla="*/ 554 h 563"/>
                <a:gd name="T16" fmla="*/ 93 w 354"/>
                <a:gd name="T17" fmla="*/ 538 h 563"/>
                <a:gd name="T18" fmla="*/ 89 w 354"/>
                <a:gd name="T19" fmla="*/ 530 h 563"/>
                <a:gd name="T20" fmla="*/ 92 w 354"/>
                <a:gd name="T21" fmla="*/ 515 h 563"/>
                <a:gd name="T22" fmla="*/ 73 w 354"/>
                <a:gd name="T23" fmla="*/ 494 h 563"/>
                <a:gd name="T24" fmla="*/ 73 w 354"/>
                <a:gd name="T25" fmla="*/ 475 h 563"/>
                <a:gd name="T26" fmla="*/ 274 w 354"/>
                <a:gd name="T27" fmla="*/ 452 h 563"/>
                <a:gd name="T28" fmla="*/ 257 w 354"/>
                <a:gd name="T29" fmla="*/ 365 h 563"/>
                <a:gd name="T30" fmla="*/ 267 w 354"/>
                <a:gd name="T31" fmla="*/ 311 h 563"/>
                <a:gd name="T32" fmla="*/ 242 w 354"/>
                <a:gd name="T33" fmla="*/ 238 h 563"/>
                <a:gd name="T34" fmla="*/ 191 w 354"/>
                <a:gd name="T35" fmla="*/ 0 h 563"/>
                <a:gd name="T36" fmla="*/ 0 w 354"/>
                <a:gd name="T37" fmla="*/ 23 h 563"/>
                <a:gd name="T38" fmla="*/ 8 w 354"/>
                <a:gd name="T39" fmla="*/ 32 h 563"/>
                <a:gd name="T40" fmla="*/ 8 w 354"/>
                <a:gd name="T41" fmla="*/ 32 h 5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3"/>
                <a:gd name="T65" fmla="*/ 354 w 354"/>
                <a:gd name="T66" fmla="*/ 563 h 5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3">
                  <a:moveTo>
                    <a:pt x="10" y="32"/>
                  </a:moveTo>
                  <a:lnTo>
                    <a:pt x="0" y="379"/>
                  </a:lnTo>
                  <a:lnTo>
                    <a:pt x="23" y="545"/>
                  </a:lnTo>
                  <a:lnTo>
                    <a:pt x="47" y="552"/>
                  </a:lnTo>
                  <a:lnTo>
                    <a:pt x="68" y="539"/>
                  </a:lnTo>
                  <a:lnTo>
                    <a:pt x="82" y="552"/>
                  </a:lnTo>
                  <a:lnTo>
                    <a:pt x="61" y="563"/>
                  </a:lnTo>
                  <a:lnTo>
                    <a:pt x="112" y="550"/>
                  </a:lnTo>
                  <a:lnTo>
                    <a:pt x="121" y="534"/>
                  </a:lnTo>
                  <a:lnTo>
                    <a:pt x="115" y="526"/>
                  </a:lnTo>
                  <a:lnTo>
                    <a:pt x="118" y="511"/>
                  </a:lnTo>
                  <a:lnTo>
                    <a:pt x="94" y="490"/>
                  </a:lnTo>
                  <a:lnTo>
                    <a:pt x="95" y="471"/>
                  </a:lnTo>
                  <a:lnTo>
                    <a:pt x="354" y="448"/>
                  </a:lnTo>
                  <a:lnTo>
                    <a:pt x="332" y="361"/>
                  </a:lnTo>
                  <a:lnTo>
                    <a:pt x="346" y="307"/>
                  </a:lnTo>
                  <a:lnTo>
                    <a:pt x="312" y="238"/>
                  </a:lnTo>
                  <a:lnTo>
                    <a:pt x="246" y="0"/>
                  </a:lnTo>
                  <a:lnTo>
                    <a:pt x="0" y="23"/>
                  </a:lnTo>
                  <a:lnTo>
                    <a:pt x="10" y="3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2" name="Freeform 63"/>
            <p:cNvSpPr>
              <a:spLocks/>
            </p:cNvSpPr>
            <p:nvPr/>
          </p:nvSpPr>
          <p:spPr bwMode="auto">
            <a:xfrm>
              <a:off x="4097" y="2419"/>
              <a:ext cx="470" cy="512"/>
            </a:xfrm>
            <a:custGeom>
              <a:avLst/>
              <a:gdLst>
                <a:gd name="T0" fmla="*/ 52 w 500"/>
                <a:gd name="T1" fmla="*/ 266 h 512"/>
                <a:gd name="T2" fmla="*/ 78 w 500"/>
                <a:gd name="T3" fmla="*/ 335 h 512"/>
                <a:gd name="T4" fmla="*/ 67 w 500"/>
                <a:gd name="T5" fmla="*/ 389 h 512"/>
                <a:gd name="T6" fmla="*/ 85 w 500"/>
                <a:gd name="T7" fmla="*/ 476 h 512"/>
                <a:gd name="T8" fmla="*/ 98 w 500"/>
                <a:gd name="T9" fmla="*/ 507 h 512"/>
                <a:gd name="T10" fmla="*/ 308 w 500"/>
                <a:gd name="T11" fmla="*/ 491 h 512"/>
                <a:gd name="T12" fmla="*/ 311 w 500"/>
                <a:gd name="T13" fmla="*/ 510 h 512"/>
                <a:gd name="T14" fmla="*/ 323 w 500"/>
                <a:gd name="T15" fmla="*/ 512 h 512"/>
                <a:gd name="T16" fmla="*/ 319 w 500"/>
                <a:gd name="T17" fmla="*/ 470 h 512"/>
                <a:gd name="T18" fmla="*/ 327 w 500"/>
                <a:gd name="T19" fmla="*/ 458 h 512"/>
                <a:gd name="T20" fmla="*/ 358 w 500"/>
                <a:gd name="T21" fmla="*/ 465 h 512"/>
                <a:gd name="T22" fmla="*/ 363 w 500"/>
                <a:gd name="T23" fmla="*/ 436 h 512"/>
                <a:gd name="T24" fmla="*/ 359 w 500"/>
                <a:gd name="T25" fmla="*/ 395 h 512"/>
                <a:gd name="T26" fmla="*/ 371 w 500"/>
                <a:gd name="T27" fmla="*/ 384 h 512"/>
                <a:gd name="T28" fmla="*/ 390 w 500"/>
                <a:gd name="T29" fmla="*/ 306 h 512"/>
                <a:gd name="T30" fmla="*/ 376 w 500"/>
                <a:gd name="T31" fmla="*/ 303 h 512"/>
                <a:gd name="T32" fmla="*/ 326 w 500"/>
                <a:gd name="T33" fmla="*/ 203 h 512"/>
                <a:gd name="T34" fmla="*/ 216 w 500"/>
                <a:gd name="T35" fmla="*/ 76 h 512"/>
                <a:gd name="T36" fmla="*/ 169 w 500"/>
                <a:gd name="T37" fmla="*/ 38 h 512"/>
                <a:gd name="T38" fmla="*/ 184 w 500"/>
                <a:gd name="T39" fmla="*/ 0 h 512"/>
                <a:gd name="T40" fmla="*/ 96 w 500"/>
                <a:gd name="T41" fmla="*/ 15 h 512"/>
                <a:gd name="T42" fmla="*/ 0 w 500"/>
                <a:gd name="T43" fmla="*/ 28 h 512"/>
                <a:gd name="T44" fmla="*/ 52 w 500"/>
                <a:gd name="T45" fmla="*/ 266 h 512"/>
                <a:gd name="T46" fmla="*/ 52 w 500"/>
                <a:gd name="T47" fmla="*/ 266 h 5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2"/>
                <a:gd name="T74" fmla="*/ 500 w 500"/>
                <a:gd name="T75" fmla="*/ 512 h 5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2">
                  <a:moveTo>
                    <a:pt x="66" y="266"/>
                  </a:moveTo>
                  <a:lnTo>
                    <a:pt x="100" y="335"/>
                  </a:lnTo>
                  <a:lnTo>
                    <a:pt x="86" y="389"/>
                  </a:lnTo>
                  <a:lnTo>
                    <a:pt x="108" y="476"/>
                  </a:lnTo>
                  <a:lnTo>
                    <a:pt x="126" y="507"/>
                  </a:lnTo>
                  <a:lnTo>
                    <a:pt x="395" y="491"/>
                  </a:lnTo>
                  <a:lnTo>
                    <a:pt x="398" y="510"/>
                  </a:lnTo>
                  <a:lnTo>
                    <a:pt x="414" y="512"/>
                  </a:lnTo>
                  <a:lnTo>
                    <a:pt x="408" y="470"/>
                  </a:lnTo>
                  <a:lnTo>
                    <a:pt x="419" y="458"/>
                  </a:lnTo>
                  <a:lnTo>
                    <a:pt x="458" y="465"/>
                  </a:lnTo>
                  <a:lnTo>
                    <a:pt x="465" y="436"/>
                  </a:lnTo>
                  <a:lnTo>
                    <a:pt x="460" y="395"/>
                  </a:lnTo>
                  <a:lnTo>
                    <a:pt x="476" y="384"/>
                  </a:lnTo>
                  <a:lnTo>
                    <a:pt x="500" y="306"/>
                  </a:lnTo>
                  <a:lnTo>
                    <a:pt x="482" y="303"/>
                  </a:lnTo>
                  <a:lnTo>
                    <a:pt x="418" y="203"/>
                  </a:lnTo>
                  <a:lnTo>
                    <a:pt x="278" y="76"/>
                  </a:lnTo>
                  <a:lnTo>
                    <a:pt x="217" y="38"/>
                  </a:lnTo>
                  <a:lnTo>
                    <a:pt x="236" y="0"/>
                  </a:lnTo>
                  <a:lnTo>
                    <a:pt x="123" y="15"/>
                  </a:lnTo>
                  <a:lnTo>
                    <a:pt x="0" y="28"/>
                  </a:lnTo>
                  <a:lnTo>
                    <a:pt x="66" y="266"/>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3" name="Freeform 64"/>
            <p:cNvSpPr>
              <a:spLocks/>
            </p:cNvSpPr>
            <p:nvPr/>
          </p:nvSpPr>
          <p:spPr bwMode="auto">
            <a:xfrm>
              <a:off x="3954" y="2877"/>
              <a:ext cx="794" cy="623"/>
            </a:xfrm>
            <a:custGeom>
              <a:avLst/>
              <a:gdLst>
                <a:gd name="T0" fmla="*/ 0 w 845"/>
                <a:gd name="T1" fmla="*/ 60 h 622"/>
                <a:gd name="T2" fmla="*/ 20 w 845"/>
                <a:gd name="T3" fmla="*/ 81 h 622"/>
                <a:gd name="T4" fmla="*/ 17 w 845"/>
                <a:gd name="T5" fmla="*/ 96 h 622"/>
                <a:gd name="T6" fmla="*/ 21 w 845"/>
                <a:gd name="T7" fmla="*/ 104 h 622"/>
                <a:gd name="T8" fmla="*/ 14 w 845"/>
                <a:gd name="T9" fmla="*/ 120 h 622"/>
                <a:gd name="T10" fmla="*/ 90 w 845"/>
                <a:gd name="T11" fmla="*/ 86 h 622"/>
                <a:gd name="T12" fmla="*/ 189 w 845"/>
                <a:gd name="T13" fmla="*/ 165 h 622"/>
                <a:gd name="T14" fmla="*/ 270 w 845"/>
                <a:gd name="T15" fmla="*/ 110 h 622"/>
                <a:gd name="T16" fmla="*/ 316 w 845"/>
                <a:gd name="T17" fmla="*/ 123 h 622"/>
                <a:gd name="T18" fmla="*/ 376 w 845"/>
                <a:gd name="T19" fmla="*/ 198 h 622"/>
                <a:gd name="T20" fmla="*/ 396 w 845"/>
                <a:gd name="T21" fmla="*/ 198 h 622"/>
                <a:gd name="T22" fmla="*/ 417 w 845"/>
                <a:gd name="T23" fmla="*/ 250 h 622"/>
                <a:gd name="T24" fmla="*/ 412 w 845"/>
                <a:gd name="T25" fmla="*/ 352 h 622"/>
                <a:gd name="T26" fmla="*/ 425 w 845"/>
                <a:gd name="T27" fmla="*/ 364 h 622"/>
                <a:gd name="T28" fmla="*/ 428 w 845"/>
                <a:gd name="T29" fmla="*/ 346 h 622"/>
                <a:gd name="T30" fmla="*/ 446 w 845"/>
                <a:gd name="T31" fmla="*/ 346 h 622"/>
                <a:gd name="T32" fmla="*/ 428 w 845"/>
                <a:gd name="T33" fmla="*/ 393 h 622"/>
                <a:gd name="T34" fmla="*/ 477 w 845"/>
                <a:gd name="T35" fmla="*/ 458 h 622"/>
                <a:gd name="T36" fmla="*/ 486 w 845"/>
                <a:gd name="T37" fmla="*/ 438 h 622"/>
                <a:gd name="T38" fmla="*/ 490 w 845"/>
                <a:gd name="T39" fmla="*/ 485 h 622"/>
                <a:gd name="T40" fmla="*/ 506 w 845"/>
                <a:gd name="T41" fmla="*/ 495 h 622"/>
                <a:gd name="T42" fmla="*/ 523 w 845"/>
                <a:gd name="T43" fmla="*/ 550 h 622"/>
                <a:gd name="T44" fmla="*/ 540 w 845"/>
                <a:gd name="T45" fmla="*/ 550 h 622"/>
                <a:gd name="T46" fmla="*/ 579 w 845"/>
                <a:gd name="T47" fmla="*/ 602 h 622"/>
                <a:gd name="T48" fmla="*/ 600 w 845"/>
                <a:gd name="T49" fmla="*/ 605 h 622"/>
                <a:gd name="T50" fmla="*/ 600 w 845"/>
                <a:gd name="T51" fmla="*/ 613 h 622"/>
                <a:gd name="T52" fmla="*/ 585 w 845"/>
                <a:gd name="T53" fmla="*/ 626 h 622"/>
                <a:gd name="T54" fmla="*/ 620 w 845"/>
                <a:gd name="T55" fmla="*/ 621 h 622"/>
                <a:gd name="T56" fmla="*/ 640 w 845"/>
                <a:gd name="T57" fmla="*/ 608 h 622"/>
                <a:gd name="T58" fmla="*/ 652 w 845"/>
                <a:gd name="T59" fmla="*/ 537 h 622"/>
                <a:gd name="T60" fmla="*/ 659 w 845"/>
                <a:gd name="T61" fmla="*/ 540 h 622"/>
                <a:gd name="T62" fmla="*/ 652 w 845"/>
                <a:gd name="T63" fmla="*/ 440 h 622"/>
                <a:gd name="T64" fmla="*/ 645 w 845"/>
                <a:gd name="T65" fmla="*/ 411 h 622"/>
                <a:gd name="T66" fmla="*/ 574 w 845"/>
                <a:gd name="T67" fmla="*/ 261 h 622"/>
                <a:gd name="T68" fmla="*/ 519 w 845"/>
                <a:gd name="T69" fmla="*/ 123 h 622"/>
                <a:gd name="T70" fmla="*/ 485 w 845"/>
                <a:gd name="T71" fmla="*/ 10 h 622"/>
                <a:gd name="T72" fmla="*/ 475 w 845"/>
                <a:gd name="T73" fmla="*/ 7 h 622"/>
                <a:gd name="T74" fmla="*/ 446 w 845"/>
                <a:gd name="T75" fmla="*/ 0 h 622"/>
                <a:gd name="T76" fmla="*/ 436 w 845"/>
                <a:gd name="T77" fmla="*/ 12 h 622"/>
                <a:gd name="T78" fmla="*/ 442 w 845"/>
                <a:gd name="T79" fmla="*/ 54 h 622"/>
                <a:gd name="T80" fmla="*/ 429 w 845"/>
                <a:gd name="T81" fmla="*/ 52 h 622"/>
                <a:gd name="T82" fmla="*/ 427 w 845"/>
                <a:gd name="T83" fmla="*/ 33 h 622"/>
                <a:gd name="T84" fmla="*/ 216 w 845"/>
                <a:gd name="T85" fmla="*/ 49 h 622"/>
                <a:gd name="T86" fmla="*/ 202 w 845"/>
                <a:gd name="T87" fmla="*/ 18 h 622"/>
                <a:gd name="T88" fmla="*/ 1 w 845"/>
                <a:gd name="T89" fmla="*/ 41 h 622"/>
                <a:gd name="T90" fmla="*/ 0 w 845"/>
                <a:gd name="T91" fmla="*/ 60 h 622"/>
                <a:gd name="T92" fmla="*/ 0 w 845"/>
                <a:gd name="T93" fmla="*/ 60 h 6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5"/>
                <a:gd name="T142" fmla="*/ 0 h 622"/>
                <a:gd name="T143" fmla="*/ 845 w 845"/>
                <a:gd name="T144" fmla="*/ 622 h 6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5" h="622">
                  <a:moveTo>
                    <a:pt x="0" y="60"/>
                  </a:moveTo>
                  <a:lnTo>
                    <a:pt x="24" y="81"/>
                  </a:lnTo>
                  <a:lnTo>
                    <a:pt x="21" y="96"/>
                  </a:lnTo>
                  <a:lnTo>
                    <a:pt x="27" y="104"/>
                  </a:lnTo>
                  <a:lnTo>
                    <a:pt x="18" y="120"/>
                  </a:lnTo>
                  <a:lnTo>
                    <a:pt x="116" y="86"/>
                  </a:lnTo>
                  <a:lnTo>
                    <a:pt x="243" y="165"/>
                  </a:lnTo>
                  <a:lnTo>
                    <a:pt x="346" y="110"/>
                  </a:lnTo>
                  <a:lnTo>
                    <a:pt x="406" y="123"/>
                  </a:lnTo>
                  <a:lnTo>
                    <a:pt x="482" y="198"/>
                  </a:lnTo>
                  <a:lnTo>
                    <a:pt x="508" y="198"/>
                  </a:lnTo>
                  <a:lnTo>
                    <a:pt x="534" y="250"/>
                  </a:lnTo>
                  <a:lnTo>
                    <a:pt x="528" y="348"/>
                  </a:lnTo>
                  <a:lnTo>
                    <a:pt x="545" y="360"/>
                  </a:lnTo>
                  <a:lnTo>
                    <a:pt x="549" y="342"/>
                  </a:lnTo>
                  <a:lnTo>
                    <a:pt x="573" y="342"/>
                  </a:lnTo>
                  <a:lnTo>
                    <a:pt x="549" y="389"/>
                  </a:lnTo>
                  <a:lnTo>
                    <a:pt x="613" y="454"/>
                  </a:lnTo>
                  <a:lnTo>
                    <a:pt x="623" y="434"/>
                  </a:lnTo>
                  <a:lnTo>
                    <a:pt x="628" y="481"/>
                  </a:lnTo>
                  <a:lnTo>
                    <a:pt x="649" y="491"/>
                  </a:lnTo>
                  <a:lnTo>
                    <a:pt x="672" y="546"/>
                  </a:lnTo>
                  <a:lnTo>
                    <a:pt x="693" y="546"/>
                  </a:lnTo>
                  <a:lnTo>
                    <a:pt x="743" y="598"/>
                  </a:lnTo>
                  <a:lnTo>
                    <a:pt x="770" y="601"/>
                  </a:lnTo>
                  <a:lnTo>
                    <a:pt x="770" y="609"/>
                  </a:lnTo>
                  <a:lnTo>
                    <a:pt x="751" y="622"/>
                  </a:lnTo>
                  <a:lnTo>
                    <a:pt x="795" y="617"/>
                  </a:lnTo>
                  <a:lnTo>
                    <a:pt x="822" y="604"/>
                  </a:lnTo>
                  <a:lnTo>
                    <a:pt x="837" y="533"/>
                  </a:lnTo>
                  <a:lnTo>
                    <a:pt x="845" y="536"/>
                  </a:lnTo>
                  <a:lnTo>
                    <a:pt x="837" y="436"/>
                  </a:lnTo>
                  <a:lnTo>
                    <a:pt x="827" y="407"/>
                  </a:lnTo>
                  <a:lnTo>
                    <a:pt x="736" y="261"/>
                  </a:lnTo>
                  <a:lnTo>
                    <a:pt x="665" y="123"/>
                  </a:lnTo>
                  <a:lnTo>
                    <a:pt x="622" y="10"/>
                  </a:lnTo>
                  <a:lnTo>
                    <a:pt x="610" y="7"/>
                  </a:lnTo>
                  <a:lnTo>
                    <a:pt x="571" y="0"/>
                  </a:lnTo>
                  <a:lnTo>
                    <a:pt x="560" y="12"/>
                  </a:lnTo>
                  <a:lnTo>
                    <a:pt x="566" y="54"/>
                  </a:lnTo>
                  <a:lnTo>
                    <a:pt x="550" y="52"/>
                  </a:lnTo>
                  <a:lnTo>
                    <a:pt x="547" y="33"/>
                  </a:lnTo>
                  <a:lnTo>
                    <a:pt x="278" y="49"/>
                  </a:lnTo>
                  <a:lnTo>
                    <a:pt x="260" y="18"/>
                  </a:lnTo>
                  <a:lnTo>
                    <a:pt x="1" y="41"/>
                  </a:lnTo>
                  <a:lnTo>
                    <a:pt x="0" y="6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4" name="Freeform 65"/>
            <p:cNvSpPr>
              <a:spLocks/>
            </p:cNvSpPr>
            <p:nvPr/>
          </p:nvSpPr>
          <p:spPr bwMode="auto">
            <a:xfrm>
              <a:off x="4085" y="1594"/>
              <a:ext cx="366" cy="430"/>
            </a:xfrm>
            <a:custGeom>
              <a:avLst/>
              <a:gdLst>
                <a:gd name="T0" fmla="*/ 0 w 390"/>
                <a:gd name="T1" fmla="*/ 78 h 429"/>
                <a:gd name="T2" fmla="*/ 24 w 390"/>
                <a:gd name="T3" fmla="*/ 374 h 429"/>
                <a:gd name="T4" fmla="*/ 63 w 390"/>
                <a:gd name="T5" fmla="*/ 380 h 429"/>
                <a:gd name="T6" fmla="*/ 107 w 390"/>
                <a:gd name="T7" fmla="*/ 414 h 429"/>
                <a:gd name="T8" fmla="*/ 141 w 390"/>
                <a:gd name="T9" fmla="*/ 413 h 429"/>
                <a:gd name="T10" fmla="*/ 156 w 390"/>
                <a:gd name="T11" fmla="*/ 400 h 429"/>
                <a:gd name="T12" fmla="*/ 191 w 390"/>
                <a:gd name="T13" fmla="*/ 429 h 429"/>
                <a:gd name="T14" fmla="*/ 213 w 390"/>
                <a:gd name="T15" fmla="*/ 403 h 429"/>
                <a:gd name="T16" fmla="*/ 218 w 390"/>
                <a:gd name="T17" fmla="*/ 358 h 429"/>
                <a:gd name="T18" fmla="*/ 234 w 390"/>
                <a:gd name="T19" fmla="*/ 366 h 429"/>
                <a:gd name="T20" fmla="*/ 238 w 390"/>
                <a:gd name="T21" fmla="*/ 328 h 429"/>
                <a:gd name="T22" fmla="*/ 290 w 390"/>
                <a:gd name="T23" fmla="*/ 272 h 429"/>
                <a:gd name="T24" fmla="*/ 298 w 390"/>
                <a:gd name="T25" fmla="*/ 178 h 429"/>
                <a:gd name="T26" fmla="*/ 293 w 390"/>
                <a:gd name="T27" fmla="*/ 158 h 429"/>
                <a:gd name="T28" fmla="*/ 302 w 390"/>
                <a:gd name="T29" fmla="*/ 149 h 429"/>
                <a:gd name="T30" fmla="*/ 283 w 390"/>
                <a:gd name="T31" fmla="*/ 0 h 429"/>
                <a:gd name="T32" fmla="*/ 234 w 390"/>
                <a:gd name="T33" fmla="*/ 34 h 429"/>
                <a:gd name="T34" fmla="*/ 207 w 390"/>
                <a:gd name="T35" fmla="*/ 69 h 429"/>
                <a:gd name="T36" fmla="*/ 187 w 390"/>
                <a:gd name="T37" fmla="*/ 71 h 429"/>
                <a:gd name="T38" fmla="*/ 158 w 390"/>
                <a:gd name="T39" fmla="*/ 90 h 429"/>
                <a:gd name="T40" fmla="*/ 92 w 390"/>
                <a:gd name="T41" fmla="*/ 60 h 429"/>
                <a:gd name="T42" fmla="*/ 0 w 390"/>
                <a:gd name="T43" fmla="*/ 78 h 429"/>
                <a:gd name="T44" fmla="*/ 0 w 390"/>
                <a:gd name="T45" fmla="*/ 78 h 4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9"/>
                <a:gd name="T71" fmla="*/ 390 w 390"/>
                <a:gd name="T72" fmla="*/ 429 h 4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9">
                  <a:moveTo>
                    <a:pt x="0" y="78"/>
                  </a:moveTo>
                  <a:lnTo>
                    <a:pt x="32" y="374"/>
                  </a:lnTo>
                  <a:lnTo>
                    <a:pt x="81" y="380"/>
                  </a:lnTo>
                  <a:lnTo>
                    <a:pt x="139" y="414"/>
                  </a:lnTo>
                  <a:lnTo>
                    <a:pt x="181" y="413"/>
                  </a:lnTo>
                  <a:lnTo>
                    <a:pt x="201" y="400"/>
                  </a:lnTo>
                  <a:lnTo>
                    <a:pt x="246" y="429"/>
                  </a:lnTo>
                  <a:lnTo>
                    <a:pt x="275" y="403"/>
                  </a:lnTo>
                  <a:lnTo>
                    <a:pt x="280" y="358"/>
                  </a:lnTo>
                  <a:lnTo>
                    <a:pt x="300" y="366"/>
                  </a:lnTo>
                  <a:lnTo>
                    <a:pt x="308" y="328"/>
                  </a:lnTo>
                  <a:lnTo>
                    <a:pt x="374" y="272"/>
                  </a:lnTo>
                  <a:lnTo>
                    <a:pt x="385" y="178"/>
                  </a:lnTo>
                  <a:lnTo>
                    <a:pt x="377" y="158"/>
                  </a:lnTo>
                  <a:lnTo>
                    <a:pt x="390" y="149"/>
                  </a:lnTo>
                  <a:lnTo>
                    <a:pt x="366" y="0"/>
                  </a:lnTo>
                  <a:lnTo>
                    <a:pt x="300" y="34"/>
                  </a:lnTo>
                  <a:lnTo>
                    <a:pt x="266" y="69"/>
                  </a:lnTo>
                  <a:lnTo>
                    <a:pt x="241" y="71"/>
                  </a:lnTo>
                  <a:lnTo>
                    <a:pt x="204" y="90"/>
                  </a:lnTo>
                  <a:lnTo>
                    <a:pt x="118" y="60"/>
                  </a:lnTo>
                  <a:lnTo>
                    <a:pt x="0" y="7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5" name="Freeform 66"/>
            <p:cNvSpPr>
              <a:spLocks/>
            </p:cNvSpPr>
            <p:nvPr/>
          </p:nvSpPr>
          <p:spPr bwMode="auto">
            <a:xfrm>
              <a:off x="4316" y="1743"/>
              <a:ext cx="392" cy="403"/>
            </a:xfrm>
            <a:custGeom>
              <a:avLst/>
              <a:gdLst>
                <a:gd name="T0" fmla="*/ 0 w 418"/>
                <a:gd name="T1" fmla="*/ 280 h 403"/>
                <a:gd name="T2" fmla="*/ 12 w 418"/>
                <a:gd name="T3" fmla="*/ 335 h 403"/>
                <a:gd name="T4" fmla="*/ 55 w 418"/>
                <a:gd name="T5" fmla="*/ 374 h 403"/>
                <a:gd name="T6" fmla="*/ 75 w 418"/>
                <a:gd name="T7" fmla="*/ 403 h 403"/>
                <a:gd name="T8" fmla="*/ 137 w 418"/>
                <a:gd name="T9" fmla="*/ 372 h 403"/>
                <a:gd name="T10" fmla="*/ 165 w 418"/>
                <a:gd name="T11" fmla="*/ 366 h 403"/>
                <a:gd name="T12" fmla="*/ 180 w 418"/>
                <a:gd name="T13" fmla="*/ 343 h 403"/>
                <a:gd name="T14" fmla="*/ 203 w 418"/>
                <a:gd name="T15" fmla="*/ 222 h 403"/>
                <a:gd name="T16" fmla="*/ 229 w 418"/>
                <a:gd name="T17" fmla="*/ 236 h 403"/>
                <a:gd name="T18" fmla="*/ 281 w 418"/>
                <a:gd name="T19" fmla="*/ 103 h 403"/>
                <a:gd name="T20" fmla="*/ 320 w 418"/>
                <a:gd name="T21" fmla="*/ 132 h 403"/>
                <a:gd name="T22" fmla="*/ 326 w 418"/>
                <a:gd name="T23" fmla="*/ 108 h 403"/>
                <a:gd name="T24" fmla="*/ 299 w 418"/>
                <a:gd name="T25" fmla="*/ 81 h 403"/>
                <a:gd name="T26" fmla="*/ 277 w 418"/>
                <a:gd name="T27" fmla="*/ 84 h 403"/>
                <a:gd name="T28" fmla="*/ 270 w 418"/>
                <a:gd name="T29" fmla="*/ 98 h 403"/>
                <a:gd name="T30" fmla="*/ 229 w 418"/>
                <a:gd name="T31" fmla="*/ 113 h 403"/>
                <a:gd name="T32" fmla="*/ 204 w 418"/>
                <a:gd name="T33" fmla="*/ 149 h 403"/>
                <a:gd name="T34" fmla="*/ 197 w 418"/>
                <a:gd name="T35" fmla="*/ 90 h 403"/>
                <a:gd name="T36" fmla="*/ 126 w 418"/>
                <a:gd name="T37" fmla="*/ 107 h 403"/>
                <a:gd name="T38" fmla="*/ 112 w 418"/>
                <a:gd name="T39" fmla="*/ 0 h 403"/>
                <a:gd name="T40" fmla="*/ 102 w 418"/>
                <a:gd name="T41" fmla="*/ 9 h 403"/>
                <a:gd name="T42" fmla="*/ 109 w 418"/>
                <a:gd name="T43" fmla="*/ 29 h 403"/>
                <a:gd name="T44" fmla="*/ 100 w 418"/>
                <a:gd name="T45" fmla="*/ 123 h 403"/>
                <a:gd name="T46" fmla="*/ 49 w 418"/>
                <a:gd name="T47" fmla="*/ 179 h 403"/>
                <a:gd name="T48" fmla="*/ 42 w 418"/>
                <a:gd name="T49" fmla="*/ 217 h 403"/>
                <a:gd name="T50" fmla="*/ 26 w 418"/>
                <a:gd name="T51" fmla="*/ 209 h 403"/>
                <a:gd name="T52" fmla="*/ 23 w 418"/>
                <a:gd name="T53" fmla="*/ 254 h 403"/>
                <a:gd name="T54" fmla="*/ 0 w 418"/>
                <a:gd name="T55" fmla="*/ 280 h 403"/>
                <a:gd name="T56" fmla="*/ 0 w 418"/>
                <a:gd name="T57" fmla="*/ 280 h 403"/>
                <a:gd name="T58" fmla="*/ 0 w 418"/>
                <a:gd name="T59" fmla="*/ 280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8"/>
                <a:gd name="T91" fmla="*/ 0 h 403"/>
                <a:gd name="T92" fmla="*/ 418 w 418"/>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8" h="403">
                  <a:moveTo>
                    <a:pt x="0" y="280"/>
                  </a:moveTo>
                  <a:lnTo>
                    <a:pt x="16" y="335"/>
                  </a:lnTo>
                  <a:lnTo>
                    <a:pt x="70" y="374"/>
                  </a:lnTo>
                  <a:lnTo>
                    <a:pt x="96" y="403"/>
                  </a:lnTo>
                  <a:lnTo>
                    <a:pt x="175" y="372"/>
                  </a:lnTo>
                  <a:lnTo>
                    <a:pt x="211" y="366"/>
                  </a:lnTo>
                  <a:lnTo>
                    <a:pt x="230" y="343"/>
                  </a:lnTo>
                  <a:lnTo>
                    <a:pt x="261" y="222"/>
                  </a:lnTo>
                  <a:lnTo>
                    <a:pt x="295" y="236"/>
                  </a:lnTo>
                  <a:lnTo>
                    <a:pt x="360" y="103"/>
                  </a:lnTo>
                  <a:lnTo>
                    <a:pt x="410" y="132"/>
                  </a:lnTo>
                  <a:lnTo>
                    <a:pt x="418" y="108"/>
                  </a:lnTo>
                  <a:lnTo>
                    <a:pt x="382" y="81"/>
                  </a:lnTo>
                  <a:lnTo>
                    <a:pt x="355" y="84"/>
                  </a:lnTo>
                  <a:lnTo>
                    <a:pt x="345" y="98"/>
                  </a:lnTo>
                  <a:lnTo>
                    <a:pt x="295" y="113"/>
                  </a:lnTo>
                  <a:lnTo>
                    <a:pt x="262" y="149"/>
                  </a:lnTo>
                  <a:lnTo>
                    <a:pt x="251" y="90"/>
                  </a:lnTo>
                  <a:lnTo>
                    <a:pt x="162" y="107"/>
                  </a:lnTo>
                  <a:lnTo>
                    <a:pt x="144" y="0"/>
                  </a:lnTo>
                  <a:lnTo>
                    <a:pt x="131" y="9"/>
                  </a:lnTo>
                  <a:lnTo>
                    <a:pt x="139" y="29"/>
                  </a:lnTo>
                  <a:lnTo>
                    <a:pt x="128" y="123"/>
                  </a:lnTo>
                  <a:lnTo>
                    <a:pt x="62" y="179"/>
                  </a:lnTo>
                  <a:lnTo>
                    <a:pt x="54" y="217"/>
                  </a:lnTo>
                  <a:lnTo>
                    <a:pt x="34" y="209"/>
                  </a:lnTo>
                  <a:lnTo>
                    <a:pt x="29" y="254"/>
                  </a:lnTo>
                  <a:lnTo>
                    <a:pt x="0" y="28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6" name="Freeform 67"/>
            <p:cNvSpPr>
              <a:spLocks/>
            </p:cNvSpPr>
            <p:nvPr/>
          </p:nvSpPr>
          <p:spPr bwMode="auto">
            <a:xfrm>
              <a:off x="4552" y="1774"/>
              <a:ext cx="399" cy="203"/>
            </a:xfrm>
            <a:custGeom>
              <a:avLst/>
              <a:gdLst>
                <a:gd name="T0" fmla="*/ 0 w 424"/>
                <a:gd name="T1" fmla="*/ 59 h 203"/>
                <a:gd name="T2" fmla="*/ 8 w 424"/>
                <a:gd name="T3" fmla="*/ 118 h 203"/>
                <a:gd name="T4" fmla="*/ 35 w 424"/>
                <a:gd name="T5" fmla="*/ 82 h 203"/>
                <a:gd name="T6" fmla="*/ 73 w 424"/>
                <a:gd name="T7" fmla="*/ 67 h 203"/>
                <a:gd name="T8" fmla="*/ 82 w 424"/>
                <a:gd name="T9" fmla="*/ 53 h 203"/>
                <a:gd name="T10" fmla="*/ 103 w 424"/>
                <a:gd name="T11" fmla="*/ 50 h 203"/>
                <a:gd name="T12" fmla="*/ 131 w 424"/>
                <a:gd name="T13" fmla="*/ 77 h 203"/>
                <a:gd name="T14" fmla="*/ 150 w 424"/>
                <a:gd name="T15" fmla="*/ 84 h 203"/>
                <a:gd name="T16" fmla="*/ 185 w 424"/>
                <a:gd name="T17" fmla="*/ 126 h 203"/>
                <a:gd name="T18" fmla="*/ 173 w 424"/>
                <a:gd name="T19" fmla="*/ 165 h 203"/>
                <a:gd name="T20" fmla="*/ 178 w 424"/>
                <a:gd name="T21" fmla="*/ 182 h 203"/>
                <a:gd name="T22" fmla="*/ 192 w 424"/>
                <a:gd name="T23" fmla="*/ 174 h 203"/>
                <a:gd name="T24" fmla="*/ 206 w 424"/>
                <a:gd name="T25" fmla="*/ 174 h 203"/>
                <a:gd name="T26" fmla="*/ 215 w 424"/>
                <a:gd name="T27" fmla="*/ 186 h 203"/>
                <a:gd name="T28" fmla="*/ 232 w 424"/>
                <a:gd name="T29" fmla="*/ 186 h 203"/>
                <a:gd name="T30" fmla="*/ 237 w 424"/>
                <a:gd name="T31" fmla="*/ 182 h 203"/>
                <a:gd name="T32" fmla="*/ 226 w 424"/>
                <a:gd name="T33" fmla="*/ 147 h 203"/>
                <a:gd name="T34" fmla="*/ 225 w 424"/>
                <a:gd name="T35" fmla="*/ 82 h 203"/>
                <a:gd name="T36" fmla="*/ 211 w 424"/>
                <a:gd name="T37" fmla="*/ 72 h 203"/>
                <a:gd name="T38" fmla="*/ 237 w 424"/>
                <a:gd name="T39" fmla="*/ 42 h 203"/>
                <a:gd name="T40" fmla="*/ 238 w 424"/>
                <a:gd name="T41" fmla="*/ 24 h 203"/>
                <a:gd name="T42" fmla="*/ 254 w 424"/>
                <a:gd name="T43" fmla="*/ 25 h 203"/>
                <a:gd name="T44" fmla="*/ 234 w 424"/>
                <a:gd name="T45" fmla="*/ 66 h 203"/>
                <a:gd name="T46" fmla="*/ 247 w 424"/>
                <a:gd name="T47" fmla="*/ 113 h 203"/>
                <a:gd name="T48" fmla="*/ 251 w 424"/>
                <a:gd name="T49" fmla="*/ 127 h 203"/>
                <a:gd name="T50" fmla="*/ 260 w 424"/>
                <a:gd name="T51" fmla="*/ 134 h 203"/>
                <a:gd name="T52" fmla="*/ 245 w 424"/>
                <a:gd name="T53" fmla="*/ 132 h 203"/>
                <a:gd name="T54" fmla="*/ 247 w 424"/>
                <a:gd name="T55" fmla="*/ 161 h 203"/>
                <a:gd name="T56" fmla="*/ 276 w 424"/>
                <a:gd name="T57" fmla="*/ 182 h 203"/>
                <a:gd name="T58" fmla="*/ 282 w 424"/>
                <a:gd name="T59" fmla="*/ 186 h 203"/>
                <a:gd name="T60" fmla="*/ 290 w 424"/>
                <a:gd name="T61" fmla="*/ 186 h 203"/>
                <a:gd name="T62" fmla="*/ 286 w 424"/>
                <a:gd name="T63" fmla="*/ 203 h 203"/>
                <a:gd name="T64" fmla="*/ 318 w 424"/>
                <a:gd name="T65" fmla="*/ 182 h 203"/>
                <a:gd name="T66" fmla="*/ 326 w 424"/>
                <a:gd name="T67" fmla="*/ 157 h 203"/>
                <a:gd name="T68" fmla="*/ 332 w 424"/>
                <a:gd name="T69" fmla="*/ 129 h 203"/>
                <a:gd name="T70" fmla="*/ 286 w 424"/>
                <a:gd name="T71" fmla="*/ 140 h 203"/>
                <a:gd name="T72" fmla="*/ 256 w 424"/>
                <a:gd name="T73" fmla="*/ 0 h 203"/>
                <a:gd name="T74" fmla="*/ 0 w 424"/>
                <a:gd name="T75" fmla="*/ 59 h 203"/>
                <a:gd name="T76" fmla="*/ 0 w 424"/>
                <a:gd name="T77" fmla="*/ 59 h 203"/>
                <a:gd name="T78" fmla="*/ 0 w 424"/>
                <a:gd name="T79" fmla="*/ 59 h 2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4"/>
                <a:gd name="T121" fmla="*/ 0 h 203"/>
                <a:gd name="T122" fmla="*/ 424 w 424"/>
                <a:gd name="T123" fmla="*/ 203 h 2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4" h="203">
                  <a:moveTo>
                    <a:pt x="0" y="59"/>
                  </a:moveTo>
                  <a:lnTo>
                    <a:pt x="11" y="118"/>
                  </a:lnTo>
                  <a:lnTo>
                    <a:pt x="44" y="82"/>
                  </a:lnTo>
                  <a:lnTo>
                    <a:pt x="94" y="67"/>
                  </a:lnTo>
                  <a:lnTo>
                    <a:pt x="104" y="53"/>
                  </a:lnTo>
                  <a:lnTo>
                    <a:pt x="131" y="50"/>
                  </a:lnTo>
                  <a:lnTo>
                    <a:pt x="167" y="77"/>
                  </a:lnTo>
                  <a:lnTo>
                    <a:pt x="191" y="84"/>
                  </a:lnTo>
                  <a:lnTo>
                    <a:pt x="236" y="126"/>
                  </a:lnTo>
                  <a:lnTo>
                    <a:pt x="220" y="165"/>
                  </a:lnTo>
                  <a:lnTo>
                    <a:pt x="227" y="182"/>
                  </a:lnTo>
                  <a:lnTo>
                    <a:pt x="246" y="174"/>
                  </a:lnTo>
                  <a:lnTo>
                    <a:pt x="264" y="174"/>
                  </a:lnTo>
                  <a:lnTo>
                    <a:pt x="274" y="186"/>
                  </a:lnTo>
                  <a:lnTo>
                    <a:pt x="295" y="186"/>
                  </a:lnTo>
                  <a:lnTo>
                    <a:pt x="303" y="182"/>
                  </a:lnTo>
                  <a:lnTo>
                    <a:pt x="288" y="147"/>
                  </a:lnTo>
                  <a:lnTo>
                    <a:pt x="287" y="82"/>
                  </a:lnTo>
                  <a:lnTo>
                    <a:pt x="269" y="72"/>
                  </a:lnTo>
                  <a:lnTo>
                    <a:pt x="303" y="42"/>
                  </a:lnTo>
                  <a:lnTo>
                    <a:pt x="304" y="24"/>
                  </a:lnTo>
                  <a:lnTo>
                    <a:pt x="324" y="25"/>
                  </a:lnTo>
                  <a:lnTo>
                    <a:pt x="300" y="66"/>
                  </a:lnTo>
                  <a:lnTo>
                    <a:pt x="314" y="113"/>
                  </a:lnTo>
                  <a:lnTo>
                    <a:pt x="321" y="127"/>
                  </a:lnTo>
                  <a:lnTo>
                    <a:pt x="330" y="134"/>
                  </a:lnTo>
                  <a:lnTo>
                    <a:pt x="311" y="132"/>
                  </a:lnTo>
                  <a:lnTo>
                    <a:pt x="317" y="161"/>
                  </a:lnTo>
                  <a:lnTo>
                    <a:pt x="351" y="182"/>
                  </a:lnTo>
                  <a:lnTo>
                    <a:pt x="360" y="186"/>
                  </a:lnTo>
                  <a:lnTo>
                    <a:pt x="369" y="186"/>
                  </a:lnTo>
                  <a:lnTo>
                    <a:pt x="364" y="203"/>
                  </a:lnTo>
                  <a:lnTo>
                    <a:pt x="406" y="182"/>
                  </a:lnTo>
                  <a:lnTo>
                    <a:pt x="415" y="157"/>
                  </a:lnTo>
                  <a:lnTo>
                    <a:pt x="424" y="129"/>
                  </a:lnTo>
                  <a:lnTo>
                    <a:pt x="364" y="140"/>
                  </a:lnTo>
                  <a:lnTo>
                    <a:pt x="326" y="0"/>
                  </a:lnTo>
                  <a:lnTo>
                    <a:pt x="0" y="5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7" name="Freeform 68"/>
            <p:cNvSpPr>
              <a:spLocks/>
            </p:cNvSpPr>
            <p:nvPr/>
          </p:nvSpPr>
          <p:spPr bwMode="auto">
            <a:xfrm>
              <a:off x="4252" y="1846"/>
              <a:ext cx="674" cy="392"/>
            </a:xfrm>
            <a:custGeom>
              <a:avLst/>
              <a:gdLst>
                <a:gd name="T0" fmla="*/ 52 w 718"/>
                <a:gd name="T1" fmla="*/ 355 h 397"/>
                <a:gd name="T2" fmla="*/ 52 w 718"/>
                <a:gd name="T3" fmla="*/ 345 h 397"/>
                <a:gd name="T4" fmla="*/ 88 w 718"/>
                <a:gd name="T5" fmla="*/ 300 h 397"/>
                <a:gd name="T6" fmla="*/ 109 w 718"/>
                <a:gd name="T7" fmla="*/ 271 h 397"/>
                <a:gd name="T8" fmla="*/ 129 w 718"/>
                <a:gd name="T9" fmla="*/ 300 h 397"/>
                <a:gd name="T10" fmla="*/ 190 w 718"/>
                <a:gd name="T11" fmla="*/ 269 h 397"/>
                <a:gd name="T12" fmla="*/ 218 w 718"/>
                <a:gd name="T13" fmla="*/ 263 h 397"/>
                <a:gd name="T14" fmla="*/ 233 w 718"/>
                <a:gd name="T15" fmla="*/ 240 h 397"/>
                <a:gd name="T16" fmla="*/ 258 w 718"/>
                <a:gd name="T17" fmla="*/ 119 h 397"/>
                <a:gd name="T18" fmla="*/ 285 w 718"/>
                <a:gd name="T19" fmla="*/ 133 h 397"/>
                <a:gd name="T20" fmla="*/ 335 w 718"/>
                <a:gd name="T21" fmla="*/ 0 h 397"/>
                <a:gd name="T22" fmla="*/ 374 w 718"/>
                <a:gd name="T23" fmla="*/ 29 h 397"/>
                <a:gd name="T24" fmla="*/ 381 w 718"/>
                <a:gd name="T25" fmla="*/ 5 h 397"/>
                <a:gd name="T26" fmla="*/ 399 w 718"/>
                <a:gd name="T27" fmla="*/ 12 h 397"/>
                <a:gd name="T28" fmla="*/ 435 w 718"/>
                <a:gd name="T29" fmla="*/ 54 h 397"/>
                <a:gd name="T30" fmla="*/ 422 w 718"/>
                <a:gd name="T31" fmla="*/ 93 h 397"/>
                <a:gd name="T32" fmla="*/ 427 w 718"/>
                <a:gd name="T33" fmla="*/ 110 h 397"/>
                <a:gd name="T34" fmla="*/ 442 w 718"/>
                <a:gd name="T35" fmla="*/ 102 h 397"/>
                <a:gd name="T36" fmla="*/ 453 w 718"/>
                <a:gd name="T37" fmla="*/ 120 h 397"/>
                <a:gd name="T38" fmla="*/ 508 w 718"/>
                <a:gd name="T39" fmla="*/ 143 h 397"/>
                <a:gd name="T40" fmla="*/ 458 w 718"/>
                <a:gd name="T41" fmla="*/ 140 h 397"/>
                <a:gd name="T42" fmla="*/ 510 w 718"/>
                <a:gd name="T43" fmla="*/ 199 h 397"/>
                <a:gd name="T44" fmla="*/ 477 w 718"/>
                <a:gd name="T45" fmla="*/ 193 h 397"/>
                <a:gd name="T46" fmla="*/ 544 w 718"/>
                <a:gd name="T47" fmla="*/ 248 h 397"/>
                <a:gd name="T48" fmla="*/ 561 w 718"/>
                <a:gd name="T49" fmla="*/ 285 h 397"/>
                <a:gd name="T50" fmla="*/ 550 w 718"/>
                <a:gd name="T51" fmla="*/ 280 h 397"/>
                <a:gd name="T52" fmla="*/ 548 w 718"/>
                <a:gd name="T53" fmla="*/ 290 h 397"/>
                <a:gd name="T54" fmla="*/ 326 w 718"/>
                <a:gd name="T55" fmla="*/ 343 h 397"/>
                <a:gd name="T56" fmla="*/ 144 w 718"/>
                <a:gd name="T57" fmla="*/ 373 h 397"/>
                <a:gd name="T58" fmla="*/ 0 w 718"/>
                <a:gd name="T59" fmla="*/ 397 h 397"/>
                <a:gd name="T60" fmla="*/ 52 w 718"/>
                <a:gd name="T61" fmla="*/ 355 h 397"/>
                <a:gd name="T62" fmla="*/ 52 w 718"/>
                <a:gd name="T63" fmla="*/ 355 h 3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8"/>
                <a:gd name="T97" fmla="*/ 0 h 397"/>
                <a:gd name="T98" fmla="*/ 718 w 718"/>
                <a:gd name="T99" fmla="*/ 397 h 3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8" h="397">
                  <a:moveTo>
                    <a:pt x="66" y="355"/>
                  </a:moveTo>
                  <a:lnTo>
                    <a:pt x="66" y="345"/>
                  </a:lnTo>
                  <a:lnTo>
                    <a:pt x="113" y="300"/>
                  </a:lnTo>
                  <a:lnTo>
                    <a:pt x="139" y="271"/>
                  </a:lnTo>
                  <a:lnTo>
                    <a:pt x="165" y="300"/>
                  </a:lnTo>
                  <a:lnTo>
                    <a:pt x="244" y="269"/>
                  </a:lnTo>
                  <a:lnTo>
                    <a:pt x="280" y="263"/>
                  </a:lnTo>
                  <a:lnTo>
                    <a:pt x="299" y="240"/>
                  </a:lnTo>
                  <a:lnTo>
                    <a:pt x="330" y="119"/>
                  </a:lnTo>
                  <a:lnTo>
                    <a:pt x="364" y="133"/>
                  </a:lnTo>
                  <a:lnTo>
                    <a:pt x="429" y="0"/>
                  </a:lnTo>
                  <a:lnTo>
                    <a:pt x="479" y="29"/>
                  </a:lnTo>
                  <a:lnTo>
                    <a:pt x="487" y="5"/>
                  </a:lnTo>
                  <a:lnTo>
                    <a:pt x="511" y="12"/>
                  </a:lnTo>
                  <a:lnTo>
                    <a:pt x="556" y="54"/>
                  </a:lnTo>
                  <a:lnTo>
                    <a:pt x="540" y="93"/>
                  </a:lnTo>
                  <a:lnTo>
                    <a:pt x="547" y="110"/>
                  </a:lnTo>
                  <a:lnTo>
                    <a:pt x="566" y="102"/>
                  </a:lnTo>
                  <a:lnTo>
                    <a:pt x="581" y="120"/>
                  </a:lnTo>
                  <a:lnTo>
                    <a:pt x="650" y="143"/>
                  </a:lnTo>
                  <a:lnTo>
                    <a:pt x="586" y="140"/>
                  </a:lnTo>
                  <a:lnTo>
                    <a:pt x="654" y="199"/>
                  </a:lnTo>
                  <a:lnTo>
                    <a:pt x="610" y="193"/>
                  </a:lnTo>
                  <a:lnTo>
                    <a:pt x="697" y="248"/>
                  </a:lnTo>
                  <a:lnTo>
                    <a:pt x="718" y="285"/>
                  </a:lnTo>
                  <a:lnTo>
                    <a:pt x="704" y="280"/>
                  </a:lnTo>
                  <a:lnTo>
                    <a:pt x="701" y="290"/>
                  </a:lnTo>
                  <a:lnTo>
                    <a:pt x="417" y="343"/>
                  </a:lnTo>
                  <a:lnTo>
                    <a:pt x="184" y="373"/>
                  </a:lnTo>
                  <a:lnTo>
                    <a:pt x="0" y="397"/>
                  </a:lnTo>
                  <a:lnTo>
                    <a:pt x="66" y="35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8" name="Freeform 69"/>
            <p:cNvSpPr>
              <a:spLocks/>
            </p:cNvSpPr>
            <p:nvPr/>
          </p:nvSpPr>
          <p:spPr bwMode="auto">
            <a:xfrm>
              <a:off x="4898" y="1955"/>
              <a:ext cx="40" cy="95"/>
            </a:xfrm>
            <a:custGeom>
              <a:avLst/>
              <a:gdLst>
                <a:gd name="T0" fmla="*/ 0 w 38"/>
                <a:gd name="T1" fmla="*/ 103 h 99"/>
                <a:gd name="T2" fmla="*/ 9 w 38"/>
                <a:gd name="T3" fmla="*/ 76 h 99"/>
                <a:gd name="T4" fmla="*/ 23 w 38"/>
                <a:gd name="T5" fmla="*/ 59 h 99"/>
                <a:gd name="T6" fmla="*/ 30 w 38"/>
                <a:gd name="T7" fmla="*/ 0 h 99"/>
                <a:gd name="T8" fmla="*/ 10 w 38"/>
                <a:gd name="T9" fmla="*/ 13 h 99"/>
                <a:gd name="T10" fmla="*/ 0 w 38"/>
                <a:gd name="T11" fmla="*/ 69 h 99"/>
                <a:gd name="T12" fmla="*/ 0 w 38"/>
                <a:gd name="T13" fmla="*/ 103 h 99"/>
                <a:gd name="T14" fmla="*/ 0 w 38"/>
                <a:gd name="T15" fmla="*/ 103 h 99"/>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99"/>
                <a:gd name="T26" fmla="*/ 38 w 3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99">
                  <a:moveTo>
                    <a:pt x="0" y="99"/>
                  </a:moveTo>
                  <a:lnTo>
                    <a:pt x="13" y="72"/>
                  </a:lnTo>
                  <a:lnTo>
                    <a:pt x="27" y="55"/>
                  </a:lnTo>
                  <a:lnTo>
                    <a:pt x="38" y="0"/>
                  </a:lnTo>
                  <a:lnTo>
                    <a:pt x="14" y="13"/>
                  </a:lnTo>
                  <a:lnTo>
                    <a:pt x="0" y="65"/>
                  </a:lnTo>
                  <a:lnTo>
                    <a:pt x="0" y="9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9" name="Freeform 70"/>
            <p:cNvSpPr>
              <a:spLocks/>
            </p:cNvSpPr>
            <p:nvPr/>
          </p:nvSpPr>
          <p:spPr bwMode="auto">
            <a:xfrm>
              <a:off x="4212" y="2136"/>
              <a:ext cx="753" cy="346"/>
            </a:xfrm>
            <a:custGeom>
              <a:avLst/>
              <a:gdLst>
                <a:gd name="T0" fmla="*/ 0 w 793"/>
                <a:gd name="T1" fmla="*/ 298 h 346"/>
                <a:gd name="T2" fmla="*/ 88 w 793"/>
                <a:gd name="T3" fmla="*/ 283 h 346"/>
                <a:gd name="T4" fmla="*/ 142 w 793"/>
                <a:gd name="T5" fmla="*/ 251 h 346"/>
                <a:gd name="T6" fmla="*/ 242 w 793"/>
                <a:gd name="T7" fmla="*/ 238 h 346"/>
                <a:gd name="T8" fmla="*/ 281 w 793"/>
                <a:gd name="T9" fmla="*/ 270 h 346"/>
                <a:gd name="T10" fmla="*/ 346 w 793"/>
                <a:gd name="T11" fmla="*/ 259 h 346"/>
                <a:gd name="T12" fmla="*/ 443 w 793"/>
                <a:gd name="T13" fmla="*/ 346 h 346"/>
                <a:gd name="T14" fmla="*/ 483 w 793"/>
                <a:gd name="T15" fmla="*/ 335 h 346"/>
                <a:gd name="T16" fmla="*/ 536 w 793"/>
                <a:gd name="T17" fmla="*/ 235 h 346"/>
                <a:gd name="T18" fmla="*/ 581 w 793"/>
                <a:gd name="T19" fmla="*/ 214 h 346"/>
                <a:gd name="T20" fmla="*/ 594 w 793"/>
                <a:gd name="T21" fmla="*/ 185 h 346"/>
                <a:gd name="T22" fmla="*/ 547 w 793"/>
                <a:gd name="T23" fmla="*/ 194 h 346"/>
                <a:gd name="T24" fmla="*/ 534 w 793"/>
                <a:gd name="T25" fmla="*/ 175 h 346"/>
                <a:gd name="T26" fmla="*/ 563 w 793"/>
                <a:gd name="T27" fmla="*/ 165 h 346"/>
                <a:gd name="T28" fmla="*/ 562 w 793"/>
                <a:gd name="T29" fmla="*/ 152 h 346"/>
                <a:gd name="T30" fmla="*/ 530 w 793"/>
                <a:gd name="T31" fmla="*/ 138 h 346"/>
                <a:gd name="T32" fmla="*/ 572 w 793"/>
                <a:gd name="T33" fmla="*/ 118 h 346"/>
                <a:gd name="T34" fmla="*/ 569 w 793"/>
                <a:gd name="T35" fmla="*/ 139 h 346"/>
                <a:gd name="T36" fmla="*/ 596 w 793"/>
                <a:gd name="T37" fmla="*/ 139 h 346"/>
                <a:gd name="T38" fmla="*/ 611 w 793"/>
                <a:gd name="T39" fmla="*/ 102 h 346"/>
                <a:gd name="T40" fmla="*/ 621 w 793"/>
                <a:gd name="T41" fmla="*/ 100 h 346"/>
                <a:gd name="T42" fmla="*/ 614 w 793"/>
                <a:gd name="T43" fmla="*/ 70 h 346"/>
                <a:gd name="T44" fmla="*/ 596 w 793"/>
                <a:gd name="T45" fmla="*/ 100 h 346"/>
                <a:gd name="T46" fmla="*/ 577 w 793"/>
                <a:gd name="T47" fmla="*/ 31 h 346"/>
                <a:gd name="T48" fmla="*/ 590 w 793"/>
                <a:gd name="T49" fmla="*/ 28 h 346"/>
                <a:gd name="T50" fmla="*/ 608 w 793"/>
                <a:gd name="T51" fmla="*/ 47 h 346"/>
                <a:gd name="T52" fmla="*/ 595 w 793"/>
                <a:gd name="T53" fmla="*/ 15 h 346"/>
                <a:gd name="T54" fmla="*/ 581 w 793"/>
                <a:gd name="T55" fmla="*/ 0 h 346"/>
                <a:gd name="T56" fmla="*/ 358 w 793"/>
                <a:gd name="T57" fmla="*/ 53 h 346"/>
                <a:gd name="T58" fmla="*/ 176 w 793"/>
                <a:gd name="T59" fmla="*/ 83 h 346"/>
                <a:gd name="T60" fmla="*/ 151 w 793"/>
                <a:gd name="T61" fmla="*/ 146 h 346"/>
                <a:gd name="T62" fmla="*/ 111 w 793"/>
                <a:gd name="T63" fmla="*/ 157 h 346"/>
                <a:gd name="T64" fmla="*/ 92 w 793"/>
                <a:gd name="T65" fmla="*/ 188 h 346"/>
                <a:gd name="T66" fmla="*/ 22 w 793"/>
                <a:gd name="T67" fmla="*/ 241 h 346"/>
                <a:gd name="T68" fmla="*/ 19 w 793"/>
                <a:gd name="T69" fmla="*/ 261 h 346"/>
                <a:gd name="T70" fmla="*/ 0 w 793"/>
                <a:gd name="T71" fmla="*/ 272 h 346"/>
                <a:gd name="T72" fmla="*/ 0 w 793"/>
                <a:gd name="T73" fmla="*/ 298 h 346"/>
                <a:gd name="T74" fmla="*/ 0 w 793"/>
                <a:gd name="T75" fmla="*/ 298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3" y="283"/>
                  </a:lnTo>
                  <a:lnTo>
                    <a:pt x="181" y="251"/>
                  </a:lnTo>
                  <a:lnTo>
                    <a:pt x="308" y="238"/>
                  </a:lnTo>
                  <a:lnTo>
                    <a:pt x="359" y="270"/>
                  </a:lnTo>
                  <a:lnTo>
                    <a:pt x="442" y="259"/>
                  </a:lnTo>
                  <a:lnTo>
                    <a:pt x="567" y="346"/>
                  </a:lnTo>
                  <a:lnTo>
                    <a:pt x="615" y="335"/>
                  </a:lnTo>
                  <a:lnTo>
                    <a:pt x="685" y="235"/>
                  </a:lnTo>
                  <a:lnTo>
                    <a:pt x="742" y="214"/>
                  </a:lnTo>
                  <a:lnTo>
                    <a:pt x="758" y="185"/>
                  </a:lnTo>
                  <a:lnTo>
                    <a:pt x="698" y="194"/>
                  </a:lnTo>
                  <a:lnTo>
                    <a:pt x="682" y="175"/>
                  </a:lnTo>
                  <a:lnTo>
                    <a:pt x="719" y="165"/>
                  </a:lnTo>
                  <a:lnTo>
                    <a:pt x="717" y="152"/>
                  </a:lnTo>
                  <a:lnTo>
                    <a:pt x="677" y="138"/>
                  </a:lnTo>
                  <a:lnTo>
                    <a:pt x="730" y="118"/>
                  </a:lnTo>
                  <a:lnTo>
                    <a:pt x="727" y="139"/>
                  </a:lnTo>
                  <a:lnTo>
                    <a:pt x="761" y="139"/>
                  </a:lnTo>
                  <a:lnTo>
                    <a:pt x="780" y="102"/>
                  </a:lnTo>
                  <a:lnTo>
                    <a:pt x="793" y="100"/>
                  </a:lnTo>
                  <a:lnTo>
                    <a:pt x="785" y="70"/>
                  </a:lnTo>
                  <a:lnTo>
                    <a:pt x="761" y="100"/>
                  </a:lnTo>
                  <a:lnTo>
                    <a:pt x="737" y="31"/>
                  </a:lnTo>
                  <a:lnTo>
                    <a:pt x="753" y="28"/>
                  </a:lnTo>
                  <a:lnTo>
                    <a:pt x="776" y="47"/>
                  </a:lnTo>
                  <a:lnTo>
                    <a:pt x="759" y="15"/>
                  </a:lnTo>
                  <a:lnTo>
                    <a:pt x="742" y="0"/>
                  </a:lnTo>
                  <a:lnTo>
                    <a:pt x="458" y="53"/>
                  </a:lnTo>
                  <a:lnTo>
                    <a:pt x="225" y="83"/>
                  </a:lnTo>
                  <a:lnTo>
                    <a:pt x="193" y="146"/>
                  </a:lnTo>
                  <a:lnTo>
                    <a:pt x="141" y="157"/>
                  </a:lnTo>
                  <a:lnTo>
                    <a:pt x="118" y="188"/>
                  </a:lnTo>
                  <a:lnTo>
                    <a:pt x="28" y="241"/>
                  </a:lnTo>
                  <a:lnTo>
                    <a:pt x="23" y="261"/>
                  </a:lnTo>
                  <a:lnTo>
                    <a:pt x="0" y="272"/>
                  </a:lnTo>
                  <a:lnTo>
                    <a:pt x="0" y="29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0" name="Freeform 71"/>
            <p:cNvSpPr>
              <a:spLocks/>
            </p:cNvSpPr>
            <p:nvPr/>
          </p:nvSpPr>
          <p:spPr bwMode="auto">
            <a:xfrm>
              <a:off x="4301" y="2374"/>
              <a:ext cx="445" cy="351"/>
            </a:xfrm>
            <a:custGeom>
              <a:avLst/>
              <a:gdLst>
                <a:gd name="T0" fmla="*/ 15 w 473"/>
                <a:gd name="T1" fmla="*/ 45 h 351"/>
                <a:gd name="T2" fmla="*/ 68 w 473"/>
                <a:gd name="T3" fmla="*/ 13 h 351"/>
                <a:gd name="T4" fmla="*/ 167 w 473"/>
                <a:gd name="T5" fmla="*/ 0 h 351"/>
                <a:gd name="T6" fmla="*/ 207 w 473"/>
                <a:gd name="T7" fmla="*/ 32 h 351"/>
                <a:gd name="T8" fmla="*/ 273 w 473"/>
                <a:gd name="T9" fmla="*/ 21 h 351"/>
                <a:gd name="T10" fmla="*/ 371 w 473"/>
                <a:gd name="T11" fmla="*/ 108 h 351"/>
                <a:gd name="T12" fmla="*/ 327 w 473"/>
                <a:gd name="T13" fmla="*/ 175 h 351"/>
                <a:gd name="T14" fmla="*/ 330 w 473"/>
                <a:gd name="T15" fmla="*/ 204 h 351"/>
                <a:gd name="T16" fmla="*/ 255 w 473"/>
                <a:gd name="T17" fmla="*/ 290 h 351"/>
                <a:gd name="T18" fmla="*/ 245 w 473"/>
                <a:gd name="T19" fmla="*/ 293 h 351"/>
                <a:gd name="T20" fmla="*/ 237 w 473"/>
                <a:gd name="T21" fmla="*/ 319 h 351"/>
                <a:gd name="T22" fmla="*/ 221 w 473"/>
                <a:gd name="T23" fmla="*/ 304 h 351"/>
                <a:gd name="T24" fmla="*/ 235 w 473"/>
                <a:gd name="T25" fmla="*/ 327 h 351"/>
                <a:gd name="T26" fmla="*/ 221 w 473"/>
                <a:gd name="T27" fmla="*/ 351 h 351"/>
                <a:gd name="T28" fmla="*/ 207 w 473"/>
                <a:gd name="T29" fmla="*/ 348 h 351"/>
                <a:gd name="T30" fmla="*/ 157 w 473"/>
                <a:gd name="T31" fmla="*/ 248 h 351"/>
                <a:gd name="T32" fmla="*/ 48 w 473"/>
                <a:gd name="T33" fmla="*/ 121 h 351"/>
                <a:gd name="T34" fmla="*/ 0 w 473"/>
                <a:gd name="T35" fmla="*/ 83 h 351"/>
                <a:gd name="T36" fmla="*/ 15 w 473"/>
                <a:gd name="T37" fmla="*/ 45 h 351"/>
                <a:gd name="T38" fmla="*/ 15 w 473"/>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3"/>
                <a:gd name="T61" fmla="*/ 0 h 351"/>
                <a:gd name="T62" fmla="*/ 473 w 473"/>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3" h="351">
                  <a:moveTo>
                    <a:pt x="19" y="45"/>
                  </a:moveTo>
                  <a:lnTo>
                    <a:pt x="87" y="13"/>
                  </a:lnTo>
                  <a:lnTo>
                    <a:pt x="214" y="0"/>
                  </a:lnTo>
                  <a:lnTo>
                    <a:pt x="265" y="32"/>
                  </a:lnTo>
                  <a:lnTo>
                    <a:pt x="348" y="21"/>
                  </a:lnTo>
                  <a:lnTo>
                    <a:pt x="473" y="108"/>
                  </a:lnTo>
                  <a:lnTo>
                    <a:pt x="418" y="175"/>
                  </a:lnTo>
                  <a:lnTo>
                    <a:pt x="421" y="204"/>
                  </a:lnTo>
                  <a:lnTo>
                    <a:pt x="325" y="290"/>
                  </a:lnTo>
                  <a:lnTo>
                    <a:pt x="311" y="293"/>
                  </a:lnTo>
                  <a:lnTo>
                    <a:pt x="303" y="319"/>
                  </a:lnTo>
                  <a:lnTo>
                    <a:pt x="283" y="304"/>
                  </a:lnTo>
                  <a:lnTo>
                    <a:pt x="301" y="327"/>
                  </a:lnTo>
                  <a:lnTo>
                    <a:pt x="283" y="351"/>
                  </a:lnTo>
                  <a:lnTo>
                    <a:pt x="265" y="348"/>
                  </a:lnTo>
                  <a:lnTo>
                    <a:pt x="201" y="248"/>
                  </a:lnTo>
                  <a:lnTo>
                    <a:pt x="61" y="121"/>
                  </a:lnTo>
                  <a:lnTo>
                    <a:pt x="0" y="83"/>
                  </a:lnTo>
                  <a:lnTo>
                    <a:pt x="19" y="4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1" name="Freeform 72"/>
            <p:cNvSpPr>
              <a:spLocks/>
            </p:cNvSpPr>
            <p:nvPr/>
          </p:nvSpPr>
          <p:spPr bwMode="auto">
            <a:xfrm>
              <a:off x="4858" y="1759"/>
              <a:ext cx="93" cy="157"/>
            </a:xfrm>
            <a:custGeom>
              <a:avLst/>
              <a:gdLst>
                <a:gd name="T0" fmla="*/ 0 w 98"/>
                <a:gd name="T1" fmla="*/ 15 h 155"/>
                <a:gd name="T2" fmla="*/ 9 w 98"/>
                <a:gd name="T3" fmla="*/ 0 h 155"/>
                <a:gd name="T4" fmla="*/ 26 w 98"/>
                <a:gd name="T5" fmla="*/ 0 h 155"/>
                <a:gd name="T6" fmla="*/ 21 w 98"/>
                <a:gd name="T7" fmla="*/ 15 h 155"/>
                <a:gd name="T8" fmla="*/ 17 w 98"/>
                <a:gd name="T9" fmla="*/ 21 h 155"/>
                <a:gd name="T10" fmla="*/ 20 w 98"/>
                <a:gd name="T11" fmla="*/ 39 h 155"/>
                <a:gd name="T12" fmla="*/ 40 w 98"/>
                <a:gd name="T13" fmla="*/ 63 h 155"/>
                <a:gd name="T14" fmla="*/ 42 w 98"/>
                <a:gd name="T15" fmla="*/ 81 h 155"/>
                <a:gd name="T16" fmla="*/ 58 w 98"/>
                <a:gd name="T17" fmla="*/ 104 h 155"/>
                <a:gd name="T18" fmla="*/ 71 w 98"/>
                <a:gd name="T19" fmla="*/ 108 h 155"/>
                <a:gd name="T20" fmla="*/ 76 w 98"/>
                <a:gd name="T21" fmla="*/ 123 h 155"/>
                <a:gd name="T22" fmla="*/ 65 w 98"/>
                <a:gd name="T23" fmla="*/ 134 h 155"/>
                <a:gd name="T24" fmla="*/ 76 w 98"/>
                <a:gd name="T25" fmla="*/ 133 h 155"/>
                <a:gd name="T26" fmla="*/ 80 w 98"/>
                <a:gd name="T27" fmla="*/ 144 h 155"/>
                <a:gd name="T28" fmla="*/ 30 w 98"/>
                <a:gd name="T29" fmla="*/ 155 h 155"/>
                <a:gd name="T30" fmla="*/ 0 w 98"/>
                <a:gd name="T31" fmla="*/ 15 h 155"/>
                <a:gd name="T32" fmla="*/ 0 w 98"/>
                <a:gd name="T33" fmla="*/ 15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155"/>
                <a:gd name="T53" fmla="*/ 98 w 98"/>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155">
                  <a:moveTo>
                    <a:pt x="0" y="15"/>
                  </a:moveTo>
                  <a:lnTo>
                    <a:pt x="12" y="0"/>
                  </a:lnTo>
                  <a:lnTo>
                    <a:pt x="32" y="0"/>
                  </a:lnTo>
                  <a:lnTo>
                    <a:pt x="25" y="15"/>
                  </a:lnTo>
                  <a:lnTo>
                    <a:pt x="21" y="21"/>
                  </a:lnTo>
                  <a:lnTo>
                    <a:pt x="24" y="39"/>
                  </a:lnTo>
                  <a:lnTo>
                    <a:pt x="48" y="63"/>
                  </a:lnTo>
                  <a:lnTo>
                    <a:pt x="51" y="81"/>
                  </a:lnTo>
                  <a:lnTo>
                    <a:pt x="71" y="104"/>
                  </a:lnTo>
                  <a:lnTo>
                    <a:pt x="87" y="108"/>
                  </a:lnTo>
                  <a:lnTo>
                    <a:pt x="93" y="123"/>
                  </a:lnTo>
                  <a:lnTo>
                    <a:pt x="80" y="134"/>
                  </a:lnTo>
                  <a:lnTo>
                    <a:pt x="93" y="133"/>
                  </a:lnTo>
                  <a:lnTo>
                    <a:pt x="98" y="144"/>
                  </a:lnTo>
                  <a:lnTo>
                    <a:pt x="38" y="155"/>
                  </a:lnTo>
                  <a:lnTo>
                    <a:pt x="0" y="1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2" name="Freeform 73"/>
            <p:cNvSpPr>
              <a:spLocks/>
            </p:cNvSpPr>
            <p:nvPr/>
          </p:nvSpPr>
          <p:spPr bwMode="auto">
            <a:xfrm>
              <a:off x="4429" y="1510"/>
              <a:ext cx="509" cy="338"/>
            </a:xfrm>
            <a:custGeom>
              <a:avLst/>
              <a:gdLst>
                <a:gd name="T0" fmla="*/ 34 w 539"/>
                <a:gd name="T1" fmla="*/ 343 h 339"/>
                <a:gd name="T2" fmla="*/ 103 w 539"/>
                <a:gd name="T3" fmla="*/ 326 h 339"/>
                <a:gd name="T4" fmla="*/ 357 w 539"/>
                <a:gd name="T5" fmla="*/ 267 h 339"/>
                <a:gd name="T6" fmla="*/ 367 w 539"/>
                <a:gd name="T7" fmla="*/ 252 h 339"/>
                <a:gd name="T8" fmla="*/ 383 w 539"/>
                <a:gd name="T9" fmla="*/ 252 h 339"/>
                <a:gd name="T10" fmla="*/ 400 w 539"/>
                <a:gd name="T11" fmla="*/ 237 h 339"/>
                <a:gd name="T12" fmla="*/ 422 w 539"/>
                <a:gd name="T13" fmla="*/ 199 h 339"/>
                <a:gd name="T14" fmla="*/ 381 w 539"/>
                <a:gd name="T15" fmla="*/ 152 h 339"/>
                <a:gd name="T16" fmla="*/ 380 w 539"/>
                <a:gd name="T17" fmla="*/ 114 h 339"/>
                <a:gd name="T18" fmla="*/ 400 w 539"/>
                <a:gd name="T19" fmla="*/ 59 h 339"/>
                <a:gd name="T20" fmla="*/ 372 w 539"/>
                <a:gd name="T21" fmla="*/ 39 h 339"/>
                <a:gd name="T22" fmla="*/ 341 w 539"/>
                <a:gd name="T23" fmla="*/ 0 h 339"/>
                <a:gd name="T24" fmla="*/ 59 w 539"/>
                <a:gd name="T25" fmla="*/ 67 h 339"/>
                <a:gd name="T26" fmla="*/ 46 w 539"/>
                <a:gd name="T27" fmla="*/ 39 h 339"/>
                <a:gd name="T28" fmla="*/ 0 w 539"/>
                <a:gd name="T29" fmla="*/ 83 h 339"/>
                <a:gd name="T30" fmla="*/ 34 w 539"/>
                <a:gd name="T31" fmla="*/ 343 h 339"/>
                <a:gd name="T32" fmla="*/ 34 w 539"/>
                <a:gd name="T33" fmla="*/ 343 h 3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9"/>
                <a:gd name="T52" fmla="*/ 0 h 339"/>
                <a:gd name="T53" fmla="*/ 539 w 539"/>
                <a:gd name="T54" fmla="*/ 339 h 3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9" h="339">
                  <a:moveTo>
                    <a:pt x="42" y="339"/>
                  </a:moveTo>
                  <a:lnTo>
                    <a:pt x="131" y="322"/>
                  </a:lnTo>
                  <a:lnTo>
                    <a:pt x="457" y="263"/>
                  </a:lnTo>
                  <a:lnTo>
                    <a:pt x="469" y="248"/>
                  </a:lnTo>
                  <a:lnTo>
                    <a:pt x="489" y="248"/>
                  </a:lnTo>
                  <a:lnTo>
                    <a:pt x="510" y="233"/>
                  </a:lnTo>
                  <a:lnTo>
                    <a:pt x="539" y="195"/>
                  </a:lnTo>
                  <a:lnTo>
                    <a:pt x="487" y="152"/>
                  </a:lnTo>
                  <a:lnTo>
                    <a:pt x="486" y="114"/>
                  </a:lnTo>
                  <a:lnTo>
                    <a:pt x="510" y="59"/>
                  </a:lnTo>
                  <a:lnTo>
                    <a:pt x="474" y="39"/>
                  </a:lnTo>
                  <a:lnTo>
                    <a:pt x="435" y="0"/>
                  </a:lnTo>
                  <a:lnTo>
                    <a:pt x="76" y="67"/>
                  </a:lnTo>
                  <a:lnTo>
                    <a:pt x="58" y="39"/>
                  </a:lnTo>
                  <a:lnTo>
                    <a:pt x="0" y="83"/>
                  </a:lnTo>
                  <a:lnTo>
                    <a:pt x="42" y="33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3" name="Freeform 74"/>
            <p:cNvSpPr>
              <a:spLocks/>
            </p:cNvSpPr>
            <p:nvPr/>
          </p:nvSpPr>
          <p:spPr bwMode="auto">
            <a:xfrm>
              <a:off x="4882" y="1569"/>
              <a:ext cx="108" cy="280"/>
            </a:xfrm>
            <a:custGeom>
              <a:avLst/>
              <a:gdLst>
                <a:gd name="T0" fmla="*/ 7 w 117"/>
                <a:gd name="T1" fmla="*/ 193 h 276"/>
                <a:gd name="T2" fmla="*/ 22 w 117"/>
                <a:gd name="T3" fmla="*/ 178 h 276"/>
                <a:gd name="T4" fmla="*/ 45 w 117"/>
                <a:gd name="T5" fmla="*/ 136 h 276"/>
                <a:gd name="T6" fmla="*/ 5 w 117"/>
                <a:gd name="T7" fmla="*/ 93 h 276"/>
                <a:gd name="T8" fmla="*/ 4 w 117"/>
                <a:gd name="T9" fmla="*/ 55 h 276"/>
                <a:gd name="T10" fmla="*/ 22 w 117"/>
                <a:gd name="T11" fmla="*/ 0 h 276"/>
                <a:gd name="T12" fmla="*/ 84 w 117"/>
                <a:gd name="T13" fmla="*/ 25 h 276"/>
                <a:gd name="T14" fmla="*/ 84 w 117"/>
                <a:gd name="T15" fmla="*/ 37 h 276"/>
                <a:gd name="T16" fmla="*/ 77 w 117"/>
                <a:gd name="T17" fmla="*/ 68 h 276"/>
                <a:gd name="T18" fmla="*/ 71 w 117"/>
                <a:gd name="T19" fmla="*/ 74 h 276"/>
                <a:gd name="T20" fmla="*/ 69 w 117"/>
                <a:gd name="T21" fmla="*/ 90 h 276"/>
                <a:gd name="T22" fmla="*/ 76 w 117"/>
                <a:gd name="T23" fmla="*/ 95 h 276"/>
                <a:gd name="T24" fmla="*/ 91 w 117"/>
                <a:gd name="T25" fmla="*/ 90 h 276"/>
                <a:gd name="T26" fmla="*/ 91 w 117"/>
                <a:gd name="T27" fmla="*/ 137 h 276"/>
                <a:gd name="T28" fmla="*/ 91 w 117"/>
                <a:gd name="T29" fmla="*/ 170 h 276"/>
                <a:gd name="T30" fmla="*/ 91 w 117"/>
                <a:gd name="T31" fmla="*/ 186 h 276"/>
                <a:gd name="T32" fmla="*/ 86 w 117"/>
                <a:gd name="T33" fmla="*/ 201 h 276"/>
                <a:gd name="T34" fmla="*/ 80 w 117"/>
                <a:gd name="T35" fmla="*/ 201 h 276"/>
                <a:gd name="T36" fmla="*/ 83 w 117"/>
                <a:gd name="T37" fmla="*/ 216 h 276"/>
                <a:gd name="T38" fmla="*/ 60 w 117"/>
                <a:gd name="T39" fmla="*/ 280 h 276"/>
                <a:gd name="T40" fmla="*/ 53 w 117"/>
                <a:gd name="T41" fmla="*/ 280 h 276"/>
                <a:gd name="T42" fmla="*/ 52 w 117"/>
                <a:gd name="T43" fmla="*/ 256 h 276"/>
                <a:gd name="T44" fmla="*/ 36 w 117"/>
                <a:gd name="T45" fmla="*/ 256 h 276"/>
                <a:gd name="T46" fmla="*/ 5 w 117"/>
                <a:gd name="T47" fmla="*/ 230 h 276"/>
                <a:gd name="T48" fmla="*/ 0 w 117"/>
                <a:gd name="T49" fmla="*/ 208 h 276"/>
                <a:gd name="T50" fmla="*/ 7 w 117"/>
                <a:gd name="T51" fmla="*/ 193 h 276"/>
                <a:gd name="T52" fmla="*/ 7 w 117"/>
                <a:gd name="T53" fmla="*/ 193 h 2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6"/>
                <a:gd name="T83" fmla="*/ 117 w 117"/>
                <a:gd name="T84" fmla="*/ 276 h 2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6">
                  <a:moveTo>
                    <a:pt x="7" y="189"/>
                  </a:moveTo>
                  <a:lnTo>
                    <a:pt x="28" y="174"/>
                  </a:lnTo>
                  <a:lnTo>
                    <a:pt x="57" y="136"/>
                  </a:lnTo>
                  <a:lnTo>
                    <a:pt x="5" y="93"/>
                  </a:lnTo>
                  <a:lnTo>
                    <a:pt x="4" y="55"/>
                  </a:lnTo>
                  <a:lnTo>
                    <a:pt x="28" y="0"/>
                  </a:lnTo>
                  <a:lnTo>
                    <a:pt x="107" y="25"/>
                  </a:lnTo>
                  <a:lnTo>
                    <a:pt x="107" y="37"/>
                  </a:lnTo>
                  <a:lnTo>
                    <a:pt x="99" y="68"/>
                  </a:lnTo>
                  <a:lnTo>
                    <a:pt x="91" y="74"/>
                  </a:lnTo>
                  <a:lnTo>
                    <a:pt x="88" y="90"/>
                  </a:lnTo>
                  <a:lnTo>
                    <a:pt x="98" y="95"/>
                  </a:lnTo>
                  <a:lnTo>
                    <a:pt x="117" y="90"/>
                  </a:lnTo>
                  <a:lnTo>
                    <a:pt x="117" y="137"/>
                  </a:lnTo>
                  <a:lnTo>
                    <a:pt x="117" y="166"/>
                  </a:lnTo>
                  <a:lnTo>
                    <a:pt x="117" y="182"/>
                  </a:lnTo>
                  <a:lnTo>
                    <a:pt x="111" y="197"/>
                  </a:lnTo>
                  <a:lnTo>
                    <a:pt x="102" y="197"/>
                  </a:lnTo>
                  <a:lnTo>
                    <a:pt x="106" y="212"/>
                  </a:lnTo>
                  <a:lnTo>
                    <a:pt x="77" y="276"/>
                  </a:lnTo>
                  <a:lnTo>
                    <a:pt x="68" y="276"/>
                  </a:lnTo>
                  <a:lnTo>
                    <a:pt x="67" y="252"/>
                  </a:lnTo>
                  <a:lnTo>
                    <a:pt x="46" y="252"/>
                  </a:lnTo>
                  <a:lnTo>
                    <a:pt x="5" y="226"/>
                  </a:lnTo>
                  <a:lnTo>
                    <a:pt x="0" y="204"/>
                  </a:lnTo>
                  <a:lnTo>
                    <a:pt x="7" y="18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4" name="Freeform 75"/>
            <p:cNvSpPr>
              <a:spLocks/>
            </p:cNvSpPr>
            <p:nvPr/>
          </p:nvSpPr>
          <p:spPr bwMode="auto">
            <a:xfrm>
              <a:off x="4483" y="1136"/>
              <a:ext cx="522" cy="484"/>
            </a:xfrm>
            <a:custGeom>
              <a:avLst/>
              <a:gdLst>
                <a:gd name="T0" fmla="*/ 14 w 552"/>
                <a:gd name="T1" fmla="*/ 445 h 481"/>
                <a:gd name="T2" fmla="*/ 294 w 552"/>
                <a:gd name="T3" fmla="*/ 378 h 481"/>
                <a:gd name="T4" fmla="*/ 325 w 552"/>
                <a:gd name="T5" fmla="*/ 417 h 481"/>
                <a:gd name="T6" fmla="*/ 354 w 552"/>
                <a:gd name="T7" fmla="*/ 437 h 481"/>
                <a:gd name="T8" fmla="*/ 415 w 552"/>
                <a:gd name="T9" fmla="*/ 462 h 481"/>
                <a:gd name="T10" fmla="*/ 421 w 552"/>
                <a:gd name="T11" fmla="*/ 485 h 481"/>
                <a:gd name="T12" fmla="*/ 431 w 552"/>
                <a:gd name="T13" fmla="*/ 456 h 481"/>
                <a:gd name="T14" fmla="*/ 432 w 552"/>
                <a:gd name="T15" fmla="*/ 414 h 481"/>
                <a:gd name="T16" fmla="*/ 421 w 552"/>
                <a:gd name="T17" fmla="*/ 338 h 481"/>
                <a:gd name="T18" fmla="*/ 419 w 552"/>
                <a:gd name="T19" fmla="*/ 257 h 481"/>
                <a:gd name="T20" fmla="*/ 390 w 552"/>
                <a:gd name="T21" fmla="*/ 135 h 481"/>
                <a:gd name="T22" fmla="*/ 385 w 552"/>
                <a:gd name="T23" fmla="*/ 83 h 481"/>
                <a:gd name="T24" fmla="*/ 366 w 552"/>
                <a:gd name="T25" fmla="*/ 0 h 481"/>
                <a:gd name="T26" fmla="*/ 275 w 552"/>
                <a:gd name="T27" fmla="*/ 26 h 481"/>
                <a:gd name="T28" fmla="*/ 225 w 552"/>
                <a:gd name="T29" fmla="*/ 96 h 481"/>
                <a:gd name="T30" fmla="*/ 222 w 552"/>
                <a:gd name="T31" fmla="*/ 114 h 481"/>
                <a:gd name="T32" fmla="*/ 192 w 552"/>
                <a:gd name="T33" fmla="*/ 154 h 481"/>
                <a:gd name="T34" fmla="*/ 200 w 552"/>
                <a:gd name="T35" fmla="*/ 169 h 481"/>
                <a:gd name="T36" fmla="*/ 205 w 552"/>
                <a:gd name="T37" fmla="*/ 180 h 481"/>
                <a:gd name="T38" fmla="*/ 201 w 552"/>
                <a:gd name="T39" fmla="*/ 183 h 481"/>
                <a:gd name="T40" fmla="*/ 211 w 552"/>
                <a:gd name="T41" fmla="*/ 199 h 481"/>
                <a:gd name="T42" fmla="*/ 212 w 552"/>
                <a:gd name="T43" fmla="*/ 214 h 481"/>
                <a:gd name="T44" fmla="*/ 184 w 552"/>
                <a:gd name="T45" fmla="*/ 250 h 481"/>
                <a:gd name="T46" fmla="*/ 142 w 552"/>
                <a:gd name="T47" fmla="*/ 267 h 481"/>
                <a:gd name="T48" fmla="*/ 132 w 552"/>
                <a:gd name="T49" fmla="*/ 276 h 481"/>
                <a:gd name="T50" fmla="*/ 116 w 552"/>
                <a:gd name="T51" fmla="*/ 268 h 481"/>
                <a:gd name="T52" fmla="*/ 70 w 552"/>
                <a:gd name="T53" fmla="*/ 275 h 481"/>
                <a:gd name="T54" fmla="*/ 35 w 552"/>
                <a:gd name="T55" fmla="*/ 293 h 481"/>
                <a:gd name="T56" fmla="*/ 35 w 552"/>
                <a:gd name="T57" fmla="*/ 314 h 481"/>
                <a:gd name="T58" fmla="*/ 42 w 552"/>
                <a:gd name="T59" fmla="*/ 330 h 481"/>
                <a:gd name="T60" fmla="*/ 47 w 552"/>
                <a:gd name="T61" fmla="*/ 328 h 481"/>
                <a:gd name="T62" fmla="*/ 52 w 552"/>
                <a:gd name="T63" fmla="*/ 348 h 481"/>
                <a:gd name="T64" fmla="*/ 43 w 552"/>
                <a:gd name="T65" fmla="*/ 356 h 481"/>
                <a:gd name="T66" fmla="*/ 38 w 552"/>
                <a:gd name="T67" fmla="*/ 372 h 481"/>
                <a:gd name="T68" fmla="*/ 0 w 552"/>
                <a:gd name="T69" fmla="*/ 417 h 481"/>
                <a:gd name="T70" fmla="*/ 14 w 552"/>
                <a:gd name="T71" fmla="*/ 445 h 481"/>
                <a:gd name="T72" fmla="*/ 14 w 552"/>
                <a:gd name="T73" fmla="*/ 445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1"/>
                  </a:moveTo>
                  <a:lnTo>
                    <a:pt x="377" y="374"/>
                  </a:lnTo>
                  <a:lnTo>
                    <a:pt x="416" y="413"/>
                  </a:lnTo>
                  <a:lnTo>
                    <a:pt x="452" y="433"/>
                  </a:lnTo>
                  <a:lnTo>
                    <a:pt x="531" y="458"/>
                  </a:lnTo>
                  <a:lnTo>
                    <a:pt x="538" y="481"/>
                  </a:lnTo>
                  <a:lnTo>
                    <a:pt x="551" y="452"/>
                  </a:lnTo>
                  <a:lnTo>
                    <a:pt x="552" y="410"/>
                  </a:lnTo>
                  <a:lnTo>
                    <a:pt x="538" y="334"/>
                  </a:lnTo>
                  <a:lnTo>
                    <a:pt x="536" y="253"/>
                  </a:lnTo>
                  <a:lnTo>
                    <a:pt x="499" y="135"/>
                  </a:lnTo>
                  <a:lnTo>
                    <a:pt x="492" y="83"/>
                  </a:lnTo>
                  <a:lnTo>
                    <a:pt x="468" y="0"/>
                  </a:lnTo>
                  <a:lnTo>
                    <a:pt x="352" y="26"/>
                  </a:lnTo>
                  <a:lnTo>
                    <a:pt x="287" y="96"/>
                  </a:lnTo>
                  <a:lnTo>
                    <a:pt x="284" y="114"/>
                  </a:lnTo>
                  <a:lnTo>
                    <a:pt x="246" y="154"/>
                  </a:lnTo>
                  <a:lnTo>
                    <a:pt x="256" y="169"/>
                  </a:lnTo>
                  <a:lnTo>
                    <a:pt x="263" y="180"/>
                  </a:lnTo>
                  <a:lnTo>
                    <a:pt x="258" y="183"/>
                  </a:lnTo>
                  <a:lnTo>
                    <a:pt x="269" y="199"/>
                  </a:lnTo>
                  <a:lnTo>
                    <a:pt x="271" y="214"/>
                  </a:lnTo>
                  <a:lnTo>
                    <a:pt x="235" y="246"/>
                  </a:lnTo>
                  <a:lnTo>
                    <a:pt x="182" y="263"/>
                  </a:lnTo>
                  <a:lnTo>
                    <a:pt x="169" y="272"/>
                  </a:lnTo>
                  <a:lnTo>
                    <a:pt x="148" y="264"/>
                  </a:lnTo>
                  <a:lnTo>
                    <a:pt x="89" y="271"/>
                  </a:lnTo>
                  <a:lnTo>
                    <a:pt x="44" y="289"/>
                  </a:lnTo>
                  <a:lnTo>
                    <a:pt x="44" y="310"/>
                  </a:lnTo>
                  <a:lnTo>
                    <a:pt x="54" y="326"/>
                  </a:lnTo>
                  <a:lnTo>
                    <a:pt x="60" y="324"/>
                  </a:lnTo>
                  <a:lnTo>
                    <a:pt x="67" y="344"/>
                  </a:lnTo>
                  <a:lnTo>
                    <a:pt x="55" y="352"/>
                  </a:lnTo>
                  <a:lnTo>
                    <a:pt x="49" y="368"/>
                  </a:lnTo>
                  <a:lnTo>
                    <a:pt x="0" y="413"/>
                  </a:lnTo>
                  <a:lnTo>
                    <a:pt x="18" y="44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5" name="Freeform 76"/>
            <p:cNvSpPr>
              <a:spLocks/>
            </p:cNvSpPr>
            <p:nvPr/>
          </p:nvSpPr>
          <p:spPr bwMode="auto">
            <a:xfrm>
              <a:off x="4965" y="1637"/>
              <a:ext cx="15" cy="23"/>
            </a:xfrm>
            <a:custGeom>
              <a:avLst/>
              <a:gdLst>
                <a:gd name="T0" fmla="*/ 0 w 16"/>
                <a:gd name="T1" fmla="*/ 26 h 22"/>
                <a:gd name="T2" fmla="*/ 3 w 16"/>
                <a:gd name="T3" fmla="*/ 6 h 22"/>
                <a:gd name="T4" fmla="*/ 8 w 16"/>
                <a:gd name="T5" fmla="*/ 0 h 22"/>
                <a:gd name="T6" fmla="*/ 12 w 16"/>
                <a:gd name="T7" fmla="*/ 4 h 22"/>
                <a:gd name="T8" fmla="*/ 0 w 16"/>
                <a:gd name="T9" fmla="*/ 26 h 22"/>
                <a:gd name="T10" fmla="*/ 0 w 16"/>
                <a:gd name="T11" fmla="*/ 26 h 22"/>
                <a:gd name="T12" fmla="*/ 0 w 16"/>
                <a:gd name="T13" fmla="*/ 26 h 22"/>
                <a:gd name="T14" fmla="*/ 0 60000 65536"/>
                <a:gd name="T15" fmla="*/ 0 60000 65536"/>
                <a:gd name="T16" fmla="*/ 0 60000 65536"/>
                <a:gd name="T17" fmla="*/ 0 60000 65536"/>
                <a:gd name="T18" fmla="*/ 0 60000 65536"/>
                <a:gd name="T19" fmla="*/ 0 60000 65536"/>
                <a:gd name="T20" fmla="*/ 0 60000 65536"/>
                <a:gd name="T21" fmla="*/ 0 w 16"/>
                <a:gd name="T22" fmla="*/ 0 h 22"/>
                <a:gd name="T23" fmla="*/ 16 w 1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2">
                  <a:moveTo>
                    <a:pt x="0" y="22"/>
                  </a:moveTo>
                  <a:lnTo>
                    <a:pt x="3" y="6"/>
                  </a:lnTo>
                  <a:lnTo>
                    <a:pt x="11" y="0"/>
                  </a:lnTo>
                  <a:lnTo>
                    <a:pt x="16" y="4"/>
                  </a:lnTo>
                  <a:lnTo>
                    <a:pt x="0" y="2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6" name="Freeform 77"/>
            <p:cNvSpPr>
              <a:spLocks/>
            </p:cNvSpPr>
            <p:nvPr/>
          </p:nvSpPr>
          <p:spPr bwMode="auto">
            <a:xfrm>
              <a:off x="4982" y="1547"/>
              <a:ext cx="160" cy="98"/>
            </a:xfrm>
            <a:custGeom>
              <a:avLst/>
              <a:gdLst>
                <a:gd name="T0" fmla="*/ 9 w 171"/>
                <a:gd name="T1" fmla="*/ 95 h 99"/>
                <a:gd name="T2" fmla="*/ 56 w 171"/>
                <a:gd name="T3" fmla="*/ 61 h 99"/>
                <a:gd name="T4" fmla="*/ 87 w 171"/>
                <a:gd name="T5" fmla="*/ 45 h 99"/>
                <a:gd name="T6" fmla="*/ 54 w 171"/>
                <a:gd name="T7" fmla="*/ 72 h 99"/>
                <a:gd name="T8" fmla="*/ 57 w 171"/>
                <a:gd name="T9" fmla="*/ 74 h 99"/>
                <a:gd name="T10" fmla="*/ 107 w 171"/>
                <a:gd name="T11" fmla="*/ 34 h 99"/>
                <a:gd name="T12" fmla="*/ 131 w 171"/>
                <a:gd name="T13" fmla="*/ 5 h 99"/>
                <a:gd name="T14" fmla="*/ 129 w 171"/>
                <a:gd name="T15" fmla="*/ 0 h 99"/>
                <a:gd name="T16" fmla="*/ 107 w 171"/>
                <a:gd name="T17" fmla="*/ 16 h 99"/>
                <a:gd name="T18" fmla="*/ 104 w 171"/>
                <a:gd name="T19" fmla="*/ 14 h 99"/>
                <a:gd name="T20" fmla="*/ 93 w 171"/>
                <a:gd name="T21" fmla="*/ 34 h 99"/>
                <a:gd name="T22" fmla="*/ 85 w 171"/>
                <a:gd name="T23" fmla="*/ 34 h 99"/>
                <a:gd name="T24" fmla="*/ 102 w 171"/>
                <a:gd name="T25" fmla="*/ 0 h 99"/>
                <a:gd name="T26" fmla="*/ 85 w 171"/>
                <a:gd name="T27" fmla="*/ 24 h 99"/>
                <a:gd name="T28" fmla="*/ 26 w 171"/>
                <a:gd name="T29" fmla="*/ 49 h 99"/>
                <a:gd name="T30" fmla="*/ 15 w 171"/>
                <a:gd name="T31" fmla="*/ 67 h 99"/>
                <a:gd name="T32" fmla="*/ 6 w 171"/>
                <a:gd name="T33" fmla="*/ 70 h 99"/>
                <a:gd name="T34" fmla="*/ 0 w 171"/>
                <a:gd name="T35" fmla="*/ 85 h 99"/>
                <a:gd name="T36" fmla="*/ 9 w 171"/>
                <a:gd name="T37" fmla="*/ 95 h 99"/>
                <a:gd name="T38" fmla="*/ 9 w 171"/>
                <a:gd name="T39" fmla="*/ 95 h 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1"/>
                <a:gd name="T61" fmla="*/ 0 h 99"/>
                <a:gd name="T62" fmla="*/ 171 w 171"/>
                <a:gd name="T63" fmla="*/ 99 h 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1" h="99">
                  <a:moveTo>
                    <a:pt x="13" y="99"/>
                  </a:moveTo>
                  <a:lnTo>
                    <a:pt x="73" y="65"/>
                  </a:lnTo>
                  <a:lnTo>
                    <a:pt x="113" y="45"/>
                  </a:lnTo>
                  <a:lnTo>
                    <a:pt x="71" y="76"/>
                  </a:lnTo>
                  <a:lnTo>
                    <a:pt x="74" y="78"/>
                  </a:lnTo>
                  <a:lnTo>
                    <a:pt x="139" y="34"/>
                  </a:lnTo>
                  <a:lnTo>
                    <a:pt x="171" y="5"/>
                  </a:lnTo>
                  <a:lnTo>
                    <a:pt x="168" y="0"/>
                  </a:lnTo>
                  <a:lnTo>
                    <a:pt x="139" y="16"/>
                  </a:lnTo>
                  <a:lnTo>
                    <a:pt x="136" y="14"/>
                  </a:lnTo>
                  <a:lnTo>
                    <a:pt x="121" y="34"/>
                  </a:lnTo>
                  <a:lnTo>
                    <a:pt x="111" y="34"/>
                  </a:lnTo>
                  <a:lnTo>
                    <a:pt x="134" y="0"/>
                  </a:lnTo>
                  <a:lnTo>
                    <a:pt x="111" y="24"/>
                  </a:lnTo>
                  <a:lnTo>
                    <a:pt x="34" y="52"/>
                  </a:lnTo>
                  <a:lnTo>
                    <a:pt x="19" y="71"/>
                  </a:lnTo>
                  <a:lnTo>
                    <a:pt x="6" y="74"/>
                  </a:lnTo>
                  <a:lnTo>
                    <a:pt x="0" y="89"/>
                  </a:lnTo>
                  <a:lnTo>
                    <a:pt x="13" y="9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7" name="Freeform 78"/>
            <p:cNvSpPr>
              <a:spLocks/>
            </p:cNvSpPr>
            <p:nvPr/>
          </p:nvSpPr>
          <p:spPr bwMode="auto">
            <a:xfrm>
              <a:off x="4989" y="1440"/>
              <a:ext cx="149" cy="148"/>
            </a:xfrm>
            <a:custGeom>
              <a:avLst/>
              <a:gdLst>
                <a:gd name="T0" fmla="*/ 10 w 160"/>
                <a:gd name="T1" fmla="*/ 103 h 149"/>
                <a:gd name="T2" fmla="*/ 9 w 160"/>
                <a:gd name="T3" fmla="*/ 145 h 149"/>
                <a:gd name="T4" fmla="*/ 22 w 160"/>
                <a:gd name="T5" fmla="*/ 142 h 149"/>
                <a:gd name="T6" fmla="*/ 44 w 160"/>
                <a:gd name="T7" fmla="*/ 119 h 149"/>
                <a:gd name="T8" fmla="*/ 53 w 160"/>
                <a:gd name="T9" fmla="*/ 100 h 149"/>
                <a:gd name="T10" fmla="*/ 58 w 160"/>
                <a:gd name="T11" fmla="*/ 103 h 149"/>
                <a:gd name="T12" fmla="*/ 92 w 160"/>
                <a:gd name="T13" fmla="*/ 92 h 149"/>
                <a:gd name="T14" fmla="*/ 92 w 160"/>
                <a:gd name="T15" fmla="*/ 85 h 149"/>
                <a:gd name="T16" fmla="*/ 97 w 160"/>
                <a:gd name="T17" fmla="*/ 88 h 149"/>
                <a:gd name="T18" fmla="*/ 104 w 160"/>
                <a:gd name="T19" fmla="*/ 82 h 149"/>
                <a:gd name="T20" fmla="*/ 112 w 160"/>
                <a:gd name="T21" fmla="*/ 80 h 149"/>
                <a:gd name="T22" fmla="*/ 127 w 160"/>
                <a:gd name="T23" fmla="*/ 74 h 149"/>
                <a:gd name="T24" fmla="*/ 114 w 160"/>
                <a:gd name="T25" fmla="*/ 0 h 149"/>
                <a:gd name="T26" fmla="*/ 0 w 160"/>
                <a:gd name="T27" fmla="*/ 31 h 149"/>
                <a:gd name="T28" fmla="*/ 10 w 160"/>
                <a:gd name="T29" fmla="*/ 103 h 149"/>
                <a:gd name="T30" fmla="*/ 10 w 160"/>
                <a:gd name="T31" fmla="*/ 103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0"/>
                <a:gd name="T49" fmla="*/ 0 h 149"/>
                <a:gd name="T50" fmla="*/ 160 w 160"/>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0" h="149">
                  <a:moveTo>
                    <a:pt x="14" y="107"/>
                  </a:moveTo>
                  <a:lnTo>
                    <a:pt x="13" y="149"/>
                  </a:lnTo>
                  <a:lnTo>
                    <a:pt x="26" y="146"/>
                  </a:lnTo>
                  <a:lnTo>
                    <a:pt x="56" y="123"/>
                  </a:lnTo>
                  <a:lnTo>
                    <a:pt x="66" y="104"/>
                  </a:lnTo>
                  <a:lnTo>
                    <a:pt x="73" y="107"/>
                  </a:lnTo>
                  <a:lnTo>
                    <a:pt x="115" y="96"/>
                  </a:lnTo>
                  <a:lnTo>
                    <a:pt x="115" y="89"/>
                  </a:lnTo>
                  <a:lnTo>
                    <a:pt x="123" y="92"/>
                  </a:lnTo>
                  <a:lnTo>
                    <a:pt x="131" y="86"/>
                  </a:lnTo>
                  <a:lnTo>
                    <a:pt x="142" y="84"/>
                  </a:lnTo>
                  <a:lnTo>
                    <a:pt x="160" y="76"/>
                  </a:lnTo>
                  <a:lnTo>
                    <a:pt x="144" y="0"/>
                  </a:lnTo>
                  <a:lnTo>
                    <a:pt x="0" y="31"/>
                  </a:lnTo>
                  <a:lnTo>
                    <a:pt x="14" y="10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8" name="Freeform 79"/>
            <p:cNvSpPr>
              <a:spLocks/>
            </p:cNvSpPr>
            <p:nvPr/>
          </p:nvSpPr>
          <p:spPr bwMode="auto">
            <a:xfrm>
              <a:off x="5126" y="1432"/>
              <a:ext cx="67" cy="83"/>
            </a:xfrm>
            <a:custGeom>
              <a:avLst/>
              <a:gdLst>
                <a:gd name="T0" fmla="*/ 12 w 71"/>
                <a:gd name="T1" fmla="*/ 80 h 84"/>
                <a:gd name="T2" fmla="*/ 33 w 71"/>
                <a:gd name="T3" fmla="*/ 69 h 84"/>
                <a:gd name="T4" fmla="*/ 35 w 71"/>
                <a:gd name="T5" fmla="*/ 39 h 84"/>
                <a:gd name="T6" fmla="*/ 41 w 71"/>
                <a:gd name="T7" fmla="*/ 43 h 84"/>
                <a:gd name="T8" fmla="*/ 43 w 71"/>
                <a:gd name="T9" fmla="*/ 59 h 84"/>
                <a:gd name="T10" fmla="*/ 47 w 71"/>
                <a:gd name="T11" fmla="*/ 57 h 84"/>
                <a:gd name="T12" fmla="*/ 53 w 71"/>
                <a:gd name="T13" fmla="*/ 43 h 84"/>
                <a:gd name="T14" fmla="*/ 47 w 71"/>
                <a:gd name="T15" fmla="*/ 29 h 84"/>
                <a:gd name="T16" fmla="*/ 35 w 71"/>
                <a:gd name="T17" fmla="*/ 26 h 84"/>
                <a:gd name="T18" fmla="*/ 27 w 71"/>
                <a:gd name="T19" fmla="*/ 3 h 84"/>
                <a:gd name="T20" fmla="*/ 19 w 71"/>
                <a:gd name="T21" fmla="*/ 0 h 84"/>
                <a:gd name="T22" fmla="*/ 0 w 71"/>
                <a:gd name="T23" fmla="*/ 8 h 84"/>
                <a:gd name="T24" fmla="*/ 12 w 71"/>
                <a:gd name="T25" fmla="*/ 80 h 84"/>
                <a:gd name="T26" fmla="*/ 12 w 71"/>
                <a:gd name="T27" fmla="*/ 80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
                <a:gd name="T43" fmla="*/ 0 h 84"/>
                <a:gd name="T44" fmla="*/ 71 w 71"/>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 h="84">
                  <a:moveTo>
                    <a:pt x="16" y="84"/>
                  </a:moveTo>
                  <a:lnTo>
                    <a:pt x="45" y="73"/>
                  </a:lnTo>
                  <a:lnTo>
                    <a:pt x="47" y="39"/>
                  </a:lnTo>
                  <a:lnTo>
                    <a:pt x="55" y="47"/>
                  </a:lnTo>
                  <a:lnTo>
                    <a:pt x="57" y="63"/>
                  </a:lnTo>
                  <a:lnTo>
                    <a:pt x="63" y="61"/>
                  </a:lnTo>
                  <a:lnTo>
                    <a:pt x="71" y="47"/>
                  </a:lnTo>
                  <a:lnTo>
                    <a:pt x="63" y="29"/>
                  </a:lnTo>
                  <a:lnTo>
                    <a:pt x="47" y="26"/>
                  </a:lnTo>
                  <a:lnTo>
                    <a:pt x="35" y="3"/>
                  </a:lnTo>
                  <a:lnTo>
                    <a:pt x="26" y="0"/>
                  </a:lnTo>
                  <a:lnTo>
                    <a:pt x="0" y="8"/>
                  </a:lnTo>
                  <a:lnTo>
                    <a:pt x="16" y="8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9" name="Freeform 80"/>
            <p:cNvSpPr>
              <a:spLocks/>
            </p:cNvSpPr>
            <p:nvPr/>
          </p:nvSpPr>
          <p:spPr bwMode="auto">
            <a:xfrm>
              <a:off x="4987" y="1326"/>
              <a:ext cx="293" cy="153"/>
            </a:xfrm>
            <a:custGeom>
              <a:avLst/>
              <a:gdLst>
                <a:gd name="T0" fmla="*/ 2 w 311"/>
                <a:gd name="T1" fmla="*/ 148 h 152"/>
                <a:gd name="T2" fmla="*/ 115 w 311"/>
                <a:gd name="T3" fmla="*/ 117 h 152"/>
                <a:gd name="T4" fmla="*/ 136 w 311"/>
                <a:gd name="T5" fmla="*/ 109 h 152"/>
                <a:gd name="T6" fmla="*/ 143 w 311"/>
                <a:gd name="T7" fmla="*/ 112 h 152"/>
                <a:gd name="T8" fmla="*/ 152 w 311"/>
                <a:gd name="T9" fmla="*/ 135 h 152"/>
                <a:gd name="T10" fmla="*/ 165 w 311"/>
                <a:gd name="T11" fmla="*/ 138 h 152"/>
                <a:gd name="T12" fmla="*/ 171 w 311"/>
                <a:gd name="T13" fmla="*/ 156 h 152"/>
                <a:gd name="T14" fmla="*/ 180 w 311"/>
                <a:gd name="T15" fmla="*/ 156 h 152"/>
                <a:gd name="T16" fmla="*/ 189 w 311"/>
                <a:gd name="T17" fmla="*/ 140 h 152"/>
                <a:gd name="T18" fmla="*/ 191 w 311"/>
                <a:gd name="T19" fmla="*/ 125 h 152"/>
                <a:gd name="T20" fmla="*/ 202 w 311"/>
                <a:gd name="T21" fmla="*/ 145 h 152"/>
                <a:gd name="T22" fmla="*/ 245 w 311"/>
                <a:gd name="T23" fmla="*/ 127 h 152"/>
                <a:gd name="T24" fmla="*/ 243 w 311"/>
                <a:gd name="T25" fmla="*/ 106 h 152"/>
                <a:gd name="T26" fmla="*/ 231 w 311"/>
                <a:gd name="T27" fmla="*/ 74 h 152"/>
                <a:gd name="T28" fmla="*/ 223 w 311"/>
                <a:gd name="T29" fmla="*/ 71 h 152"/>
                <a:gd name="T30" fmla="*/ 217 w 311"/>
                <a:gd name="T31" fmla="*/ 71 h 152"/>
                <a:gd name="T32" fmla="*/ 219 w 311"/>
                <a:gd name="T33" fmla="*/ 81 h 152"/>
                <a:gd name="T34" fmla="*/ 228 w 311"/>
                <a:gd name="T35" fmla="*/ 83 h 152"/>
                <a:gd name="T36" fmla="*/ 233 w 311"/>
                <a:gd name="T37" fmla="*/ 109 h 152"/>
                <a:gd name="T38" fmla="*/ 214 w 311"/>
                <a:gd name="T39" fmla="*/ 119 h 152"/>
                <a:gd name="T40" fmla="*/ 189 w 311"/>
                <a:gd name="T41" fmla="*/ 98 h 152"/>
                <a:gd name="T42" fmla="*/ 180 w 311"/>
                <a:gd name="T43" fmla="*/ 71 h 152"/>
                <a:gd name="T44" fmla="*/ 169 w 311"/>
                <a:gd name="T45" fmla="*/ 63 h 152"/>
                <a:gd name="T46" fmla="*/ 167 w 311"/>
                <a:gd name="T47" fmla="*/ 71 h 152"/>
                <a:gd name="T48" fmla="*/ 156 w 311"/>
                <a:gd name="T49" fmla="*/ 58 h 152"/>
                <a:gd name="T50" fmla="*/ 166 w 311"/>
                <a:gd name="T51" fmla="*/ 42 h 152"/>
                <a:gd name="T52" fmla="*/ 173 w 311"/>
                <a:gd name="T53" fmla="*/ 26 h 152"/>
                <a:gd name="T54" fmla="*/ 158 w 311"/>
                <a:gd name="T55" fmla="*/ 0 h 152"/>
                <a:gd name="T56" fmla="*/ 136 w 311"/>
                <a:gd name="T57" fmla="*/ 21 h 152"/>
                <a:gd name="T58" fmla="*/ 54 w 311"/>
                <a:gd name="T59" fmla="*/ 48 h 152"/>
                <a:gd name="T60" fmla="*/ 0 w 311"/>
                <a:gd name="T61" fmla="*/ 63 h 152"/>
                <a:gd name="T62" fmla="*/ 2 w 311"/>
                <a:gd name="T63" fmla="*/ 148 h 152"/>
                <a:gd name="T64" fmla="*/ 2 w 311"/>
                <a:gd name="T65" fmla="*/ 148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2"/>
                <a:gd name="T101" fmla="*/ 311 w 311"/>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2">
                  <a:moveTo>
                    <a:pt x="2" y="144"/>
                  </a:moveTo>
                  <a:lnTo>
                    <a:pt x="146" y="113"/>
                  </a:lnTo>
                  <a:lnTo>
                    <a:pt x="172" y="105"/>
                  </a:lnTo>
                  <a:lnTo>
                    <a:pt x="181" y="108"/>
                  </a:lnTo>
                  <a:lnTo>
                    <a:pt x="193" y="131"/>
                  </a:lnTo>
                  <a:lnTo>
                    <a:pt x="209" y="134"/>
                  </a:lnTo>
                  <a:lnTo>
                    <a:pt x="217" y="152"/>
                  </a:lnTo>
                  <a:lnTo>
                    <a:pt x="228" y="152"/>
                  </a:lnTo>
                  <a:lnTo>
                    <a:pt x="240" y="136"/>
                  </a:lnTo>
                  <a:lnTo>
                    <a:pt x="243" y="121"/>
                  </a:lnTo>
                  <a:lnTo>
                    <a:pt x="256" y="141"/>
                  </a:lnTo>
                  <a:lnTo>
                    <a:pt x="311" y="123"/>
                  </a:lnTo>
                  <a:lnTo>
                    <a:pt x="309" y="102"/>
                  </a:lnTo>
                  <a:lnTo>
                    <a:pt x="293" y="74"/>
                  </a:lnTo>
                  <a:lnTo>
                    <a:pt x="283" y="71"/>
                  </a:lnTo>
                  <a:lnTo>
                    <a:pt x="275" y="71"/>
                  </a:lnTo>
                  <a:lnTo>
                    <a:pt x="277" y="77"/>
                  </a:lnTo>
                  <a:lnTo>
                    <a:pt x="290" y="79"/>
                  </a:lnTo>
                  <a:lnTo>
                    <a:pt x="295" y="105"/>
                  </a:lnTo>
                  <a:lnTo>
                    <a:pt x="272" y="115"/>
                  </a:lnTo>
                  <a:lnTo>
                    <a:pt x="240" y="94"/>
                  </a:lnTo>
                  <a:lnTo>
                    <a:pt x="228" y="71"/>
                  </a:lnTo>
                  <a:lnTo>
                    <a:pt x="214" y="63"/>
                  </a:lnTo>
                  <a:lnTo>
                    <a:pt x="212" y="71"/>
                  </a:lnTo>
                  <a:lnTo>
                    <a:pt x="199" y="58"/>
                  </a:lnTo>
                  <a:lnTo>
                    <a:pt x="211" y="42"/>
                  </a:lnTo>
                  <a:lnTo>
                    <a:pt x="220" y="26"/>
                  </a:lnTo>
                  <a:lnTo>
                    <a:pt x="201" y="0"/>
                  </a:lnTo>
                  <a:lnTo>
                    <a:pt x="172" y="21"/>
                  </a:lnTo>
                  <a:lnTo>
                    <a:pt x="68" y="48"/>
                  </a:lnTo>
                  <a:lnTo>
                    <a:pt x="0" y="63"/>
                  </a:lnTo>
                  <a:lnTo>
                    <a:pt x="2" y="14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0" name="Freeform 81"/>
            <p:cNvSpPr>
              <a:spLocks/>
            </p:cNvSpPr>
            <p:nvPr/>
          </p:nvSpPr>
          <p:spPr bwMode="auto">
            <a:xfrm>
              <a:off x="5221" y="1476"/>
              <a:ext cx="27" cy="23"/>
            </a:xfrm>
            <a:custGeom>
              <a:avLst/>
              <a:gdLst>
                <a:gd name="T0" fmla="*/ 0 w 28"/>
                <a:gd name="T1" fmla="*/ 21 h 21"/>
                <a:gd name="T2" fmla="*/ 12 w 28"/>
                <a:gd name="T3" fmla="*/ 0 h 21"/>
                <a:gd name="T4" fmla="*/ 24 w 28"/>
                <a:gd name="T5" fmla="*/ 9 h 21"/>
                <a:gd name="T6" fmla="*/ 0 w 28"/>
                <a:gd name="T7" fmla="*/ 21 h 21"/>
                <a:gd name="T8" fmla="*/ 0 w 28"/>
                <a:gd name="T9" fmla="*/ 21 h 21"/>
                <a:gd name="T10" fmla="*/ 0 w 28"/>
                <a:gd name="T11" fmla="*/ 21 h 21"/>
                <a:gd name="T12" fmla="*/ 0 60000 65536"/>
                <a:gd name="T13" fmla="*/ 0 60000 65536"/>
                <a:gd name="T14" fmla="*/ 0 60000 65536"/>
                <a:gd name="T15" fmla="*/ 0 60000 65536"/>
                <a:gd name="T16" fmla="*/ 0 60000 65536"/>
                <a:gd name="T17" fmla="*/ 0 60000 65536"/>
                <a:gd name="T18" fmla="*/ 0 w 28"/>
                <a:gd name="T19" fmla="*/ 0 h 21"/>
                <a:gd name="T20" fmla="*/ 28 w 2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8" h="21">
                  <a:moveTo>
                    <a:pt x="0" y="21"/>
                  </a:moveTo>
                  <a:lnTo>
                    <a:pt x="12" y="0"/>
                  </a:lnTo>
                  <a:lnTo>
                    <a:pt x="28" y="9"/>
                  </a:lnTo>
                  <a:lnTo>
                    <a:pt x="0" y="2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1" name="Freeform 82"/>
            <p:cNvSpPr>
              <a:spLocks/>
            </p:cNvSpPr>
            <p:nvPr/>
          </p:nvSpPr>
          <p:spPr bwMode="auto">
            <a:xfrm>
              <a:off x="5270" y="1472"/>
              <a:ext cx="22" cy="17"/>
            </a:xfrm>
            <a:custGeom>
              <a:avLst/>
              <a:gdLst>
                <a:gd name="T0" fmla="*/ 0 w 23"/>
                <a:gd name="T1" fmla="*/ 17 h 17"/>
                <a:gd name="T2" fmla="*/ 11 w 23"/>
                <a:gd name="T3" fmla="*/ 0 h 17"/>
                <a:gd name="T4" fmla="*/ 19 w 23"/>
                <a:gd name="T5" fmla="*/ 12 h 17"/>
                <a:gd name="T6" fmla="*/ 0 w 23"/>
                <a:gd name="T7" fmla="*/ 17 h 17"/>
                <a:gd name="T8" fmla="*/ 0 w 23"/>
                <a:gd name="T9" fmla="*/ 17 h 17"/>
                <a:gd name="T10" fmla="*/ 0 w 23"/>
                <a:gd name="T11" fmla="*/ 17 h 17"/>
                <a:gd name="T12" fmla="*/ 0 60000 65536"/>
                <a:gd name="T13" fmla="*/ 0 60000 65536"/>
                <a:gd name="T14" fmla="*/ 0 60000 65536"/>
                <a:gd name="T15" fmla="*/ 0 60000 65536"/>
                <a:gd name="T16" fmla="*/ 0 60000 65536"/>
                <a:gd name="T17" fmla="*/ 0 60000 65536"/>
                <a:gd name="T18" fmla="*/ 0 w 23"/>
                <a:gd name="T19" fmla="*/ 0 h 17"/>
                <a:gd name="T20" fmla="*/ 23 w 2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 h="17">
                  <a:moveTo>
                    <a:pt x="0" y="17"/>
                  </a:moveTo>
                  <a:lnTo>
                    <a:pt x="13" y="0"/>
                  </a:lnTo>
                  <a:lnTo>
                    <a:pt x="23" y="12"/>
                  </a:lnTo>
                  <a:lnTo>
                    <a:pt x="0" y="1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2" name="Freeform 83"/>
            <p:cNvSpPr>
              <a:spLocks/>
            </p:cNvSpPr>
            <p:nvPr/>
          </p:nvSpPr>
          <p:spPr bwMode="auto">
            <a:xfrm>
              <a:off x="4923" y="1102"/>
              <a:ext cx="142" cy="287"/>
            </a:xfrm>
            <a:custGeom>
              <a:avLst/>
              <a:gdLst>
                <a:gd name="T0" fmla="*/ 20 w 151"/>
                <a:gd name="T1" fmla="*/ 118 h 288"/>
                <a:gd name="T2" fmla="*/ 24 w 151"/>
                <a:gd name="T3" fmla="*/ 166 h 288"/>
                <a:gd name="T4" fmla="*/ 53 w 151"/>
                <a:gd name="T5" fmla="*/ 284 h 288"/>
                <a:gd name="T6" fmla="*/ 106 w 151"/>
                <a:gd name="T7" fmla="*/ 269 h 288"/>
                <a:gd name="T8" fmla="*/ 103 w 151"/>
                <a:gd name="T9" fmla="*/ 105 h 288"/>
                <a:gd name="T10" fmla="*/ 115 w 151"/>
                <a:gd name="T11" fmla="*/ 71 h 288"/>
                <a:gd name="T12" fmla="*/ 118 w 151"/>
                <a:gd name="T13" fmla="*/ 0 h 288"/>
                <a:gd name="T14" fmla="*/ 0 w 151"/>
                <a:gd name="T15" fmla="*/ 35 h 288"/>
                <a:gd name="T16" fmla="*/ 20 w 151"/>
                <a:gd name="T17" fmla="*/ 118 h 288"/>
                <a:gd name="T18" fmla="*/ 20 w 151"/>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288"/>
                <a:gd name="T32" fmla="*/ 151 w 151"/>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288">
                  <a:moveTo>
                    <a:pt x="24" y="118"/>
                  </a:moveTo>
                  <a:lnTo>
                    <a:pt x="31" y="170"/>
                  </a:lnTo>
                  <a:lnTo>
                    <a:pt x="68" y="288"/>
                  </a:lnTo>
                  <a:lnTo>
                    <a:pt x="136" y="273"/>
                  </a:lnTo>
                  <a:lnTo>
                    <a:pt x="131" y="105"/>
                  </a:lnTo>
                  <a:lnTo>
                    <a:pt x="147" y="71"/>
                  </a:lnTo>
                  <a:lnTo>
                    <a:pt x="151" y="0"/>
                  </a:lnTo>
                  <a:lnTo>
                    <a:pt x="0" y="35"/>
                  </a:lnTo>
                  <a:lnTo>
                    <a:pt x="24" y="11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3" name="Freeform 84"/>
            <p:cNvSpPr>
              <a:spLocks/>
            </p:cNvSpPr>
            <p:nvPr/>
          </p:nvSpPr>
          <p:spPr bwMode="auto">
            <a:xfrm>
              <a:off x="5047" y="1059"/>
              <a:ext cx="133" cy="318"/>
            </a:xfrm>
            <a:custGeom>
              <a:avLst/>
              <a:gdLst>
                <a:gd name="T0" fmla="*/ 0 w 140"/>
                <a:gd name="T1" fmla="*/ 147 h 315"/>
                <a:gd name="T2" fmla="*/ 12 w 140"/>
                <a:gd name="T3" fmla="*/ 113 h 315"/>
                <a:gd name="T4" fmla="*/ 16 w 140"/>
                <a:gd name="T5" fmla="*/ 42 h 315"/>
                <a:gd name="T6" fmla="*/ 14 w 140"/>
                <a:gd name="T7" fmla="*/ 14 h 315"/>
                <a:gd name="T8" fmla="*/ 35 w 140"/>
                <a:gd name="T9" fmla="*/ 0 h 315"/>
                <a:gd name="T10" fmla="*/ 83 w 140"/>
                <a:gd name="T11" fmla="*/ 201 h 315"/>
                <a:gd name="T12" fmla="*/ 108 w 140"/>
                <a:gd name="T13" fmla="*/ 243 h 315"/>
                <a:gd name="T14" fmla="*/ 106 w 140"/>
                <a:gd name="T15" fmla="*/ 271 h 315"/>
                <a:gd name="T16" fmla="*/ 83 w 140"/>
                <a:gd name="T17" fmla="*/ 292 h 315"/>
                <a:gd name="T18" fmla="*/ 5 w 140"/>
                <a:gd name="T19" fmla="*/ 319 h 315"/>
                <a:gd name="T20" fmla="*/ 0 w 140"/>
                <a:gd name="T21" fmla="*/ 147 h 315"/>
                <a:gd name="T22" fmla="*/ 0 w 140"/>
                <a:gd name="T23" fmla="*/ 147 h 3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
                <a:gd name="T37" fmla="*/ 0 h 315"/>
                <a:gd name="T38" fmla="*/ 140 w 140"/>
                <a:gd name="T39" fmla="*/ 315 h 3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 h="315">
                  <a:moveTo>
                    <a:pt x="0" y="147"/>
                  </a:moveTo>
                  <a:lnTo>
                    <a:pt x="16" y="113"/>
                  </a:lnTo>
                  <a:lnTo>
                    <a:pt x="20" y="42"/>
                  </a:lnTo>
                  <a:lnTo>
                    <a:pt x="18" y="14"/>
                  </a:lnTo>
                  <a:lnTo>
                    <a:pt x="46" y="0"/>
                  </a:lnTo>
                  <a:lnTo>
                    <a:pt x="109" y="197"/>
                  </a:lnTo>
                  <a:lnTo>
                    <a:pt x="140" y="239"/>
                  </a:lnTo>
                  <a:lnTo>
                    <a:pt x="138" y="267"/>
                  </a:lnTo>
                  <a:lnTo>
                    <a:pt x="109" y="288"/>
                  </a:lnTo>
                  <a:lnTo>
                    <a:pt x="5" y="315"/>
                  </a:lnTo>
                  <a:lnTo>
                    <a:pt x="0" y="14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4" name="Freeform 85"/>
            <p:cNvSpPr>
              <a:spLocks/>
            </p:cNvSpPr>
            <p:nvPr/>
          </p:nvSpPr>
          <p:spPr bwMode="auto">
            <a:xfrm>
              <a:off x="5090" y="777"/>
              <a:ext cx="320" cy="522"/>
            </a:xfrm>
            <a:custGeom>
              <a:avLst/>
              <a:gdLst>
                <a:gd name="T0" fmla="*/ 0 w 340"/>
                <a:gd name="T1" fmla="*/ 286 h 521"/>
                <a:gd name="T2" fmla="*/ 15 w 340"/>
                <a:gd name="T3" fmla="*/ 287 h 521"/>
                <a:gd name="T4" fmla="*/ 17 w 340"/>
                <a:gd name="T5" fmla="*/ 249 h 521"/>
                <a:gd name="T6" fmla="*/ 36 w 340"/>
                <a:gd name="T7" fmla="*/ 202 h 521"/>
                <a:gd name="T8" fmla="*/ 26 w 340"/>
                <a:gd name="T9" fmla="*/ 168 h 521"/>
                <a:gd name="T10" fmla="*/ 64 w 340"/>
                <a:gd name="T11" fmla="*/ 5 h 521"/>
                <a:gd name="T12" fmla="*/ 72 w 340"/>
                <a:gd name="T13" fmla="*/ 5 h 521"/>
                <a:gd name="T14" fmla="*/ 76 w 340"/>
                <a:gd name="T15" fmla="*/ 26 h 521"/>
                <a:gd name="T16" fmla="*/ 113 w 340"/>
                <a:gd name="T17" fmla="*/ 8 h 521"/>
                <a:gd name="T18" fmla="*/ 115 w 340"/>
                <a:gd name="T19" fmla="*/ 0 h 521"/>
                <a:gd name="T20" fmla="*/ 146 w 340"/>
                <a:gd name="T21" fmla="*/ 8 h 521"/>
                <a:gd name="T22" fmla="*/ 195 w 340"/>
                <a:gd name="T23" fmla="*/ 170 h 521"/>
                <a:gd name="T24" fmla="*/ 218 w 340"/>
                <a:gd name="T25" fmla="*/ 172 h 521"/>
                <a:gd name="T26" fmla="*/ 260 w 340"/>
                <a:gd name="T27" fmla="*/ 232 h 521"/>
                <a:gd name="T28" fmla="*/ 253 w 340"/>
                <a:gd name="T29" fmla="*/ 243 h 521"/>
                <a:gd name="T30" fmla="*/ 266 w 340"/>
                <a:gd name="T31" fmla="*/ 243 h 521"/>
                <a:gd name="T32" fmla="*/ 258 w 340"/>
                <a:gd name="T33" fmla="*/ 276 h 521"/>
                <a:gd name="T34" fmla="*/ 236 w 340"/>
                <a:gd name="T35" fmla="*/ 294 h 521"/>
                <a:gd name="T36" fmla="*/ 214 w 340"/>
                <a:gd name="T37" fmla="*/ 310 h 521"/>
                <a:gd name="T38" fmla="*/ 210 w 340"/>
                <a:gd name="T39" fmla="*/ 329 h 521"/>
                <a:gd name="T40" fmla="*/ 200 w 340"/>
                <a:gd name="T41" fmla="*/ 312 h 521"/>
                <a:gd name="T42" fmla="*/ 177 w 340"/>
                <a:gd name="T43" fmla="*/ 333 h 521"/>
                <a:gd name="T44" fmla="*/ 168 w 340"/>
                <a:gd name="T45" fmla="*/ 333 h 521"/>
                <a:gd name="T46" fmla="*/ 160 w 340"/>
                <a:gd name="T47" fmla="*/ 320 h 521"/>
                <a:gd name="T48" fmla="*/ 154 w 340"/>
                <a:gd name="T49" fmla="*/ 383 h 521"/>
                <a:gd name="T50" fmla="*/ 136 w 340"/>
                <a:gd name="T51" fmla="*/ 393 h 521"/>
                <a:gd name="T52" fmla="*/ 127 w 340"/>
                <a:gd name="T53" fmla="*/ 417 h 521"/>
                <a:gd name="T54" fmla="*/ 115 w 340"/>
                <a:gd name="T55" fmla="*/ 417 h 521"/>
                <a:gd name="T56" fmla="*/ 88 w 340"/>
                <a:gd name="T57" fmla="*/ 452 h 521"/>
                <a:gd name="T58" fmla="*/ 87 w 340"/>
                <a:gd name="T59" fmla="*/ 482 h 521"/>
                <a:gd name="T60" fmla="*/ 81 w 340"/>
                <a:gd name="T61" fmla="*/ 493 h 521"/>
                <a:gd name="T62" fmla="*/ 73 w 340"/>
                <a:gd name="T63" fmla="*/ 525 h 521"/>
                <a:gd name="T64" fmla="*/ 50 w 340"/>
                <a:gd name="T65" fmla="*/ 483 h 521"/>
                <a:gd name="T66" fmla="*/ 0 w 340"/>
                <a:gd name="T67" fmla="*/ 286 h 521"/>
                <a:gd name="T68" fmla="*/ 0 w 340"/>
                <a:gd name="T69" fmla="*/ 286 h 5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1"/>
                <a:gd name="T107" fmla="*/ 340 w 340"/>
                <a:gd name="T108" fmla="*/ 521 h 5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1">
                  <a:moveTo>
                    <a:pt x="0" y="282"/>
                  </a:moveTo>
                  <a:lnTo>
                    <a:pt x="19" y="283"/>
                  </a:lnTo>
                  <a:lnTo>
                    <a:pt x="21" y="249"/>
                  </a:lnTo>
                  <a:lnTo>
                    <a:pt x="45" y="202"/>
                  </a:lnTo>
                  <a:lnTo>
                    <a:pt x="34" y="168"/>
                  </a:lnTo>
                  <a:lnTo>
                    <a:pt x="82" y="5"/>
                  </a:lnTo>
                  <a:lnTo>
                    <a:pt x="92" y="5"/>
                  </a:lnTo>
                  <a:lnTo>
                    <a:pt x="97" y="26"/>
                  </a:lnTo>
                  <a:lnTo>
                    <a:pt x="145" y="8"/>
                  </a:lnTo>
                  <a:lnTo>
                    <a:pt x="147" y="0"/>
                  </a:lnTo>
                  <a:lnTo>
                    <a:pt x="186" y="8"/>
                  </a:lnTo>
                  <a:lnTo>
                    <a:pt x="249" y="170"/>
                  </a:lnTo>
                  <a:lnTo>
                    <a:pt x="278" y="172"/>
                  </a:lnTo>
                  <a:lnTo>
                    <a:pt x="330" y="232"/>
                  </a:lnTo>
                  <a:lnTo>
                    <a:pt x="323" y="243"/>
                  </a:lnTo>
                  <a:lnTo>
                    <a:pt x="340" y="243"/>
                  </a:lnTo>
                  <a:lnTo>
                    <a:pt x="328" y="272"/>
                  </a:lnTo>
                  <a:lnTo>
                    <a:pt x="302" y="290"/>
                  </a:lnTo>
                  <a:lnTo>
                    <a:pt x="272" y="306"/>
                  </a:lnTo>
                  <a:lnTo>
                    <a:pt x="268" y="325"/>
                  </a:lnTo>
                  <a:lnTo>
                    <a:pt x="254" y="308"/>
                  </a:lnTo>
                  <a:lnTo>
                    <a:pt x="226" y="329"/>
                  </a:lnTo>
                  <a:lnTo>
                    <a:pt x="215" y="329"/>
                  </a:lnTo>
                  <a:lnTo>
                    <a:pt x="204" y="316"/>
                  </a:lnTo>
                  <a:lnTo>
                    <a:pt x="197" y="379"/>
                  </a:lnTo>
                  <a:lnTo>
                    <a:pt x="173" y="389"/>
                  </a:lnTo>
                  <a:lnTo>
                    <a:pt x="162" y="413"/>
                  </a:lnTo>
                  <a:lnTo>
                    <a:pt x="147" y="413"/>
                  </a:lnTo>
                  <a:lnTo>
                    <a:pt x="113" y="448"/>
                  </a:lnTo>
                  <a:lnTo>
                    <a:pt x="111" y="478"/>
                  </a:lnTo>
                  <a:lnTo>
                    <a:pt x="103" y="489"/>
                  </a:lnTo>
                  <a:lnTo>
                    <a:pt x="94" y="521"/>
                  </a:lnTo>
                  <a:lnTo>
                    <a:pt x="63" y="479"/>
                  </a:lnTo>
                  <a:lnTo>
                    <a:pt x="0" y="28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5" name="Freeform 86"/>
            <p:cNvSpPr>
              <a:spLocks/>
            </p:cNvSpPr>
            <p:nvPr/>
          </p:nvSpPr>
          <p:spPr bwMode="auto">
            <a:xfrm>
              <a:off x="1035" y="576"/>
              <a:ext cx="581" cy="441"/>
            </a:xfrm>
            <a:custGeom>
              <a:avLst/>
              <a:gdLst>
                <a:gd name="T0" fmla="*/ 19 w 622"/>
                <a:gd name="T1" fmla="*/ 96 h 441"/>
                <a:gd name="T2" fmla="*/ 11 w 622"/>
                <a:gd name="T3" fmla="*/ 217 h 441"/>
                <a:gd name="T4" fmla="*/ 23 w 622"/>
                <a:gd name="T5" fmla="*/ 217 h 441"/>
                <a:gd name="T6" fmla="*/ 17 w 622"/>
                <a:gd name="T7" fmla="*/ 243 h 441"/>
                <a:gd name="T8" fmla="*/ 8 w 622"/>
                <a:gd name="T9" fmla="*/ 229 h 441"/>
                <a:gd name="T10" fmla="*/ 0 w 622"/>
                <a:gd name="T11" fmla="*/ 259 h 441"/>
                <a:gd name="T12" fmla="*/ 35 w 622"/>
                <a:gd name="T13" fmla="*/ 284 h 441"/>
                <a:gd name="T14" fmla="*/ 36 w 622"/>
                <a:gd name="T15" fmla="*/ 295 h 441"/>
                <a:gd name="T16" fmla="*/ 45 w 622"/>
                <a:gd name="T17" fmla="*/ 297 h 441"/>
                <a:gd name="T18" fmla="*/ 88 w 622"/>
                <a:gd name="T19" fmla="*/ 386 h 441"/>
                <a:gd name="T20" fmla="*/ 138 w 622"/>
                <a:gd name="T21" fmla="*/ 382 h 441"/>
                <a:gd name="T22" fmla="*/ 175 w 622"/>
                <a:gd name="T23" fmla="*/ 403 h 441"/>
                <a:gd name="T24" fmla="*/ 192 w 622"/>
                <a:gd name="T25" fmla="*/ 400 h 441"/>
                <a:gd name="T26" fmla="*/ 305 w 622"/>
                <a:gd name="T27" fmla="*/ 403 h 441"/>
                <a:gd name="T28" fmla="*/ 431 w 622"/>
                <a:gd name="T29" fmla="*/ 441 h 441"/>
                <a:gd name="T30" fmla="*/ 434 w 622"/>
                <a:gd name="T31" fmla="*/ 392 h 441"/>
                <a:gd name="T32" fmla="*/ 486 w 622"/>
                <a:gd name="T33" fmla="*/ 110 h 441"/>
                <a:gd name="T34" fmla="*/ 150 w 622"/>
                <a:gd name="T35" fmla="*/ 0 h 441"/>
                <a:gd name="T36" fmla="*/ 151 w 622"/>
                <a:gd name="T37" fmla="*/ 83 h 441"/>
                <a:gd name="T38" fmla="*/ 135 w 622"/>
                <a:gd name="T39" fmla="*/ 151 h 441"/>
                <a:gd name="T40" fmla="*/ 133 w 622"/>
                <a:gd name="T41" fmla="*/ 187 h 441"/>
                <a:gd name="T42" fmla="*/ 98 w 622"/>
                <a:gd name="T43" fmla="*/ 199 h 441"/>
                <a:gd name="T44" fmla="*/ 96 w 622"/>
                <a:gd name="T45" fmla="*/ 182 h 441"/>
                <a:gd name="T46" fmla="*/ 125 w 622"/>
                <a:gd name="T47" fmla="*/ 159 h 441"/>
                <a:gd name="T48" fmla="*/ 122 w 622"/>
                <a:gd name="T49" fmla="*/ 141 h 441"/>
                <a:gd name="T50" fmla="*/ 97 w 622"/>
                <a:gd name="T51" fmla="*/ 144 h 441"/>
                <a:gd name="T52" fmla="*/ 115 w 622"/>
                <a:gd name="T53" fmla="*/ 123 h 441"/>
                <a:gd name="T54" fmla="*/ 129 w 622"/>
                <a:gd name="T55" fmla="*/ 109 h 441"/>
                <a:gd name="T56" fmla="*/ 21 w 622"/>
                <a:gd name="T57" fmla="*/ 21 h 441"/>
                <a:gd name="T58" fmla="*/ 11 w 622"/>
                <a:gd name="T59" fmla="*/ 46 h 441"/>
                <a:gd name="T60" fmla="*/ 19 w 622"/>
                <a:gd name="T61" fmla="*/ 96 h 441"/>
                <a:gd name="T62" fmla="*/ 19 w 622"/>
                <a:gd name="T63" fmla="*/ 96 h 4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1"/>
                <a:gd name="T98" fmla="*/ 622 w 622"/>
                <a:gd name="T99" fmla="*/ 441 h 4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1">
                  <a:moveTo>
                    <a:pt x="23" y="96"/>
                  </a:moveTo>
                  <a:lnTo>
                    <a:pt x="15" y="217"/>
                  </a:lnTo>
                  <a:lnTo>
                    <a:pt x="29" y="217"/>
                  </a:lnTo>
                  <a:lnTo>
                    <a:pt x="21" y="243"/>
                  </a:lnTo>
                  <a:lnTo>
                    <a:pt x="10" y="229"/>
                  </a:lnTo>
                  <a:lnTo>
                    <a:pt x="0" y="259"/>
                  </a:lnTo>
                  <a:lnTo>
                    <a:pt x="44" y="284"/>
                  </a:lnTo>
                  <a:lnTo>
                    <a:pt x="45" y="295"/>
                  </a:lnTo>
                  <a:lnTo>
                    <a:pt x="57" y="297"/>
                  </a:lnTo>
                  <a:lnTo>
                    <a:pt x="113" y="386"/>
                  </a:lnTo>
                  <a:lnTo>
                    <a:pt x="177" y="382"/>
                  </a:lnTo>
                  <a:lnTo>
                    <a:pt x="224" y="403"/>
                  </a:lnTo>
                  <a:lnTo>
                    <a:pt x="246" y="400"/>
                  </a:lnTo>
                  <a:lnTo>
                    <a:pt x="389" y="403"/>
                  </a:lnTo>
                  <a:lnTo>
                    <a:pt x="551" y="441"/>
                  </a:lnTo>
                  <a:lnTo>
                    <a:pt x="554" y="392"/>
                  </a:lnTo>
                  <a:lnTo>
                    <a:pt x="622" y="110"/>
                  </a:lnTo>
                  <a:lnTo>
                    <a:pt x="191" y="0"/>
                  </a:lnTo>
                  <a:lnTo>
                    <a:pt x="194" y="83"/>
                  </a:lnTo>
                  <a:lnTo>
                    <a:pt x="173" y="151"/>
                  </a:lnTo>
                  <a:lnTo>
                    <a:pt x="170" y="187"/>
                  </a:lnTo>
                  <a:lnTo>
                    <a:pt x="125" y="199"/>
                  </a:lnTo>
                  <a:lnTo>
                    <a:pt x="122" y="182"/>
                  </a:lnTo>
                  <a:lnTo>
                    <a:pt x="159" y="159"/>
                  </a:lnTo>
                  <a:lnTo>
                    <a:pt x="156" y="141"/>
                  </a:lnTo>
                  <a:lnTo>
                    <a:pt x="123" y="144"/>
                  </a:lnTo>
                  <a:lnTo>
                    <a:pt x="147" y="123"/>
                  </a:lnTo>
                  <a:lnTo>
                    <a:pt x="165" y="109"/>
                  </a:lnTo>
                  <a:lnTo>
                    <a:pt x="26" y="21"/>
                  </a:lnTo>
                  <a:lnTo>
                    <a:pt x="15" y="46"/>
                  </a:lnTo>
                  <a:lnTo>
                    <a:pt x="23" y="96"/>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6" name="Freeform 87"/>
            <p:cNvSpPr>
              <a:spLocks/>
            </p:cNvSpPr>
            <p:nvPr/>
          </p:nvSpPr>
          <p:spPr bwMode="auto">
            <a:xfrm>
              <a:off x="1575" y="1511"/>
              <a:ext cx="495" cy="643"/>
            </a:xfrm>
            <a:custGeom>
              <a:avLst/>
              <a:gdLst>
                <a:gd name="T0" fmla="*/ 89 w 526"/>
                <a:gd name="T1" fmla="*/ 0 h 641"/>
                <a:gd name="T2" fmla="*/ 287 w 526"/>
                <a:gd name="T3" fmla="*/ 47 h 641"/>
                <a:gd name="T4" fmla="*/ 272 w 526"/>
                <a:gd name="T5" fmla="*/ 159 h 641"/>
                <a:gd name="T6" fmla="*/ 409 w 526"/>
                <a:gd name="T7" fmla="*/ 186 h 641"/>
                <a:gd name="T8" fmla="*/ 356 w 526"/>
                <a:gd name="T9" fmla="*/ 645 h 641"/>
                <a:gd name="T10" fmla="*/ 0 w 526"/>
                <a:gd name="T11" fmla="*/ 569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5" y="0"/>
                  </a:moveTo>
                  <a:lnTo>
                    <a:pt x="369" y="47"/>
                  </a:lnTo>
                  <a:lnTo>
                    <a:pt x="350" y="159"/>
                  </a:lnTo>
                  <a:lnTo>
                    <a:pt x="526" y="186"/>
                  </a:lnTo>
                  <a:lnTo>
                    <a:pt x="458" y="641"/>
                  </a:lnTo>
                  <a:lnTo>
                    <a:pt x="0" y="565"/>
                  </a:lnTo>
                  <a:lnTo>
                    <a:pt x="115" y="0"/>
                  </a:lnTo>
                  <a:close/>
                </a:path>
              </a:pathLst>
            </a:custGeom>
            <a:solidFill>
              <a:srgbClr val="0072C6"/>
            </a:solidFill>
            <a:ln w="19050">
              <a:solidFill>
                <a:schemeClr val="accent6">
                  <a:lumMod val="75000"/>
                </a:schemeClr>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7" name="Freeform 88"/>
            <p:cNvSpPr>
              <a:spLocks/>
            </p:cNvSpPr>
            <p:nvPr/>
          </p:nvSpPr>
          <p:spPr bwMode="auto">
            <a:xfrm>
              <a:off x="882" y="845"/>
              <a:ext cx="697" cy="614"/>
            </a:xfrm>
            <a:custGeom>
              <a:avLst/>
              <a:gdLst>
                <a:gd name="T0" fmla="*/ 0 w 741"/>
                <a:gd name="T1" fmla="*/ 458 h 614"/>
                <a:gd name="T2" fmla="*/ 24 w 741"/>
                <a:gd name="T3" fmla="*/ 303 h 614"/>
                <a:gd name="T4" fmla="*/ 54 w 741"/>
                <a:gd name="T5" fmla="*/ 257 h 614"/>
                <a:gd name="T6" fmla="*/ 125 w 741"/>
                <a:gd name="T7" fmla="*/ 0 h 614"/>
                <a:gd name="T8" fmla="*/ 162 w 741"/>
                <a:gd name="T9" fmla="*/ 13 h 614"/>
                <a:gd name="T10" fmla="*/ 163 w 741"/>
                <a:gd name="T11" fmla="*/ 24 h 614"/>
                <a:gd name="T12" fmla="*/ 172 w 741"/>
                <a:gd name="T13" fmla="*/ 26 h 614"/>
                <a:gd name="T14" fmla="*/ 216 w 741"/>
                <a:gd name="T15" fmla="*/ 115 h 614"/>
                <a:gd name="T16" fmla="*/ 266 w 741"/>
                <a:gd name="T17" fmla="*/ 113 h 614"/>
                <a:gd name="T18" fmla="*/ 303 w 741"/>
                <a:gd name="T19" fmla="*/ 134 h 614"/>
                <a:gd name="T20" fmla="*/ 321 w 741"/>
                <a:gd name="T21" fmla="*/ 130 h 614"/>
                <a:gd name="T22" fmla="*/ 432 w 741"/>
                <a:gd name="T23" fmla="*/ 134 h 614"/>
                <a:gd name="T24" fmla="*/ 559 w 741"/>
                <a:gd name="T25" fmla="*/ 170 h 614"/>
                <a:gd name="T26" fmla="*/ 565 w 741"/>
                <a:gd name="T27" fmla="*/ 191 h 614"/>
                <a:gd name="T28" fmla="*/ 580 w 741"/>
                <a:gd name="T29" fmla="*/ 219 h 614"/>
                <a:gd name="T30" fmla="*/ 537 w 741"/>
                <a:gd name="T31" fmla="*/ 301 h 614"/>
                <a:gd name="T32" fmla="*/ 511 w 741"/>
                <a:gd name="T33" fmla="*/ 332 h 614"/>
                <a:gd name="T34" fmla="*/ 507 w 741"/>
                <a:gd name="T35" fmla="*/ 355 h 614"/>
                <a:gd name="T36" fmla="*/ 522 w 741"/>
                <a:gd name="T37" fmla="*/ 379 h 614"/>
                <a:gd name="T38" fmla="*/ 504 w 741"/>
                <a:gd name="T39" fmla="*/ 429 h 614"/>
                <a:gd name="T40" fmla="*/ 469 w 741"/>
                <a:gd name="T41" fmla="*/ 614 h 614"/>
                <a:gd name="T42" fmla="*/ 274 w 741"/>
                <a:gd name="T43" fmla="*/ 554 h 614"/>
                <a:gd name="T44" fmla="*/ 0 w 741"/>
                <a:gd name="T45" fmla="*/ 458 h 614"/>
                <a:gd name="T46" fmla="*/ 0 w 741"/>
                <a:gd name="T47" fmla="*/ 458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69" y="257"/>
                  </a:lnTo>
                  <a:lnTo>
                    <a:pt x="160" y="0"/>
                  </a:lnTo>
                  <a:lnTo>
                    <a:pt x="207" y="13"/>
                  </a:lnTo>
                  <a:lnTo>
                    <a:pt x="208" y="24"/>
                  </a:lnTo>
                  <a:lnTo>
                    <a:pt x="220" y="26"/>
                  </a:lnTo>
                  <a:lnTo>
                    <a:pt x="276" y="115"/>
                  </a:lnTo>
                  <a:lnTo>
                    <a:pt x="340" y="113"/>
                  </a:lnTo>
                  <a:lnTo>
                    <a:pt x="387" y="134"/>
                  </a:lnTo>
                  <a:lnTo>
                    <a:pt x="409" y="130"/>
                  </a:lnTo>
                  <a:lnTo>
                    <a:pt x="552" y="134"/>
                  </a:lnTo>
                  <a:lnTo>
                    <a:pt x="714" y="170"/>
                  </a:lnTo>
                  <a:lnTo>
                    <a:pt x="722" y="191"/>
                  </a:lnTo>
                  <a:lnTo>
                    <a:pt x="741" y="219"/>
                  </a:lnTo>
                  <a:lnTo>
                    <a:pt x="686" y="301"/>
                  </a:lnTo>
                  <a:lnTo>
                    <a:pt x="652" y="332"/>
                  </a:lnTo>
                  <a:lnTo>
                    <a:pt x="647" y="355"/>
                  </a:lnTo>
                  <a:lnTo>
                    <a:pt x="667" y="379"/>
                  </a:lnTo>
                  <a:lnTo>
                    <a:pt x="644" y="429"/>
                  </a:lnTo>
                  <a:lnTo>
                    <a:pt x="599" y="614"/>
                  </a:lnTo>
                  <a:lnTo>
                    <a:pt x="349" y="554"/>
                  </a:lnTo>
                  <a:lnTo>
                    <a:pt x="0" y="458"/>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8" name="Freeform 89"/>
            <p:cNvSpPr>
              <a:spLocks/>
            </p:cNvSpPr>
            <p:nvPr/>
          </p:nvSpPr>
          <p:spPr bwMode="auto">
            <a:xfrm>
              <a:off x="816" y="1304"/>
              <a:ext cx="693" cy="1229"/>
            </a:xfrm>
            <a:custGeom>
              <a:avLst/>
              <a:gdLst>
                <a:gd name="T0" fmla="*/ 20 w 737"/>
                <a:gd name="T1" fmla="*/ 249 h 1229"/>
                <a:gd name="T2" fmla="*/ 3 w 737"/>
                <a:gd name="T3" fmla="*/ 345 h 1229"/>
                <a:gd name="T4" fmla="*/ 58 w 737"/>
                <a:gd name="T5" fmla="*/ 499 h 1229"/>
                <a:gd name="T6" fmla="*/ 68 w 737"/>
                <a:gd name="T7" fmla="*/ 489 h 1229"/>
                <a:gd name="T8" fmla="*/ 86 w 737"/>
                <a:gd name="T9" fmla="*/ 554 h 1229"/>
                <a:gd name="T10" fmla="*/ 58 w 737"/>
                <a:gd name="T11" fmla="*/ 508 h 1229"/>
                <a:gd name="T12" fmla="*/ 52 w 737"/>
                <a:gd name="T13" fmla="*/ 580 h 1229"/>
                <a:gd name="T14" fmla="*/ 84 w 737"/>
                <a:gd name="T15" fmla="*/ 623 h 1229"/>
                <a:gd name="T16" fmla="*/ 62 w 737"/>
                <a:gd name="T17" fmla="*/ 683 h 1229"/>
                <a:gd name="T18" fmla="*/ 123 w 737"/>
                <a:gd name="T19" fmla="*/ 847 h 1229"/>
                <a:gd name="T20" fmla="*/ 109 w 737"/>
                <a:gd name="T21" fmla="*/ 907 h 1229"/>
                <a:gd name="T22" fmla="*/ 188 w 737"/>
                <a:gd name="T23" fmla="*/ 953 h 1229"/>
                <a:gd name="T24" fmla="*/ 216 w 737"/>
                <a:gd name="T25" fmla="*/ 1002 h 1229"/>
                <a:gd name="T26" fmla="*/ 252 w 737"/>
                <a:gd name="T27" fmla="*/ 1018 h 1229"/>
                <a:gd name="T28" fmla="*/ 252 w 737"/>
                <a:gd name="T29" fmla="*/ 1047 h 1229"/>
                <a:gd name="T30" fmla="*/ 274 w 737"/>
                <a:gd name="T31" fmla="*/ 1054 h 1229"/>
                <a:gd name="T32" fmla="*/ 321 w 737"/>
                <a:gd name="T33" fmla="*/ 1148 h 1229"/>
                <a:gd name="T34" fmla="*/ 321 w 737"/>
                <a:gd name="T35" fmla="*/ 1214 h 1229"/>
                <a:gd name="T36" fmla="*/ 526 w 737"/>
                <a:gd name="T37" fmla="*/ 1229 h 1229"/>
                <a:gd name="T38" fmla="*/ 512 w 737"/>
                <a:gd name="T39" fmla="*/ 1203 h 1229"/>
                <a:gd name="T40" fmla="*/ 519 w 737"/>
                <a:gd name="T41" fmla="*/ 1162 h 1229"/>
                <a:gd name="T42" fmla="*/ 552 w 737"/>
                <a:gd name="T43" fmla="*/ 1096 h 1229"/>
                <a:gd name="T44" fmla="*/ 576 w 737"/>
                <a:gd name="T45" fmla="*/ 1076 h 1229"/>
                <a:gd name="T46" fmla="*/ 562 w 737"/>
                <a:gd name="T47" fmla="*/ 1052 h 1229"/>
                <a:gd name="T48" fmla="*/ 554 w 737"/>
                <a:gd name="T49" fmla="*/ 987 h 1229"/>
                <a:gd name="T50" fmla="*/ 258 w 737"/>
                <a:gd name="T51" fmla="*/ 423 h 1229"/>
                <a:gd name="T52" fmla="*/ 327 w 737"/>
                <a:gd name="T53" fmla="*/ 96 h 1229"/>
                <a:gd name="T54" fmla="*/ 55 w 737"/>
                <a:gd name="T55" fmla="*/ 0 h 1229"/>
                <a:gd name="T56" fmla="*/ 47 w 737"/>
                <a:gd name="T57" fmla="*/ 20 h 1229"/>
                <a:gd name="T58" fmla="*/ 0 w 737"/>
                <a:gd name="T59" fmla="*/ 164 h 1229"/>
                <a:gd name="T60" fmla="*/ 20 w 737"/>
                <a:gd name="T61" fmla="*/ 249 h 1229"/>
                <a:gd name="T62" fmla="*/ 20 w 737"/>
                <a:gd name="T63" fmla="*/ 249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7"/>
                <a:gd name="T97" fmla="*/ 0 h 1229"/>
                <a:gd name="T98" fmla="*/ 737 w 737"/>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7" h="1229">
                  <a:moveTo>
                    <a:pt x="24" y="249"/>
                  </a:moveTo>
                  <a:lnTo>
                    <a:pt x="3" y="345"/>
                  </a:lnTo>
                  <a:lnTo>
                    <a:pt x="74" y="499"/>
                  </a:lnTo>
                  <a:lnTo>
                    <a:pt x="87" y="489"/>
                  </a:lnTo>
                  <a:lnTo>
                    <a:pt x="110" y="554"/>
                  </a:lnTo>
                  <a:lnTo>
                    <a:pt x="74" y="508"/>
                  </a:lnTo>
                  <a:lnTo>
                    <a:pt x="66" y="580"/>
                  </a:lnTo>
                  <a:lnTo>
                    <a:pt x="107" y="623"/>
                  </a:lnTo>
                  <a:lnTo>
                    <a:pt x="79" y="683"/>
                  </a:lnTo>
                  <a:lnTo>
                    <a:pt x="157" y="847"/>
                  </a:lnTo>
                  <a:lnTo>
                    <a:pt x="139" y="907"/>
                  </a:lnTo>
                  <a:lnTo>
                    <a:pt x="241" y="953"/>
                  </a:lnTo>
                  <a:lnTo>
                    <a:pt x="278" y="1002"/>
                  </a:lnTo>
                  <a:lnTo>
                    <a:pt x="322" y="1018"/>
                  </a:lnTo>
                  <a:lnTo>
                    <a:pt x="322" y="1047"/>
                  </a:lnTo>
                  <a:lnTo>
                    <a:pt x="350" y="1054"/>
                  </a:lnTo>
                  <a:lnTo>
                    <a:pt x="410" y="1148"/>
                  </a:lnTo>
                  <a:lnTo>
                    <a:pt x="410" y="1214"/>
                  </a:lnTo>
                  <a:lnTo>
                    <a:pt x="672" y="1229"/>
                  </a:lnTo>
                  <a:lnTo>
                    <a:pt x="656" y="1203"/>
                  </a:lnTo>
                  <a:lnTo>
                    <a:pt x="664" y="1162"/>
                  </a:lnTo>
                  <a:lnTo>
                    <a:pt x="706" y="1096"/>
                  </a:lnTo>
                  <a:lnTo>
                    <a:pt x="737" y="1076"/>
                  </a:lnTo>
                  <a:lnTo>
                    <a:pt x="719" y="1052"/>
                  </a:lnTo>
                  <a:lnTo>
                    <a:pt x="708" y="987"/>
                  </a:lnTo>
                  <a:lnTo>
                    <a:pt x="330" y="423"/>
                  </a:lnTo>
                  <a:lnTo>
                    <a:pt x="419" y="96"/>
                  </a:lnTo>
                  <a:lnTo>
                    <a:pt x="70" y="0"/>
                  </a:lnTo>
                  <a:lnTo>
                    <a:pt x="60" y="20"/>
                  </a:lnTo>
                  <a:lnTo>
                    <a:pt x="0" y="164"/>
                  </a:lnTo>
                  <a:lnTo>
                    <a:pt x="24" y="249"/>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9" name="Freeform 90"/>
            <p:cNvSpPr>
              <a:spLocks/>
            </p:cNvSpPr>
            <p:nvPr/>
          </p:nvSpPr>
          <p:spPr bwMode="auto">
            <a:xfrm>
              <a:off x="1126" y="1399"/>
              <a:ext cx="557" cy="892"/>
            </a:xfrm>
            <a:custGeom>
              <a:avLst/>
              <a:gdLst>
                <a:gd name="T0" fmla="*/ 0 w 593"/>
                <a:gd name="T1" fmla="*/ 327 h 891"/>
                <a:gd name="T2" fmla="*/ 296 w 593"/>
                <a:gd name="T3" fmla="*/ 895 h 891"/>
                <a:gd name="T4" fmla="*/ 306 w 593"/>
                <a:gd name="T5" fmla="*/ 774 h 891"/>
                <a:gd name="T6" fmla="*/ 323 w 593"/>
                <a:gd name="T7" fmla="*/ 768 h 891"/>
                <a:gd name="T8" fmla="*/ 351 w 593"/>
                <a:gd name="T9" fmla="*/ 789 h 891"/>
                <a:gd name="T10" fmla="*/ 375 w 593"/>
                <a:gd name="T11" fmla="*/ 682 h 891"/>
                <a:gd name="T12" fmla="*/ 465 w 593"/>
                <a:gd name="T13" fmla="*/ 113 h 891"/>
                <a:gd name="T14" fmla="*/ 265 w 593"/>
                <a:gd name="T15" fmla="*/ 60 h 891"/>
                <a:gd name="T16" fmla="*/ 70 w 593"/>
                <a:gd name="T17" fmla="*/ 0 h 891"/>
                <a:gd name="T18" fmla="*/ 0 w 593"/>
                <a:gd name="T19" fmla="*/ 327 h 891"/>
                <a:gd name="T20" fmla="*/ 0 w 593"/>
                <a:gd name="T21" fmla="*/ 327 h 8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3"/>
                <a:gd name="T34" fmla="*/ 0 h 891"/>
                <a:gd name="T35" fmla="*/ 593 w 593"/>
                <a:gd name="T36" fmla="*/ 891 h 8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3" h="891">
                  <a:moveTo>
                    <a:pt x="0" y="327"/>
                  </a:moveTo>
                  <a:lnTo>
                    <a:pt x="378" y="891"/>
                  </a:lnTo>
                  <a:lnTo>
                    <a:pt x="390" y="770"/>
                  </a:lnTo>
                  <a:lnTo>
                    <a:pt x="412" y="764"/>
                  </a:lnTo>
                  <a:lnTo>
                    <a:pt x="447" y="785"/>
                  </a:lnTo>
                  <a:lnTo>
                    <a:pt x="478" y="678"/>
                  </a:lnTo>
                  <a:lnTo>
                    <a:pt x="593" y="113"/>
                  </a:lnTo>
                  <a:lnTo>
                    <a:pt x="339" y="60"/>
                  </a:lnTo>
                  <a:lnTo>
                    <a:pt x="89" y="0"/>
                  </a:lnTo>
                  <a:lnTo>
                    <a:pt x="0" y="327"/>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0" name="Freeform 91"/>
            <p:cNvSpPr>
              <a:spLocks/>
            </p:cNvSpPr>
            <p:nvPr/>
          </p:nvSpPr>
          <p:spPr bwMode="auto">
            <a:xfrm>
              <a:off x="1445" y="685"/>
              <a:ext cx="524" cy="875"/>
            </a:xfrm>
            <a:custGeom>
              <a:avLst/>
              <a:gdLst>
                <a:gd name="T0" fmla="*/ 0 w 557"/>
                <a:gd name="T1" fmla="*/ 778 h 874"/>
                <a:gd name="T2" fmla="*/ 36 w 557"/>
                <a:gd name="T3" fmla="*/ 593 h 874"/>
                <a:gd name="T4" fmla="*/ 53 w 557"/>
                <a:gd name="T5" fmla="*/ 543 h 874"/>
                <a:gd name="T6" fmla="*/ 38 w 557"/>
                <a:gd name="T7" fmla="*/ 519 h 874"/>
                <a:gd name="T8" fmla="*/ 41 w 557"/>
                <a:gd name="T9" fmla="*/ 496 h 874"/>
                <a:gd name="T10" fmla="*/ 68 w 557"/>
                <a:gd name="T11" fmla="*/ 465 h 874"/>
                <a:gd name="T12" fmla="*/ 112 w 557"/>
                <a:gd name="T13" fmla="*/ 379 h 874"/>
                <a:gd name="T14" fmla="*/ 97 w 557"/>
                <a:gd name="T15" fmla="*/ 351 h 874"/>
                <a:gd name="T16" fmla="*/ 90 w 557"/>
                <a:gd name="T17" fmla="*/ 330 h 874"/>
                <a:gd name="T18" fmla="*/ 92 w 557"/>
                <a:gd name="T19" fmla="*/ 283 h 874"/>
                <a:gd name="T20" fmla="*/ 146 w 557"/>
                <a:gd name="T21" fmla="*/ 0 h 874"/>
                <a:gd name="T22" fmla="*/ 203 w 557"/>
                <a:gd name="T23" fmla="*/ 16 h 874"/>
                <a:gd name="T24" fmla="*/ 183 w 557"/>
                <a:gd name="T25" fmla="*/ 126 h 874"/>
                <a:gd name="T26" fmla="*/ 197 w 557"/>
                <a:gd name="T27" fmla="*/ 165 h 874"/>
                <a:gd name="T28" fmla="*/ 198 w 557"/>
                <a:gd name="T29" fmla="*/ 189 h 874"/>
                <a:gd name="T30" fmla="*/ 191 w 557"/>
                <a:gd name="T31" fmla="*/ 194 h 874"/>
                <a:gd name="T32" fmla="*/ 214 w 557"/>
                <a:gd name="T33" fmla="*/ 220 h 874"/>
                <a:gd name="T34" fmla="*/ 235 w 557"/>
                <a:gd name="T35" fmla="*/ 291 h 874"/>
                <a:gd name="T36" fmla="*/ 245 w 557"/>
                <a:gd name="T37" fmla="*/ 354 h 874"/>
                <a:gd name="T38" fmla="*/ 246 w 557"/>
                <a:gd name="T39" fmla="*/ 388 h 874"/>
                <a:gd name="T40" fmla="*/ 231 w 557"/>
                <a:gd name="T41" fmla="*/ 421 h 874"/>
                <a:gd name="T42" fmla="*/ 243 w 557"/>
                <a:gd name="T43" fmla="*/ 435 h 874"/>
                <a:gd name="T44" fmla="*/ 273 w 557"/>
                <a:gd name="T45" fmla="*/ 414 h 874"/>
                <a:gd name="T46" fmla="*/ 293 w 557"/>
                <a:gd name="T47" fmla="*/ 530 h 874"/>
                <a:gd name="T48" fmla="*/ 307 w 557"/>
                <a:gd name="T49" fmla="*/ 536 h 874"/>
                <a:gd name="T50" fmla="*/ 310 w 557"/>
                <a:gd name="T51" fmla="*/ 569 h 874"/>
                <a:gd name="T52" fmla="*/ 349 w 557"/>
                <a:gd name="T53" fmla="*/ 582 h 874"/>
                <a:gd name="T54" fmla="*/ 411 w 557"/>
                <a:gd name="T55" fmla="*/ 582 h 874"/>
                <a:gd name="T56" fmla="*/ 437 w 557"/>
                <a:gd name="T57" fmla="*/ 596 h 874"/>
                <a:gd name="T58" fmla="*/ 400 w 557"/>
                <a:gd name="T59" fmla="*/ 878 h 874"/>
                <a:gd name="T60" fmla="*/ 199 w 557"/>
                <a:gd name="T61" fmla="*/ 831 h 874"/>
                <a:gd name="T62" fmla="*/ 0 w 557"/>
                <a:gd name="T63" fmla="*/ 778 h 874"/>
                <a:gd name="T64" fmla="*/ 0 w 557"/>
                <a:gd name="T65" fmla="*/ 778 h 8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4"/>
                <a:gd name="T101" fmla="*/ 557 w 557"/>
                <a:gd name="T102" fmla="*/ 874 h 8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4">
                  <a:moveTo>
                    <a:pt x="0" y="774"/>
                  </a:moveTo>
                  <a:lnTo>
                    <a:pt x="45" y="589"/>
                  </a:lnTo>
                  <a:lnTo>
                    <a:pt x="68" y="539"/>
                  </a:lnTo>
                  <a:lnTo>
                    <a:pt x="48" y="515"/>
                  </a:lnTo>
                  <a:lnTo>
                    <a:pt x="53" y="492"/>
                  </a:lnTo>
                  <a:lnTo>
                    <a:pt x="87" y="461"/>
                  </a:lnTo>
                  <a:lnTo>
                    <a:pt x="142" y="379"/>
                  </a:lnTo>
                  <a:lnTo>
                    <a:pt x="123" y="351"/>
                  </a:lnTo>
                  <a:lnTo>
                    <a:pt x="115" y="330"/>
                  </a:lnTo>
                  <a:lnTo>
                    <a:pt x="118" y="283"/>
                  </a:lnTo>
                  <a:lnTo>
                    <a:pt x="186" y="0"/>
                  </a:lnTo>
                  <a:lnTo>
                    <a:pt x="259" y="16"/>
                  </a:lnTo>
                  <a:lnTo>
                    <a:pt x="234" y="126"/>
                  </a:lnTo>
                  <a:lnTo>
                    <a:pt x="251" y="165"/>
                  </a:lnTo>
                  <a:lnTo>
                    <a:pt x="252" y="189"/>
                  </a:lnTo>
                  <a:lnTo>
                    <a:pt x="244" y="194"/>
                  </a:lnTo>
                  <a:lnTo>
                    <a:pt x="272" y="220"/>
                  </a:lnTo>
                  <a:lnTo>
                    <a:pt x="301" y="291"/>
                  </a:lnTo>
                  <a:lnTo>
                    <a:pt x="311" y="354"/>
                  </a:lnTo>
                  <a:lnTo>
                    <a:pt x="315" y="388"/>
                  </a:lnTo>
                  <a:lnTo>
                    <a:pt x="294" y="421"/>
                  </a:lnTo>
                  <a:lnTo>
                    <a:pt x="309" y="435"/>
                  </a:lnTo>
                  <a:lnTo>
                    <a:pt x="348" y="414"/>
                  </a:lnTo>
                  <a:lnTo>
                    <a:pt x="374" y="526"/>
                  </a:lnTo>
                  <a:lnTo>
                    <a:pt x="391" y="532"/>
                  </a:lnTo>
                  <a:lnTo>
                    <a:pt x="395" y="565"/>
                  </a:lnTo>
                  <a:lnTo>
                    <a:pt x="445" y="578"/>
                  </a:lnTo>
                  <a:lnTo>
                    <a:pt x="524" y="578"/>
                  </a:lnTo>
                  <a:lnTo>
                    <a:pt x="557" y="592"/>
                  </a:lnTo>
                  <a:lnTo>
                    <a:pt x="510" y="874"/>
                  </a:lnTo>
                  <a:lnTo>
                    <a:pt x="254" y="827"/>
                  </a:lnTo>
                  <a:lnTo>
                    <a:pt x="0" y="774"/>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1" name="Freeform 92"/>
            <p:cNvSpPr>
              <a:spLocks/>
            </p:cNvSpPr>
            <p:nvPr/>
          </p:nvSpPr>
          <p:spPr bwMode="auto">
            <a:xfrm>
              <a:off x="1665" y="701"/>
              <a:ext cx="895" cy="590"/>
            </a:xfrm>
            <a:custGeom>
              <a:avLst/>
              <a:gdLst>
                <a:gd name="T0" fmla="*/ 13 w 952"/>
                <a:gd name="T1" fmla="*/ 149 h 589"/>
                <a:gd name="T2" fmla="*/ 14 w 952"/>
                <a:gd name="T3" fmla="*/ 173 h 589"/>
                <a:gd name="T4" fmla="*/ 8 w 952"/>
                <a:gd name="T5" fmla="*/ 178 h 589"/>
                <a:gd name="T6" fmla="*/ 30 w 952"/>
                <a:gd name="T7" fmla="*/ 204 h 589"/>
                <a:gd name="T8" fmla="*/ 52 w 952"/>
                <a:gd name="T9" fmla="*/ 275 h 589"/>
                <a:gd name="T10" fmla="*/ 60 w 952"/>
                <a:gd name="T11" fmla="*/ 342 h 589"/>
                <a:gd name="T12" fmla="*/ 63 w 952"/>
                <a:gd name="T13" fmla="*/ 376 h 589"/>
                <a:gd name="T14" fmla="*/ 47 w 952"/>
                <a:gd name="T15" fmla="*/ 409 h 589"/>
                <a:gd name="T16" fmla="*/ 59 w 952"/>
                <a:gd name="T17" fmla="*/ 423 h 589"/>
                <a:gd name="T18" fmla="*/ 89 w 952"/>
                <a:gd name="T19" fmla="*/ 402 h 589"/>
                <a:gd name="T20" fmla="*/ 110 w 952"/>
                <a:gd name="T21" fmla="*/ 514 h 589"/>
                <a:gd name="T22" fmla="*/ 123 w 952"/>
                <a:gd name="T23" fmla="*/ 520 h 589"/>
                <a:gd name="T24" fmla="*/ 125 w 952"/>
                <a:gd name="T25" fmla="*/ 553 h 589"/>
                <a:gd name="T26" fmla="*/ 137 w 952"/>
                <a:gd name="T27" fmla="*/ 567 h 589"/>
                <a:gd name="T28" fmla="*/ 165 w 952"/>
                <a:gd name="T29" fmla="*/ 566 h 589"/>
                <a:gd name="T30" fmla="*/ 228 w 952"/>
                <a:gd name="T31" fmla="*/ 566 h 589"/>
                <a:gd name="T32" fmla="*/ 253 w 952"/>
                <a:gd name="T33" fmla="*/ 580 h 589"/>
                <a:gd name="T34" fmla="*/ 259 w 952"/>
                <a:gd name="T35" fmla="*/ 522 h 589"/>
                <a:gd name="T36" fmla="*/ 463 w 952"/>
                <a:gd name="T37" fmla="*/ 561 h 589"/>
                <a:gd name="T38" fmla="*/ 712 w 952"/>
                <a:gd name="T39" fmla="*/ 593 h 589"/>
                <a:gd name="T40" fmla="*/ 718 w 952"/>
                <a:gd name="T41" fmla="*/ 486 h 589"/>
                <a:gd name="T42" fmla="*/ 744 w 952"/>
                <a:gd name="T43" fmla="*/ 138 h 589"/>
                <a:gd name="T44" fmla="*/ 414 w 952"/>
                <a:gd name="T45" fmla="*/ 89 h 589"/>
                <a:gd name="T46" fmla="*/ 251 w 952"/>
                <a:gd name="T47" fmla="*/ 57 h 589"/>
                <a:gd name="T48" fmla="*/ 21 w 952"/>
                <a:gd name="T49" fmla="*/ 0 h 589"/>
                <a:gd name="T50" fmla="*/ 0 w 952"/>
                <a:gd name="T51" fmla="*/ 110 h 589"/>
                <a:gd name="T52" fmla="*/ 13 w 952"/>
                <a:gd name="T53" fmla="*/ 149 h 589"/>
                <a:gd name="T54" fmla="*/ 13 w 952"/>
                <a:gd name="T55" fmla="*/ 149 h 5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89"/>
                <a:gd name="T86" fmla="*/ 952 w 952"/>
                <a:gd name="T87" fmla="*/ 589 h 5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89">
                  <a:moveTo>
                    <a:pt x="17" y="149"/>
                  </a:moveTo>
                  <a:lnTo>
                    <a:pt x="18" y="173"/>
                  </a:lnTo>
                  <a:lnTo>
                    <a:pt x="10" y="178"/>
                  </a:lnTo>
                  <a:lnTo>
                    <a:pt x="38" y="204"/>
                  </a:lnTo>
                  <a:lnTo>
                    <a:pt x="67" y="275"/>
                  </a:lnTo>
                  <a:lnTo>
                    <a:pt x="77" y="338"/>
                  </a:lnTo>
                  <a:lnTo>
                    <a:pt x="81" y="372"/>
                  </a:lnTo>
                  <a:lnTo>
                    <a:pt x="60" y="405"/>
                  </a:lnTo>
                  <a:lnTo>
                    <a:pt x="75" y="419"/>
                  </a:lnTo>
                  <a:lnTo>
                    <a:pt x="114" y="398"/>
                  </a:lnTo>
                  <a:lnTo>
                    <a:pt x="140" y="510"/>
                  </a:lnTo>
                  <a:lnTo>
                    <a:pt x="157" y="516"/>
                  </a:lnTo>
                  <a:lnTo>
                    <a:pt x="161" y="549"/>
                  </a:lnTo>
                  <a:lnTo>
                    <a:pt x="175" y="563"/>
                  </a:lnTo>
                  <a:lnTo>
                    <a:pt x="211" y="562"/>
                  </a:lnTo>
                  <a:lnTo>
                    <a:pt x="290" y="562"/>
                  </a:lnTo>
                  <a:lnTo>
                    <a:pt x="323" y="576"/>
                  </a:lnTo>
                  <a:lnTo>
                    <a:pt x="332" y="518"/>
                  </a:lnTo>
                  <a:lnTo>
                    <a:pt x="591" y="557"/>
                  </a:lnTo>
                  <a:lnTo>
                    <a:pt x="910" y="589"/>
                  </a:lnTo>
                  <a:lnTo>
                    <a:pt x="920" y="482"/>
                  </a:lnTo>
                  <a:lnTo>
                    <a:pt x="952" y="138"/>
                  </a:lnTo>
                  <a:lnTo>
                    <a:pt x="530" y="89"/>
                  </a:lnTo>
                  <a:lnTo>
                    <a:pt x="321" y="57"/>
                  </a:lnTo>
                  <a:lnTo>
                    <a:pt x="25" y="0"/>
                  </a:lnTo>
                  <a:lnTo>
                    <a:pt x="0" y="110"/>
                  </a:lnTo>
                  <a:lnTo>
                    <a:pt x="17" y="149"/>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2" name="Freeform 93"/>
            <p:cNvSpPr>
              <a:spLocks/>
            </p:cNvSpPr>
            <p:nvPr/>
          </p:nvSpPr>
          <p:spPr bwMode="auto">
            <a:xfrm>
              <a:off x="1409" y="2078"/>
              <a:ext cx="596" cy="715"/>
            </a:xfrm>
            <a:custGeom>
              <a:avLst/>
              <a:gdLst>
                <a:gd name="T0" fmla="*/ 33 w 635"/>
                <a:gd name="T1" fmla="*/ 455 h 715"/>
                <a:gd name="T2" fmla="*/ 21 w 635"/>
                <a:gd name="T3" fmla="*/ 429 h 715"/>
                <a:gd name="T4" fmla="*/ 25 w 635"/>
                <a:gd name="T5" fmla="*/ 388 h 715"/>
                <a:gd name="T6" fmla="*/ 59 w 635"/>
                <a:gd name="T7" fmla="*/ 322 h 715"/>
                <a:gd name="T8" fmla="*/ 83 w 635"/>
                <a:gd name="T9" fmla="*/ 302 h 715"/>
                <a:gd name="T10" fmla="*/ 69 w 635"/>
                <a:gd name="T11" fmla="*/ 278 h 715"/>
                <a:gd name="T12" fmla="*/ 60 w 635"/>
                <a:gd name="T13" fmla="*/ 213 h 715"/>
                <a:gd name="T14" fmla="*/ 70 w 635"/>
                <a:gd name="T15" fmla="*/ 92 h 715"/>
                <a:gd name="T16" fmla="*/ 86 w 635"/>
                <a:gd name="T17" fmla="*/ 86 h 715"/>
                <a:gd name="T18" fmla="*/ 114 w 635"/>
                <a:gd name="T19" fmla="*/ 107 h 715"/>
                <a:gd name="T20" fmla="*/ 138 w 635"/>
                <a:gd name="T21" fmla="*/ 0 h 715"/>
                <a:gd name="T22" fmla="*/ 495 w 635"/>
                <a:gd name="T23" fmla="*/ 76 h 715"/>
                <a:gd name="T24" fmla="*/ 422 w 635"/>
                <a:gd name="T25" fmla="*/ 715 h 715"/>
                <a:gd name="T26" fmla="*/ 312 w 635"/>
                <a:gd name="T27" fmla="*/ 696 h 715"/>
                <a:gd name="T28" fmla="*/ 244 w 635"/>
                <a:gd name="T29" fmla="*/ 672 h 715"/>
                <a:gd name="T30" fmla="*/ 103 w 635"/>
                <a:gd name="T31" fmla="*/ 600 h 715"/>
                <a:gd name="T32" fmla="*/ 0 w 635"/>
                <a:gd name="T33" fmla="*/ 490 h 715"/>
                <a:gd name="T34" fmla="*/ 33 w 635"/>
                <a:gd name="T35" fmla="*/ 455 h 715"/>
                <a:gd name="T36" fmla="*/ 33 w 635"/>
                <a:gd name="T37" fmla="*/ 455 h 7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5"/>
                <a:gd name="T58" fmla="*/ 0 h 715"/>
                <a:gd name="T59" fmla="*/ 635 w 635"/>
                <a:gd name="T60" fmla="*/ 715 h 7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5" h="715">
                  <a:moveTo>
                    <a:pt x="41" y="455"/>
                  </a:moveTo>
                  <a:lnTo>
                    <a:pt x="25" y="429"/>
                  </a:lnTo>
                  <a:lnTo>
                    <a:pt x="33" y="388"/>
                  </a:lnTo>
                  <a:lnTo>
                    <a:pt x="75" y="322"/>
                  </a:lnTo>
                  <a:lnTo>
                    <a:pt x="106" y="302"/>
                  </a:lnTo>
                  <a:lnTo>
                    <a:pt x="88" y="278"/>
                  </a:lnTo>
                  <a:lnTo>
                    <a:pt x="77" y="213"/>
                  </a:lnTo>
                  <a:lnTo>
                    <a:pt x="89" y="92"/>
                  </a:lnTo>
                  <a:lnTo>
                    <a:pt x="111" y="86"/>
                  </a:lnTo>
                  <a:lnTo>
                    <a:pt x="146" y="107"/>
                  </a:lnTo>
                  <a:lnTo>
                    <a:pt x="177" y="0"/>
                  </a:lnTo>
                  <a:lnTo>
                    <a:pt x="635" y="76"/>
                  </a:lnTo>
                  <a:lnTo>
                    <a:pt x="540" y="715"/>
                  </a:lnTo>
                  <a:lnTo>
                    <a:pt x="399" y="696"/>
                  </a:lnTo>
                  <a:lnTo>
                    <a:pt x="311" y="672"/>
                  </a:lnTo>
                  <a:lnTo>
                    <a:pt x="132" y="600"/>
                  </a:lnTo>
                  <a:lnTo>
                    <a:pt x="0" y="490"/>
                  </a:lnTo>
                  <a:lnTo>
                    <a:pt x="41" y="455"/>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rgbClr val="FFFFFF"/>
                </a:solidFill>
                <a:latin typeface="Arial" pitchFamily="34" charset="0"/>
                <a:cs typeface="Arial" pitchFamily="34" charset="0"/>
              </a:endParaRPr>
            </a:p>
          </p:txBody>
        </p:sp>
        <p:sp>
          <p:nvSpPr>
            <p:cNvPr id="73" name="Freeform 94"/>
            <p:cNvSpPr>
              <a:spLocks/>
            </p:cNvSpPr>
            <p:nvPr/>
          </p:nvSpPr>
          <p:spPr bwMode="auto">
            <a:xfrm>
              <a:off x="1905" y="1219"/>
              <a:ext cx="616" cy="529"/>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5" h="528">
                  <a:moveTo>
                    <a:pt x="0" y="452"/>
                  </a:moveTo>
                  <a:lnTo>
                    <a:pt x="77" y="0"/>
                  </a:lnTo>
                  <a:lnTo>
                    <a:pt x="336" y="39"/>
                  </a:lnTo>
                  <a:lnTo>
                    <a:pt x="655" y="71"/>
                  </a:lnTo>
                  <a:lnTo>
                    <a:pt x="633" y="299"/>
                  </a:lnTo>
                  <a:lnTo>
                    <a:pt x="612" y="528"/>
                  </a:lnTo>
                  <a:lnTo>
                    <a:pt x="176" y="479"/>
                  </a:lnTo>
                  <a:lnTo>
                    <a:pt x="0" y="452"/>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4" name="Freeform 95"/>
            <p:cNvSpPr>
              <a:spLocks/>
            </p:cNvSpPr>
            <p:nvPr/>
          </p:nvSpPr>
          <p:spPr bwMode="auto">
            <a:xfrm>
              <a:off x="2005" y="1698"/>
              <a:ext cx="632" cy="522"/>
            </a:xfrm>
            <a:custGeom>
              <a:avLst/>
              <a:gdLst>
                <a:gd name="T0" fmla="*/ 53 w 678"/>
                <a:gd name="T1" fmla="*/ 0 h 521"/>
                <a:gd name="T2" fmla="*/ 395 w 678"/>
                <a:gd name="T3" fmla="*/ 49 h 521"/>
                <a:gd name="T4" fmla="*/ 532 w 678"/>
                <a:gd name="T5" fmla="*/ 63 h 521"/>
                <a:gd name="T6" fmla="*/ 527 w 678"/>
                <a:gd name="T7" fmla="*/ 176 h 521"/>
                <a:gd name="T8" fmla="*/ 508 w 678"/>
                <a:gd name="T9" fmla="*/ 525 h 521"/>
                <a:gd name="T10" fmla="*/ 439 w 678"/>
                <a:gd name="T11" fmla="*/ 519 h 521"/>
                <a:gd name="T12" fmla="*/ 220 w 678"/>
                <a:gd name="T13" fmla="*/ 494 h 521"/>
                <a:gd name="T14" fmla="*/ 0 w 678"/>
                <a:gd name="T15" fmla="*/ 459 h 521"/>
                <a:gd name="T16" fmla="*/ 53 w 678"/>
                <a:gd name="T17" fmla="*/ 0 h 521"/>
                <a:gd name="T18" fmla="*/ 53 w 678"/>
                <a:gd name="T19" fmla="*/ 0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8"/>
                <a:gd name="T31" fmla="*/ 0 h 521"/>
                <a:gd name="T32" fmla="*/ 678 w 678"/>
                <a:gd name="T33" fmla="*/ 521 h 5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8" h="521">
                  <a:moveTo>
                    <a:pt x="68" y="0"/>
                  </a:moveTo>
                  <a:lnTo>
                    <a:pt x="504" y="49"/>
                  </a:lnTo>
                  <a:lnTo>
                    <a:pt x="678" y="63"/>
                  </a:lnTo>
                  <a:lnTo>
                    <a:pt x="672" y="176"/>
                  </a:lnTo>
                  <a:lnTo>
                    <a:pt x="648" y="521"/>
                  </a:lnTo>
                  <a:lnTo>
                    <a:pt x="559" y="515"/>
                  </a:lnTo>
                  <a:lnTo>
                    <a:pt x="282" y="490"/>
                  </a:lnTo>
                  <a:lnTo>
                    <a:pt x="0" y="455"/>
                  </a:lnTo>
                  <a:lnTo>
                    <a:pt x="68" y="0"/>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5" name="Freeform 96"/>
            <p:cNvSpPr>
              <a:spLocks/>
            </p:cNvSpPr>
            <p:nvPr/>
          </p:nvSpPr>
          <p:spPr bwMode="auto">
            <a:xfrm>
              <a:off x="1917" y="2154"/>
              <a:ext cx="615" cy="649"/>
            </a:xfrm>
            <a:custGeom>
              <a:avLst/>
              <a:gdLst>
                <a:gd name="T0" fmla="*/ 64 w 654"/>
                <a:gd name="T1" fmla="*/ 651 h 651"/>
                <a:gd name="T2" fmla="*/ 71 w 654"/>
                <a:gd name="T3" fmla="*/ 602 h 651"/>
                <a:gd name="T4" fmla="*/ 199 w 654"/>
                <a:gd name="T5" fmla="*/ 623 h 651"/>
                <a:gd name="T6" fmla="*/ 193 w 654"/>
                <a:gd name="T7" fmla="*/ 599 h 651"/>
                <a:gd name="T8" fmla="*/ 468 w 654"/>
                <a:gd name="T9" fmla="*/ 631 h 651"/>
                <a:gd name="T10" fmla="*/ 512 w 654"/>
                <a:gd name="T11" fmla="*/ 60 h 651"/>
                <a:gd name="T12" fmla="*/ 295 w 654"/>
                <a:gd name="T13" fmla="*/ 35 h 651"/>
                <a:gd name="T14" fmla="*/ 74 w 654"/>
                <a:gd name="T15" fmla="*/ 0 h 651"/>
                <a:gd name="T16" fmla="*/ 0 w 654"/>
                <a:gd name="T17" fmla="*/ 639 h 651"/>
                <a:gd name="T18" fmla="*/ 64 w 654"/>
                <a:gd name="T19" fmla="*/ 651 h 651"/>
                <a:gd name="T20" fmla="*/ 64 w 654"/>
                <a:gd name="T21" fmla="*/ 651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0" y="602"/>
                  </a:lnTo>
                  <a:lnTo>
                    <a:pt x="254" y="623"/>
                  </a:lnTo>
                  <a:lnTo>
                    <a:pt x="247" y="599"/>
                  </a:lnTo>
                  <a:lnTo>
                    <a:pt x="600" y="631"/>
                  </a:lnTo>
                  <a:lnTo>
                    <a:pt x="654" y="60"/>
                  </a:lnTo>
                  <a:lnTo>
                    <a:pt x="377" y="35"/>
                  </a:lnTo>
                  <a:lnTo>
                    <a:pt x="95" y="0"/>
                  </a:lnTo>
                  <a:lnTo>
                    <a:pt x="0" y="639"/>
                  </a:lnTo>
                  <a:lnTo>
                    <a:pt x="82" y="651"/>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chemeClr val="bg1">
                    <a:lumMod val="50000"/>
                  </a:schemeClr>
                </a:solidFill>
                <a:latin typeface="Arial" pitchFamily="34" charset="0"/>
                <a:cs typeface="Arial" pitchFamily="34" charset="0"/>
              </a:endParaRPr>
            </a:p>
          </p:txBody>
        </p:sp>
        <p:sp>
          <p:nvSpPr>
            <p:cNvPr id="76" name="Freeform 97"/>
            <p:cNvSpPr>
              <a:spLocks/>
            </p:cNvSpPr>
            <p:nvPr/>
          </p:nvSpPr>
          <p:spPr bwMode="auto">
            <a:xfrm>
              <a:off x="2149" y="2274"/>
              <a:ext cx="1223" cy="1226"/>
            </a:xfrm>
            <a:custGeom>
              <a:avLst/>
              <a:gdLst>
                <a:gd name="T0" fmla="*/ 0 w 1300"/>
                <a:gd name="T1" fmla="*/ 479 h 1225"/>
                <a:gd name="T2" fmla="*/ 277 w 1300"/>
                <a:gd name="T3" fmla="*/ 511 h 1225"/>
                <a:gd name="T4" fmla="*/ 315 w 1300"/>
                <a:gd name="T5" fmla="*/ 0 h 1225"/>
                <a:gd name="T6" fmla="*/ 535 w 1300"/>
                <a:gd name="T7" fmla="*/ 16 h 1225"/>
                <a:gd name="T8" fmla="*/ 528 w 1300"/>
                <a:gd name="T9" fmla="*/ 236 h 1225"/>
                <a:gd name="T10" fmla="*/ 548 w 1300"/>
                <a:gd name="T11" fmla="*/ 259 h 1225"/>
                <a:gd name="T12" fmla="*/ 569 w 1300"/>
                <a:gd name="T13" fmla="*/ 259 h 1225"/>
                <a:gd name="T14" fmla="*/ 586 w 1300"/>
                <a:gd name="T15" fmla="*/ 280 h 1225"/>
                <a:gd name="T16" fmla="*/ 619 w 1300"/>
                <a:gd name="T17" fmla="*/ 289 h 1225"/>
                <a:gd name="T18" fmla="*/ 686 w 1300"/>
                <a:gd name="T19" fmla="*/ 327 h 1225"/>
                <a:gd name="T20" fmla="*/ 697 w 1300"/>
                <a:gd name="T21" fmla="*/ 310 h 1225"/>
                <a:gd name="T22" fmla="*/ 740 w 1300"/>
                <a:gd name="T23" fmla="*/ 343 h 1225"/>
                <a:gd name="T24" fmla="*/ 799 w 1300"/>
                <a:gd name="T25" fmla="*/ 341 h 1225"/>
                <a:gd name="T26" fmla="*/ 837 w 1300"/>
                <a:gd name="T27" fmla="*/ 327 h 1225"/>
                <a:gd name="T28" fmla="*/ 892 w 1300"/>
                <a:gd name="T29" fmla="*/ 314 h 1225"/>
                <a:gd name="T30" fmla="*/ 942 w 1300"/>
                <a:gd name="T31" fmla="*/ 348 h 1225"/>
                <a:gd name="T32" fmla="*/ 949 w 1300"/>
                <a:gd name="T33" fmla="*/ 359 h 1225"/>
                <a:gd name="T34" fmla="*/ 976 w 1300"/>
                <a:gd name="T35" fmla="*/ 359 h 1225"/>
                <a:gd name="T36" fmla="*/ 980 w 1300"/>
                <a:gd name="T37" fmla="*/ 540 h 1225"/>
                <a:gd name="T38" fmla="*/ 1019 w 1300"/>
                <a:gd name="T39" fmla="*/ 633 h 1225"/>
                <a:gd name="T40" fmla="*/ 1006 w 1300"/>
                <a:gd name="T41" fmla="*/ 703 h 1225"/>
                <a:gd name="T42" fmla="*/ 1008 w 1300"/>
                <a:gd name="T43" fmla="*/ 761 h 1225"/>
                <a:gd name="T44" fmla="*/ 992 w 1300"/>
                <a:gd name="T45" fmla="*/ 790 h 1225"/>
                <a:gd name="T46" fmla="*/ 997 w 1300"/>
                <a:gd name="T47" fmla="*/ 800 h 1225"/>
                <a:gd name="T48" fmla="*/ 955 w 1300"/>
                <a:gd name="T49" fmla="*/ 816 h 1225"/>
                <a:gd name="T50" fmla="*/ 921 w 1300"/>
                <a:gd name="T51" fmla="*/ 821 h 1225"/>
                <a:gd name="T52" fmla="*/ 929 w 1300"/>
                <a:gd name="T53" fmla="*/ 790 h 1225"/>
                <a:gd name="T54" fmla="*/ 911 w 1300"/>
                <a:gd name="T55" fmla="*/ 808 h 1225"/>
                <a:gd name="T56" fmla="*/ 912 w 1300"/>
                <a:gd name="T57" fmla="*/ 844 h 1225"/>
                <a:gd name="T58" fmla="*/ 889 w 1300"/>
                <a:gd name="T59" fmla="*/ 881 h 1225"/>
                <a:gd name="T60" fmla="*/ 769 w 1300"/>
                <a:gd name="T61" fmla="*/ 959 h 1225"/>
                <a:gd name="T62" fmla="*/ 731 w 1300"/>
                <a:gd name="T63" fmla="*/ 1009 h 1225"/>
                <a:gd name="T64" fmla="*/ 695 w 1300"/>
                <a:gd name="T65" fmla="*/ 1117 h 1225"/>
                <a:gd name="T66" fmla="*/ 724 w 1300"/>
                <a:gd name="T67" fmla="*/ 1229 h 1225"/>
                <a:gd name="T68" fmla="*/ 695 w 1300"/>
                <a:gd name="T69" fmla="*/ 1229 h 1225"/>
                <a:gd name="T70" fmla="*/ 565 w 1300"/>
                <a:gd name="T71" fmla="*/ 1171 h 1225"/>
                <a:gd name="T72" fmla="*/ 552 w 1300"/>
                <a:gd name="T73" fmla="*/ 1122 h 1225"/>
                <a:gd name="T74" fmla="*/ 538 w 1300"/>
                <a:gd name="T75" fmla="*/ 1101 h 1225"/>
                <a:gd name="T76" fmla="*/ 534 w 1300"/>
                <a:gd name="T77" fmla="*/ 1036 h 1225"/>
                <a:gd name="T78" fmla="*/ 510 w 1300"/>
                <a:gd name="T79" fmla="*/ 1014 h 1225"/>
                <a:gd name="T80" fmla="*/ 439 w 1300"/>
                <a:gd name="T81" fmla="*/ 842 h 1225"/>
                <a:gd name="T82" fmla="*/ 405 w 1300"/>
                <a:gd name="T83" fmla="*/ 810 h 1225"/>
                <a:gd name="T84" fmla="*/ 395 w 1300"/>
                <a:gd name="T85" fmla="*/ 782 h 1225"/>
                <a:gd name="T86" fmla="*/ 292 w 1300"/>
                <a:gd name="T87" fmla="*/ 776 h 1225"/>
                <a:gd name="T88" fmla="*/ 237 w 1300"/>
                <a:gd name="T89" fmla="*/ 857 h 1225"/>
                <a:gd name="T90" fmla="*/ 145 w 1300"/>
                <a:gd name="T91" fmla="*/ 772 h 1225"/>
                <a:gd name="T92" fmla="*/ 117 w 1300"/>
                <a:gd name="T93" fmla="*/ 656 h 1225"/>
                <a:gd name="T94" fmla="*/ 28 w 1300"/>
                <a:gd name="T95" fmla="*/ 544 h 1225"/>
                <a:gd name="T96" fmla="*/ 19 w 1300"/>
                <a:gd name="T97" fmla="*/ 508 h 1225"/>
                <a:gd name="T98" fmla="*/ 7 w 1300"/>
                <a:gd name="T99" fmla="*/ 503 h 1225"/>
                <a:gd name="T100" fmla="*/ 0 w 1300"/>
                <a:gd name="T101" fmla="*/ 479 h 1225"/>
                <a:gd name="T102" fmla="*/ 0 w 1300"/>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0"/>
                <a:gd name="T157" fmla="*/ 0 h 1225"/>
                <a:gd name="T158" fmla="*/ 1300 w 1300"/>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0" h="1225">
                  <a:moveTo>
                    <a:pt x="0" y="479"/>
                  </a:moveTo>
                  <a:lnTo>
                    <a:pt x="353" y="511"/>
                  </a:lnTo>
                  <a:lnTo>
                    <a:pt x="402" y="0"/>
                  </a:lnTo>
                  <a:lnTo>
                    <a:pt x="684" y="16"/>
                  </a:lnTo>
                  <a:lnTo>
                    <a:pt x="674" y="236"/>
                  </a:lnTo>
                  <a:lnTo>
                    <a:pt x="701" y="259"/>
                  </a:lnTo>
                  <a:lnTo>
                    <a:pt x="727" y="259"/>
                  </a:lnTo>
                  <a:lnTo>
                    <a:pt x="748" y="280"/>
                  </a:lnTo>
                  <a:lnTo>
                    <a:pt x="790" y="289"/>
                  </a:lnTo>
                  <a:lnTo>
                    <a:pt x="876" y="327"/>
                  </a:lnTo>
                  <a:lnTo>
                    <a:pt x="891" y="310"/>
                  </a:lnTo>
                  <a:lnTo>
                    <a:pt x="946" y="343"/>
                  </a:lnTo>
                  <a:lnTo>
                    <a:pt x="1019" y="341"/>
                  </a:lnTo>
                  <a:lnTo>
                    <a:pt x="1069" y="327"/>
                  </a:lnTo>
                  <a:lnTo>
                    <a:pt x="1138" y="314"/>
                  </a:lnTo>
                  <a:lnTo>
                    <a:pt x="1202" y="348"/>
                  </a:lnTo>
                  <a:lnTo>
                    <a:pt x="1211" y="359"/>
                  </a:lnTo>
                  <a:lnTo>
                    <a:pt x="1245" y="359"/>
                  </a:lnTo>
                  <a:lnTo>
                    <a:pt x="1252" y="540"/>
                  </a:lnTo>
                  <a:lnTo>
                    <a:pt x="1300" y="629"/>
                  </a:lnTo>
                  <a:lnTo>
                    <a:pt x="1283" y="699"/>
                  </a:lnTo>
                  <a:lnTo>
                    <a:pt x="1286" y="757"/>
                  </a:lnTo>
                  <a:lnTo>
                    <a:pt x="1265" y="786"/>
                  </a:lnTo>
                  <a:lnTo>
                    <a:pt x="1273" y="796"/>
                  </a:lnTo>
                  <a:lnTo>
                    <a:pt x="1219" y="812"/>
                  </a:lnTo>
                  <a:lnTo>
                    <a:pt x="1177" y="817"/>
                  </a:lnTo>
                  <a:lnTo>
                    <a:pt x="1185" y="786"/>
                  </a:lnTo>
                  <a:lnTo>
                    <a:pt x="1163" y="804"/>
                  </a:lnTo>
                  <a:lnTo>
                    <a:pt x="1164" y="840"/>
                  </a:lnTo>
                  <a:lnTo>
                    <a:pt x="1135" y="877"/>
                  </a:lnTo>
                  <a:lnTo>
                    <a:pt x="981" y="955"/>
                  </a:lnTo>
                  <a:lnTo>
                    <a:pt x="933" y="1005"/>
                  </a:lnTo>
                  <a:lnTo>
                    <a:pt x="888" y="1113"/>
                  </a:lnTo>
                  <a:lnTo>
                    <a:pt x="925" y="1225"/>
                  </a:lnTo>
                  <a:lnTo>
                    <a:pt x="889" y="1225"/>
                  </a:lnTo>
                  <a:lnTo>
                    <a:pt x="722" y="1167"/>
                  </a:lnTo>
                  <a:lnTo>
                    <a:pt x="705" y="1118"/>
                  </a:lnTo>
                  <a:lnTo>
                    <a:pt x="687" y="1097"/>
                  </a:lnTo>
                  <a:lnTo>
                    <a:pt x="682" y="1032"/>
                  </a:lnTo>
                  <a:lnTo>
                    <a:pt x="650" y="1010"/>
                  </a:lnTo>
                  <a:lnTo>
                    <a:pt x="560" y="838"/>
                  </a:lnTo>
                  <a:lnTo>
                    <a:pt x="517" y="806"/>
                  </a:lnTo>
                  <a:lnTo>
                    <a:pt x="504" y="778"/>
                  </a:lnTo>
                  <a:lnTo>
                    <a:pt x="373" y="772"/>
                  </a:lnTo>
                  <a:lnTo>
                    <a:pt x="303" y="853"/>
                  </a:lnTo>
                  <a:lnTo>
                    <a:pt x="185" y="768"/>
                  </a:lnTo>
                  <a:lnTo>
                    <a:pt x="149" y="652"/>
                  </a:lnTo>
                  <a:lnTo>
                    <a:pt x="36" y="544"/>
                  </a:lnTo>
                  <a:lnTo>
                    <a:pt x="23" y="508"/>
                  </a:lnTo>
                  <a:lnTo>
                    <a:pt x="7" y="503"/>
                  </a:lnTo>
                  <a:lnTo>
                    <a:pt x="0" y="479"/>
                  </a:lnTo>
                  <a:close/>
                </a:path>
              </a:pathLst>
            </a:custGeom>
            <a:solidFill>
              <a:srgbClr val="7F7F7F"/>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7" name="Freeform 98"/>
            <p:cNvSpPr>
              <a:spLocks/>
            </p:cNvSpPr>
            <p:nvPr/>
          </p:nvSpPr>
          <p:spPr bwMode="auto">
            <a:xfrm>
              <a:off x="2531" y="839"/>
              <a:ext cx="578" cy="377"/>
            </a:xfrm>
            <a:custGeom>
              <a:avLst/>
              <a:gdLst>
                <a:gd name="T0" fmla="*/ 24 w 612"/>
                <a:gd name="T1" fmla="*/ 0 h 375"/>
                <a:gd name="T2" fmla="*/ 444 w 612"/>
                <a:gd name="T3" fmla="*/ 27 h 375"/>
                <a:gd name="T4" fmla="*/ 446 w 612"/>
                <a:gd name="T5" fmla="*/ 121 h 375"/>
                <a:gd name="T6" fmla="*/ 465 w 612"/>
                <a:gd name="T7" fmla="*/ 199 h 375"/>
                <a:gd name="T8" fmla="*/ 468 w 612"/>
                <a:gd name="T9" fmla="*/ 296 h 375"/>
                <a:gd name="T10" fmla="*/ 480 w 612"/>
                <a:gd name="T11" fmla="*/ 375 h 375"/>
                <a:gd name="T12" fmla="*/ 228 w 612"/>
                <a:gd name="T13" fmla="*/ 365 h 375"/>
                <a:gd name="T14" fmla="*/ 0 w 612"/>
                <a:gd name="T15" fmla="*/ 344 h 375"/>
                <a:gd name="T16" fmla="*/ 24 w 612"/>
                <a:gd name="T17" fmla="*/ 0 h 375"/>
                <a:gd name="T18" fmla="*/ 24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2" y="0"/>
                  </a:moveTo>
                  <a:lnTo>
                    <a:pt x="565" y="27"/>
                  </a:lnTo>
                  <a:lnTo>
                    <a:pt x="568" y="121"/>
                  </a:lnTo>
                  <a:lnTo>
                    <a:pt x="593" y="199"/>
                  </a:lnTo>
                  <a:lnTo>
                    <a:pt x="596" y="296"/>
                  </a:lnTo>
                  <a:lnTo>
                    <a:pt x="612" y="375"/>
                  </a:lnTo>
                  <a:lnTo>
                    <a:pt x="290" y="365"/>
                  </a:lnTo>
                  <a:lnTo>
                    <a:pt x="0" y="344"/>
                  </a:lnTo>
                  <a:lnTo>
                    <a:pt x="32" y="0"/>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8" name="Freeform 99"/>
            <p:cNvSpPr>
              <a:spLocks/>
            </p:cNvSpPr>
            <p:nvPr/>
          </p:nvSpPr>
          <p:spPr bwMode="auto">
            <a:xfrm>
              <a:off x="2500" y="1184"/>
              <a:ext cx="615" cy="428"/>
            </a:xfrm>
            <a:custGeom>
              <a:avLst/>
              <a:gdLst>
                <a:gd name="T0" fmla="*/ 24 w 654"/>
                <a:gd name="T1" fmla="*/ 0 h 428"/>
                <a:gd name="T2" fmla="*/ 252 w 654"/>
                <a:gd name="T3" fmla="*/ 21 h 428"/>
                <a:gd name="T4" fmla="*/ 504 w 654"/>
                <a:gd name="T5" fmla="*/ 31 h 428"/>
                <a:gd name="T6" fmla="*/ 487 w 654"/>
                <a:gd name="T7" fmla="*/ 72 h 428"/>
                <a:gd name="T8" fmla="*/ 512 w 654"/>
                <a:gd name="T9" fmla="*/ 101 h 428"/>
                <a:gd name="T10" fmla="*/ 510 w 654"/>
                <a:gd name="T11" fmla="*/ 311 h 428"/>
                <a:gd name="T12" fmla="*/ 499 w 654"/>
                <a:gd name="T13" fmla="*/ 309 h 428"/>
                <a:gd name="T14" fmla="*/ 501 w 654"/>
                <a:gd name="T15" fmla="*/ 337 h 428"/>
                <a:gd name="T16" fmla="*/ 510 w 654"/>
                <a:gd name="T17" fmla="*/ 358 h 428"/>
                <a:gd name="T18" fmla="*/ 504 w 654"/>
                <a:gd name="T19" fmla="*/ 377 h 428"/>
                <a:gd name="T20" fmla="*/ 510 w 654"/>
                <a:gd name="T21" fmla="*/ 428 h 428"/>
                <a:gd name="T22" fmla="*/ 497 w 654"/>
                <a:gd name="T23" fmla="*/ 423 h 428"/>
                <a:gd name="T24" fmla="*/ 484 w 654"/>
                <a:gd name="T25" fmla="*/ 403 h 428"/>
                <a:gd name="T26" fmla="*/ 439 w 654"/>
                <a:gd name="T27" fmla="*/ 384 h 428"/>
                <a:gd name="T28" fmla="*/ 395 w 654"/>
                <a:gd name="T29" fmla="*/ 387 h 428"/>
                <a:gd name="T30" fmla="*/ 370 w 654"/>
                <a:gd name="T31" fmla="*/ 363 h 428"/>
                <a:gd name="T32" fmla="*/ 0 w 654"/>
                <a:gd name="T33" fmla="*/ 335 h 428"/>
                <a:gd name="T34" fmla="*/ 24 w 654"/>
                <a:gd name="T35" fmla="*/ 0 h 428"/>
                <a:gd name="T36" fmla="*/ 24 w 654"/>
                <a:gd name="T37" fmla="*/ 0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8"/>
                <a:gd name="T59" fmla="*/ 654 w 654"/>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8">
                  <a:moveTo>
                    <a:pt x="32" y="0"/>
                  </a:moveTo>
                  <a:lnTo>
                    <a:pt x="322" y="21"/>
                  </a:lnTo>
                  <a:lnTo>
                    <a:pt x="644" y="31"/>
                  </a:lnTo>
                  <a:lnTo>
                    <a:pt x="623" y="72"/>
                  </a:lnTo>
                  <a:lnTo>
                    <a:pt x="654" y="101"/>
                  </a:lnTo>
                  <a:lnTo>
                    <a:pt x="652" y="311"/>
                  </a:lnTo>
                  <a:lnTo>
                    <a:pt x="639" y="309"/>
                  </a:lnTo>
                  <a:lnTo>
                    <a:pt x="641" y="337"/>
                  </a:lnTo>
                  <a:lnTo>
                    <a:pt x="651" y="358"/>
                  </a:lnTo>
                  <a:lnTo>
                    <a:pt x="644" y="377"/>
                  </a:lnTo>
                  <a:lnTo>
                    <a:pt x="651" y="428"/>
                  </a:lnTo>
                  <a:lnTo>
                    <a:pt x="636" y="423"/>
                  </a:lnTo>
                  <a:lnTo>
                    <a:pt x="620" y="403"/>
                  </a:lnTo>
                  <a:lnTo>
                    <a:pt x="561" y="384"/>
                  </a:lnTo>
                  <a:lnTo>
                    <a:pt x="505" y="387"/>
                  </a:lnTo>
                  <a:lnTo>
                    <a:pt x="472" y="363"/>
                  </a:lnTo>
                  <a:lnTo>
                    <a:pt x="0" y="335"/>
                  </a:lnTo>
                  <a:lnTo>
                    <a:pt x="32" y="0"/>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9" name="Freeform 100"/>
            <p:cNvSpPr>
              <a:spLocks/>
            </p:cNvSpPr>
            <p:nvPr/>
          </p:nvSpPr>
          <p:spPr bwMode="auto">
            <a:xfrm>
              <a:off x="2480" y="1518"/>
              <a:ext cx="723" cy="374"/>
            </a:xfrm>
            <a:custGeom>
              <a:avLst/>
              <a:gdLst>
                <a:gd name="T0" fmla="*/ 17 w 767"/>
                <a:gd name="T1" fmla="*/ 0 h 374"/>
                <a:gd name="T2" fmla="*/ 387 w 767"/>
                <a:gd name="T3" fmla="*/ 28 h 374"/>
                <a:gd name="T4" fmla="*/ 413 w 767"/>
                <a:gd name="T5" fmla="*/ 52 h 374"/>
                <a:gd name="T6" fmla="*/ 457 w 767"/>
                <a:gd name="T7" fmla="*/ 49 h 374"/>
                <a:gd name="T8" fmla="*/ 504 w 767"/>
                <a:gd name="T9" fmla="*/ 68 h 374"/>
                <a:gd name="T10" fmla="*/ 516 w 767"/>
                <a:gd name="T11" fmla="*/ 88 h 374"/>
                <a:gd name="T12" fmla="*/ 528 w 767"/>
                <a:gd name="T13" fmla="*/ 93 h 374"/>
                <a:gd name="T14" fmla="*/ 548 w 767"/>
                <a:gd name="T15" fmla="*/ 164 h 374"/>
                <a:gd name="T16" fmla="*/ 548 w 767"/>
                <a:gd name="T17" fmla="*/ 185 h 374"/>
                <a:gd name="T18" fmla="*/ 562 w 767"/>
                <a:gd name="T19" fmla="*/ 219 h 374"/>
                <a:gd name="T20" fmla="*/ 568 w 767"/>
                <a:gd name="T21" fmla="*/ 272 h 374"/>
                <a:gd name="T22" fmla="*/ 564 w 767"/>
                <a:gd name="T23" fmla="*/ 289 h 374"/>
                <a:gd name="T24" fmla="*/ 573 w 767"/>
                <a:gd name="T25" fmla="*/ 306 h 374"/>
                <a:gd name="T26" fmla="*/ 602 w 767"/>
                <a:gd name="T27" fmla="*/ 374 h 374"/>
                <a:gd name="T28" fmla="*/ 334 w 767"/>
                <a:gd name="T29" fmla="*/ 371 h 374"/>
                <a:gd name="T30" fmla="*/ 132 w 767"/>
                <a:gd name="T31" fmla="*/ 356 h 374"/>
                <a:gd name="T32" fmla="*/ 136 w 767"/>
                <a:gd name="T33" fmla="*/ 243 h 374"/>
                <a:gd name="T34" fmla="*/ 0 w 767"/>
                <a:gd name="T35" fmla="*/ 229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3" y="28"/>
                  </a:lnTo>
                  <a:lnTo>
                    <a:pt x="526" y="52"/>
                  </a:lnTo>
                  <a:lnTo>
                    <a:pt x="582" y="49"/>
                  </a:lnTo>
                  <a:lnTo>
                    <a:pt x="641" y="68"/>
                  </a:lnTo>
                  <a:lnTo>
                    <a:pt x="657" y="88"/>
                  </a:lnTo>
                  <a:lnTo>
                    <a:pt x="672" y="93"/>
                  </a:lnTo>
                  <a:lnTo>
                    <a:pt x="697" y="164"/>
                  </a:lnTo>
                  <a:lnTo>
                    <a:pt x="697" y="185"/>
                  </a:lnTo>
                  <a:lnTo>
                    <a:pt x="715" y="219"/>
                  </a:lnTo>
                  <a:lnTo>
                    <a:pt x="723" y="272"/>
                  </a:lnTo>
                  <a:lnTo>
                    <a:pt x="718" y="289"/>
                  </a:lnTo>
                  <a:lnTo>
                    <a:pt x="730" y="306"/>
                  </a:lnTo>
                  <a:lnTo>
                    <a:pt x="767" y="374"/>
                  </a:lnTo>
                  <a:lnTo>
                    <a:pt x="425" y="371"/>
                  </a:lnTo>
                  <a:lnTo>
                    <a:pt x="168" y="356"/>
                  </a:lnTo>
                  <a:lnTo>
                    <a:pt x="174" y="243"/>
                  </a:lnTo>
                  <a:lnTo>
                    <a:pt x="0" y="229"/>
                  </a:lnTo>
                  <a:lnTo>
                    <a:pt x="21" y="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0" name="Freeform 101"/>
            <p:cNvSpPr>
              <a:spLocks/>
            </p:cNvSpPr>
            <p:nvPr/>
          </p:nvSpPr>
          <p:spPr bwMode="auto">
            <a:xfrm>
              <a:off x="2616" y="1876"/>
              <a:ext cx="650" cy="363"/>
            </a:xfrm>
            <a:custGeom>
              <a:avLst/>
              <a:gdLst>
                <a:gd name="T0" fmla="*/ 20 w 691"/>
                <a:gd name="T1" fmla="*/ 0 h 363"/>
                <a:gd name="T2" fmla="*/ 219 w 691"/>
                <a:gd name="T3" fmla="*/ 15 h 363"/>
                <a:gd name="T4" fmla="*/ 487 w 691"/>
                <a:gd name="T5" fmla="*/ 18 h 363"/>
                <a:gd name="T6" fmla="*/ 502 w 691"/>
                <a:gd name="T7" fmla="*/ 34 h 363"/>
                <a:gd name="T8" fmla="*/ 511 w 691"/>
                <a:gd name="T9" fmla="*/ 31 h 363"/>
                <a:gd name="T10" fmla="*/ 521 w 691"/>
                <a:gd name="T11" fmla="*/ 49 h 363"/>
                <a:gd name="T12" fmla="*/ 513 w 691"/>
                <a:gd name="T13" fmla="*/ 49 h 363"/>
                <a:gd name="T14" fmla="*/ 502 w 691"/>
                <a:gd name="T15" fmla="*/ 73 h 363"/>
                <a:gd name="T16" fmla="*/ 525 w 691"/>
                <a:gd name="T17" fmla="*/ 112 h 363"/>
                <a:gd name="T18" fmla="*/ 541 w 691"/>
                <a:gd name="T19" fmla="*/ 117 h 363"/>
                <a:gd name="T20" fmla="*/ 539 w 691"/>
                <a:gd name="T21" fmla="*/ 361 h 363"/>
                <a:gd name="T22" fmla="*/ 309 w 691"/>
                <a:gd name="T23" fmla="*/ 363 h 363"/>
                <a:gd name="T24" fmla="*/ 0 w 691"/>
                <a:gd name="T25" fmla="*/ 345 h 363"/>
                <a:gd name="T26" fmla="*/ 20 w 691"/>
                <a:gd name="T27" fmla="*/ 0 h 363"/>
                <a:gd name="T28" fmla="*/ 20 w 691"/>
                <a:gd name="T29" fmla="*/ 0 h 3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3"/>
                <a:gd name="T47" fmla="*/ 691 w 691"/>
                <a:gd name="T48" fmla="*/ 363 h 3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3">
                  <a:moveTo>
                    <a:pt x="24" y="0"/>
                  </a:moveTo>
                  <a:lnTo>
                    <a:pt x="281" y="15"/>
                  </a:lnTo>
                  <a:lnTo>
                    <a:pt x="623" y="18"/>
                  </a:lnTo>
                  <a:lnTo>
                    <a:pt x="642" y="34"/>
                  </a:lnTo>
                  <a:lnTo>
                    <a:pt x="652" y="31"/>
                  </a:lnTo>
                  <a:lnTo>
                    <a:pt x="665" y="49"/>
                  </a:lnTo>
                  <a:lnTo>
                    <a:pt x="654" y="49"/>
                  </a:lnTo>
                  <a:lnTo>
                    <a:pt x="642" y="73"/>
                  </a:lnTo>
                  <a:lnTo>
                    <a:pt x="670" y="112"/>
                  </a:lnTo>
                  <a:lnTo>
                    <a:pt x="691" y="117"/>
                  </a:lnTo>
                  <a:lnTo>
                    <a:pt x="688" y="361"/>
                  </a:lnTo>
                  <a:lnTo>
                    <a:pt x="395" y="363"/>
                  </a:lnTo>
                  <a:lnTo>
                    <a:pt x="0" y="345"/>
                  </a:lnTo>
                  <a:lnTo>
                    <a:pt x="24" y="0"/>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1" name="Freeform 102"/>
            <p:cNvSpPr>
              <a:spLocks/>
            </p:cNvSpPr>
            <p:nvPr/>
          </p:nvSpPr>
          <p:spPr bwMode="auto">
            <a:xfrm>
              <a:off x="2527" y="2214"/>
              <a:ext cx="755" cy="408"/>
            </a:xfrm>
            <a:custGeom>
              <a:avLst/>
              <a:gdLst>
                <a:gd name="T0" fmla="*/ 5 w 803"/>
                <a:gd name="T1" fmla="*/ 0 h 408"/>
                <a:gd name="T2" fmla="*/ 73 w 803"/>
                <a:gd name="T3" fmla="*/ 6 h 408"/>
                <a:gd name="T4" fmla="*/ 383 w 803"/>
                <a:gd name="T5" fmla="*/ 24 h 408"/>
                <a:gd name="T6" fmla="*/ 611 w 803"/>
                <a:gd name="T7" fmla="*/ 22 h 408"/>
                <a:gd name="T8" fmla="*/ 614 w 803"/>
                <a:gd name="T9" fmla="*/ 82 h 408"/>
                <a:gd name="T10" fmla="*/ 628 w 803"/>
                <a:gd name="T11" fmla="*/ 210 h 408"/>
                <a:gd name="T12" fmla="*/ 625 w 803"/>
                <a:gd name="T13" fmla="*/ 408 h 408"/>
                <a:gd name="T14" fmla="*/ 575 w 803"/>
                <a:gd name="T15" fmla="*/ 374 h 408"/>
                <a:gd name="T16" fmla="*/ 522 w 803"/>
                <a:gd name="T17" fmla="*/ 387 h 408"/>
                <a:gd name="T18" fmla="*/ 481 w 803"/>
                <a:gd name="T19" fmla="*/ 401 h 408"/>
                <a:gd name="T20" fmla="*/ 424 w 803"/>
                <a:gd name="T21" fmla="*/ 403 h 408"/>
                <a:gd name="T22" fmla="*/ 383 w 803"/>
                <a:gd name="T23" fmla="*/ 370 h 408"/>
                <a:gd name="T24" fmla="*/ 370 w 803"/>
                <a:gd name="T25" fmla="*/ 387 h 408"/>
                <a:gd name="T26" fmla="*/ 303 w 803"/>
                <a:gd name="T27" fmla="*/ 349 h 408"/>
                <a:gd name="T28" fmla="*/ 271 w 803"/>
                <a:gd name="T29" fmla="*/ 340 h 408"/>
                <a:gd name="T30" fmla="*/ 255 w 803"/>
                <a:gd name="T31" fmla="*/ 320 h 408"/>
                <a:gd name="T32" fmla="*/ 233 w 803"/>
                <a:gd name="T33" fmla="*/ 319 h 408"/>
                <a:gd name="T34" fmla="*/ 213 w 803"/>
                <a:gd name="T35" fmla="*/ 296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6"/>
                  </a:lnTo>
                  <a:lnTo>
                    <a:pt x="489" y="24"/>
                  </a:lnTo>
                  <a:lnTo>
                    <a:pt x="782" y="22"/>
                  </a:lnTo>
                  <a:lnTo>
                    <a:pt x="785" y="82"/>
                  </a:lnTo>
                  <a:lnTo>
                    <a:pt x="803" y="210"/>
                  </a:lnTo>
                  <a:lnTo>
                    <a:pt x="800" y="408"/>
                  </a:lnTo>
                  <a:lnTo>
                    <a:pt x="736" y="374"/>
                  </a:lnTo>
                  <a:lnTo>
                    <a:pt x="667" y="387"/>
                  </a:lnTo>
                  <a:lnTo>
                    <a:pt x="617" y="401"/>
                  </a:lnTo>
                  <a:lnTo>
                    <a:pt x="544" y="403"/>
                  </a:lnTo>
                  <a:lnTo>
                    <a:pt x="489" y="370"/>
                  </a:lnTo>
                  <a:lnTo>
                    <a:pt x="474" y="387"/>
                  </a:lnTo>
                  <a:lnTo>
                    <a:pt x="388" y="349"/>
                  </a:lnTo>
                  <a:lnTo>
                    <a:pt x="346" y="340"/>
                  </a:lnTo>
                  <a:lnTo>
                    <a:pt x="325" y="320"/>
                  </a:lnTo>
                  <a:lnTo>
                    <a:pt x="299" y="319"/>
                  </a:lnTo>
                  <a:lnTo>
                    <a:pt x="272" y="296"/>
                  </a:lnTo>
                  <a:lnTo>
                    <a:pt x="282" y="76"/>
                  </a:lnTo>
                  <a:lnTo>
                    <a:pt x="0" y="60"/>
                  </a:lnTo>
                  <a:lnTo>
                    <a:pt x="5" y="0"/>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2" name="Freeform 103"/>
            <p:cNvSpPr>
              <a:spLocks/>
            </p:cNvSpPr>
            <p:nvPr/>
          </p:nvSpPr>
          <p:spPr bwMode="auto">
            <a:xfrm>
              <a:off x="3062" y="835"/>
              <a:ext cx="569" cy="660"/>
            </a:xfrm>
            <a:custGeom>
              <a:avLst/>
              <a:gdLst>
                <a:gd name="T0" fmla="*/ 3 w 606"/>
                <a:gd name="T1" fmla="*/ 125 h 659"/>
                <a:gd name="T2" fmla="*/ 22 w 606"/>
                <a:gd name="T3" fmla="*/ 203 h 659"/>
                <a:gd name="T4" fmla="*/ 23 w 606"/>
                <a:gd name="T5" fmla="*/ 300 h 659"/>
                <a:gd name="T6" fmla="*/ 36 w 606"/>
                <a:gd name="T7" fmla="*/ 383 h 659"/>
                <a:gd name="T8" fmla="*/ 21 w 606"/>
                <a:gd name="T9" fmla="*/ 424 h 659"/>
                <a:gd name="T10" fmla="*/ 45 w 606"/>
                <a:gd name="T11" fmla="*/ 453 h 659"/>
                <a:gd name="T12" fmla="*/ 43 w 606"/>
                <a:gd name="T13" fmla="*/ 663 h 659"/>
                <a:gd name="T14" fmla="*/ 386 w 606"/>
                <a:gd name="T15" fmla="*/ 655 h 659"/>
                <a:gd name="T16" fmla="*/ 382 w 606"/>
                <a:gd name="T17" fmla="*/ 613 h 659"/>
                <a:gd name="T18" fmla="*/ 344 w 606"/>
                <a:gd name="T19" fmla="*/ 577 h 659"/>
                <a:gd name="T20" fmla="*/ 325 w 606"/>
                <a:gd name="T21" fmla="*/ 551 h 659"/>
                <a:gd name="T22" fmla="*/ 279 w 606"/>
                <a:gd name="T23" fmla="*/ 514 h 659"/>
                <a:gd name="T24" fmla="*/ 281 w 606"/>
                <a:gd name="T25" fmla="*/ 454 h 659"/>
                <a:gd name="T26" fmla="*/ 270 w 606"/>
                <a:gd name="T27" fmla="*/ 414 h 659"/>
                <a:gd name="T28" fmla="*/ 309 w 606"/>
                <a:gd name="T29" fmla="*/ 356 h 659"/>
                <a:gd name="T30" fmla="*/ 305 w 606"/>
                <a:gd name="T31" fmla="*/ 293 h 659"/>
                <a:gd name="T32" fmla="*/ 368 w 606"/>
                <a:gd name="T33" fmla="*/ 233 h 659"/>
                <a:gd name="T34" fmla="*/ 384 w 606"/>
                <a:gd name="T35" fmla="*/ 199 h 659"/>
                <a:gd name="T36" fmla="*/ 470 w 606"/>
                <a:gd name="T37" fmla="*/ 141 h 659"/>
                <a:gd name="T38" fmla="*/ 431 w 606"/>
                <a:gd name="T39" fmla="*/ 120 h 659"/>
                <a:gd name="T40" fmla="*/ 398 w 606"/>
                <a:gd name="T41" fmla="*/ 125 h 659"/>
                <a:gd name="T42" fmla="*/ 390 w 606"/>
                <a:gd name="T43" fmla="*/ 109 h 659"/>
                <a:gd name="T44" fmla="*/ 327 w 606"/>
                <a:gd name="T45" fmla="*/ 107 h 659"/>
                <a:gd name="T46" fmla="*/ 286 w 606"/>
                <a:gd name="T47" fmla="*/ 91 h 659"/>
                <a:gd name="T48" fmla="*/ 198 w 606"/>
                <a:gd name="T49" fmla="*/ 80 h 659"/>
                <a:gd name="T50" fmla="*/ 186 w 606"/>
                <a:gd name="T51" fmla="*/ 60 h 659"/>
                <a:gd name="T52" fmla="*/ 151 w 606"/>
                <a:gd name="T53" fmla="*/ 42 h 659"/>
                <a:gd name="T54" fmla="*/ 145 w 606"/>
                <a:gd name="T55" fmla="*/ 0 h 659"/>
                <a:gd name="T56" fmla="*/ 123 w 606"/>
                <a:gd name="T57" fmla="*/ 0 h 659"/>
                <a:gd name="T58" fmla="*/ 123 w 606"/>
                <a:gd name="T59" fmla="*/ 31 h 659"/>
                <a:gd name="T60" fmla="*/ 0 w 606"/>
                <a:gd name="T61" fmla="*/ 31 h 659"/>
                <a:gd name="T62" fmla="*/ 3 w 606"/>
                <a:gd name="T63" fmla="*/ 125 h 659"/>
                <a:gd name="T64" fmla="*/ 3 w 606"/>
                <a:gd name="T65" fmla="*/ 125 h 6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9"/>
                <a:gd name="T101" fmla="*/ 606 w 606"/>
                <a:gd name="T102" fmla="*/ 659 h 6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9">
                  <a:moveTo>
                    <a:pt x="3" y="125"/>
                  </a:moveTo>
                  <a:lnTo>
                    <a:pt x="28" y="203"/>
                  </a:lnTo>
                  <a:lnTo>
                    <a:pt x="31" y="300"/>
                  </a:lnTo>
                  <a:lnTo>
                    <a:pt x="47" y="379"/>
                  </a:lnTo>
                  <a:lnTo>
                    <a:pt x="26" y="420"/>
                  </a:lnTo>
                  <a:lnTo>
                    <a:pt x="57" y="449"/>
                  </a:lnTo>
                  <a:lnTo>
                    <a:pt x="55" y="659"/>
                  </a:lnTo>
                  <a:lnTo>
                    <a:pt x="497" y="651"/>
                  </a:lnTo>
                  <a:lnTo>
                    <a:pt x="491" y="609"/>
                  </a:lnTo>
                  <a:lnTo>
                    <a:pt x="442" y="573"/>
                  </a:lnTo>
                  <a:lnTo>
                    <a:pt x="419" y="547"/>
                  </a:lnTo>
                  <a:lnTo>
                    <a:pt x="359" y="510"/>
                  </a:lnTo>
                  <a:lnTo>
                    <a:pt x="361" y="450"/>
                  </a:lnTo>
                  <a:lnTo>
                    <a:pt x="348" y="410"/>
                  </a:lnTo>
                  <a:lnTo>
                    <a:pt x="397" y="352"/>
                  </a:lnTo>
                  <a:lnTo>
                    <a:pt x="393" y="293"/>
                  </a:lnTo>
                  <a:lnTo>
                    <a:pt x="474" y="233"/>
                  </a:lnTo>
                  <a:lnTo>
                    <a:pt x="494" y="199"/>
                  </a:lnTo>
                  <a:lnTo>
                    <a:pt x="606" y="141"/>
                  </a:lnTo>
                  <a:lnTo>
                    <a:pt x="555" y="120"/>
                  </a:lnTo>
                  <a:lnTo>
                    <a:pt x="512" y="125"/>
                  </a:lnTo>
                  <a:lnTo>
                    <a:pt x="502" y="109"/>
                  </a:lnTo>
                  <a:lnTo>
                    <a:pt x="421" y="107"/>
                  </a:lnTo>
                  <a:lnTo>
                    <a:pt x="368" y="91"/>
                  </a:lnTo>
                  <a:lnTo>
                    <a:pt x="256" y="80"/>
                  </a:lnTo>
                  <a:lnTo>
                    <a:pt x="240" y="60"/>
                  </a:lnTo>
                  <a:lnTo>
                    <a:pt x="194" y="42"/>
                  </a:lnTo>
                  <a:lnTo>
                    <a:pt x="186" y="0"/>
                  </a:lnTo>
                  <a:lnTo>
                    <a:pt x="159" y="0"/>
                  </a:lnTo>
                  <a:lnTo>
                    <a:pt x="159" y="31"/>
                  </a:lnTo>
                  <a:lnTo>
                    <a:pt x="0" y="31"/>
                  </a:lnTo>
                  <a:lnTo>
                    <a:pt x="3" y="125"/>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3" name="Freeform 104"/>
            <p:cNvSpPr>
              <a:spLocks/>
            </p:cNvSpPr>
            <p:nvPr/>
          </p:nvSpPr>
          <p:spPr bwMode="auto">
            <a:xfrm>
              <a:off x="3101" y="1487"/>
              <a:ext cx="522" cy="362"/>
            </a:xfrm>
            <a:custGeom>
              <a:avLst/>
              <a:gdLst>
                <a:gd name="T0" fmla="*/ 2 w 555"/>
                <a:gd name="T1" fmla="*/ 34 h 358"/>
                <a:gd name="T2" fmla="*/ 8 w 555"/>
                <a:gd name="T3" fmla="*/ 55 h 358"/>
                <a:gd name="T4" fmla="*/ 5 w 555"/>
                <a:gd name="T5" fmla="*/ 74 h 358"/>
                <a:gd name="T6" fmla="*/ 8 w 555"/>
                <a:gd name="T7" fmla="*/ 125 h 358"/>
                <a:gd name="T8" fmla="*/ 29 w 555"/>
                <a:gd name="T9" fmla="*/ 196 h 358"/>
                <a:gd name="T10" fmla="*/ 29 w 555"/>
                <a:gd name="T11" fmla="*/ 217 h 358"/>
                <a:gd name="T12" fmla="*/ 43 w 555"/>
                <a:gd name="T13" fmla="*/ 251 h 358"/>
                <a:gd name="T14" fmla="*/ 49 w 555"/>
                <a:gd name="T15" fmla="*/ 304 h 358"/>
                <a:gd name="T16" fmla="*/ 46 w 555"/>
                <a:gd name="T17" fmla="*/ 321 h 358"/>
                <a:gd name="T18" fmla="*/ 55 w 555"/>
                <a:gd name="T19" fmla="*/ 338 h 358"/>
                <a:gd name="T20" fmla="*/ 335 w 555"/>
                <a:gd name="T21" fmla="*/ 330 h 358"/>
                <a:gd name="T22" fmla="*/ 356 w 555"/>
                <a:gd name="T23" fmla="*/ 358 h 358"/>
                <a:gd name="T24" fmla="*/ 385 w 555"/>
                <a:gd name="T25" fmla="*/ 277 h 358"/>
                <a:gd name="T26" fmla="*/ 376 w 555"/>
                <a:gd name="T27" fmla="*/ 246 h 358"/>
                <a:gd name="T28" fmla="*/ 426 w 555"/>
                <a:gd name="T29" fmla="*/ 197 h 358"/>
                <a:gd name="T30" fmla="*/ 435 w 555"/>
                <a:gd name="T31" fmla="*/ 162 h 358"/>
                <a:gd name="T32" fmla="*/ 399 w 555"/>
                <a:gd name="T33" fmla="*/ 110 h 358"/>
                <a:gd name="T34" fmla="*/ 364 w 555"/>
                <a:gd name="T35" fmla="*/ 57 h 358"/>
                <a:gd name="T36" fmla="*/ 356 w 555"/>
                <a:gd name="T37" fmla="*/ 0 h 358"/>
                <a:gd name="T38" fmla="*/ 9 w 555"/>
                <a:gd name="T39" fmla="*/ 8 h 358"/>
                <a:gd name="T40" fmla="*/ 0 w 555"/>
                <a:gd name="T41" fmla="*/ 6 h 358"/>
                <a:gd name="T42" fmla="*/ 2 w 555"/>
                <a:gd name="T43" fmla="*/ 34 h 358"/>
                <a:gd name="T44" fmla="*/ 2 w 555"/>
                <a:gd name="T45" fmla="*/ 34 h 3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5"/>
                <a:gd name="T70" fmla="*/ 0 h 358"/>
                <a:gd name="T71" fmla="*/ 555 w 555"/>
                <a:gd name="T72" fmla="*/ 358 h 3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5" h="358">
                  <a:moveTo>
                    <a:pt x="2" y="34"/>
                  </a:moveTo>
                  <a:lnTo>
                    <a:pt x="12" y="55"/>
                  </a:lnTo>
                  <a:lnTo>
                    <a:pt x="5" y="74"/>
                  </a:lnTo>
                  <a:lnTo>
                    <a:pt x="12" y="125"/>
                  </a:lnTo>
                  <a:lnTo>
                    <a:pt x="37" y="196"/>
                  </a:lnTo>
                  <a:lnTo>
                    <a:pt x="37" y="217"/>
                  </a:lnTo>
                  <a:lnTo>
                    <a:pt x="55" y="251"/>
                  </a:lnTo>
                  <a:lnTo>
                    <a:pt x="63" y="304"/>
                  </a:lnTo>
                  <a:lnTo>
                    <a:pt x="58" y="321"/>
                  </a:lnTo>
                  <a:lnTo>
                    <a:pt x="70" y="338"/>
                  </a:lnTo>
                  <a:lnTo>
                    <a:pt x="429" y="330"/>
                  </a:lnTo>
                  <a:lnTo>
                    <a:pt x="455" y="358"/>
                  </a:lnTo>
                  <a:lnTo>
                    <a:pt x="492" y="277"/>
                  </a:lnTo>
                  <a:lnTo>
                    <a:pt x="481" y="246"/>
                  </a:lnTo>
                  <a:lnTo>
                    <a:pt x="544" y="197"/>
                  </a:lnTo>
                  <a:lnTo>
                    <a:pt x="555" y="162"/>
                  </a:lnTo>
                  <a:lnTo>
                    <a:pt x="510" y="110"/>
                  </a:lnTo>
                  <a:lnTo>
                    <a:pt x="465" y="57"/>
                  </a:lnTo>
                  <a:lnTo>
                    <a:pt x="455" y="0"/>
                  </a:lnTo>
                  <a:lnTo>
                    <a:pt x="13" y="8"/>
                  </a:lnTo>
                  <a:lnTo>
                    <a:pt x="0" y="6"/>
                  </a:lnTo>
                  <a:lnTo>
                    <a:pt x="2" y="34"/>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4" name="Freeform 105"/>
            <p:cNvSpPr>
              <a:spLocks/>
            </p:cNvSpPr>
            <p:nvPr/>
          </p:nvSpPr>
          <p:spPr bwMode="auto">
            <a:xfrm>
              <a:off x="3167" y="1817"/>
              <a:ext cx="581" cy="525"/>
            </a:xfrm>
            <a:custGeom>
              <a:avLst/>
              <a:gdLst>
                <a:gd name="T0" fmla="*/ 29 w 618"/>
                <a:gd name="T1" fmla="*/ 76 h 525"/>
                <a:gd name="T2" fmla="*/ 44 w 618"/>
                <a:gd name="T3" fmla="*/ 92 h 525"/>
                <a:gd name="T4" fmla="*/ 52 w 618"/>
                <a:gd name="T5" fmla="*/ 89 h 525"/>
                <a:gd name="T6" fmla="*/ 62 w 618"/>
                <a:gd name="T7" fmla="*/ 107 h 525"/>
                <a:gd name="T8" fmla="*/ 53 w 618"/>
                <a:gd name="T9" fmla="*/ 107 h 525"/>
                <a:gd name="T10" fmla="*/ 44 w 618"/>
                <a:gd name="T11" fmla="*/ 131 h 525"/>
                <a:gd name="T12" fmla="*/ 66 w 618"/>
                <a:gd name="T13" fmla="*/ 170 h 525"/>
                <a:gd name="T14" fmla="*/ 82 w 618"/>
                <a:gd name="T15" fmla="*/ 175 h 525"/>
                <a:gd name="T16" fmla="*/ 80 w 618"/>
                <a:gd name="T17" fmla="*/ 419 h 525"/>
                <a:gd name="T18" fmla="*/ 82 w 618"/>
                <a:gd name="T19" fmla="*/ 479 h 525"/>
                <a:gd name="T20" fmla="*/ 403 w 618"/>
                <a:gd name="T21" fmla="*/ 466 h 525"/>
                <a:gd name="T22" fmla="*/ 407 w 618"/>
                <a:gd name="T23" fmla="*/ 502 h 525"/>
                <a:gd name="T24" fmla="*/ 393 w 618"/>
                <a:gd name="T25" fmla="*/ 525 h 525"/>
                <a:gd name="T26" fmla="*/ 442 w 618"/>
                <a:gd name="T27" fmla="*/ 521 h 525"/>
                <a:gd name="T28" fmla="*/ 450 w 618"/>
                <a:gd name="T29" fmla="*/ 502 h 525"/>
                <a:gd name="T30" fmla="*/ 450 w 618"/>
                <a:gd name="T31" fmla="*/ 479 h 525"/>
                <a:gd name="T32" fmla="*/ 464 w 618"/>
                <a:gd name="T33" fmla="*/ 463 h 525"/>
                <a:gd name="T34" fmla="*/ 465 w 618"/>
                <a:gd name="T35" fmla="*/ 445 h 525"/>
                <a:gd name="T36" fmla="*/ 479 w 618"/>
                <a:gd name="T37" fmla="*/ 444 h 525"/>
                <a:gd name="T38" fmla="*/ 482 w 618"/>
                <a:gd name="T39" fmla="*/ 408 h 525"/>
                <a:gd name="T40" fmla="*/ 465 w 618"/>
                <a:gd name="T41" fmla="*/ 403 h 525"/>
                <a:gd name="T42" fmla="*/ 453 w 618"/>
                <a:gd name="T43" fmla="*/ 377 h 525"/>
                <a:gd name="T44" fmla="*/ 436 w 618"/>
                <a:gd name="T45" fmla="*/ 314 h 525"/>
                <a:gd name="T46" fmla="*/ 416 w 618"/>
                <a:gd name="T47" fmla="*/ 306 h 525"/>
                <a:gd name="T48" fmla="*/ 393 w 618"/>
                <a:gd name="T49" fmla="*/ 282 h 525"/>
                <a:gd name="T50" fmla="*/ 385 w 618"/>
                <a:gd name="T51" fmla="*/ 249 h 525"/>
                <a:gd name="T52" fmla="*/ 398 w 618"/>
                <a:gd name="T53" fmla="*/ 199 h 525"/>
                <a:gd name="T54" fmla="*/ 386 w 618"/>
                <a:gd name="T55" fmla="*/ 190 h 525"/>
                <a:gd name="T56" fmla="*/ 359 w 618"/>
                <a:gd name="T57" fmla="*/ 190 h 525"/>
                <a:gd name="T58" fmla="*/ 353 w 618"/>
                <a:gd name="T59" fmla="*/ 159 h 525"/>
                <a:gd name="T60" fmla="*/ 306 w 618"/>
                <a:gd name="T61" fmla="*/ 97 h 525"/>
                <a:gd name="T62" fmla="*/ 296 w 618"/>
                <a:gd name="T63" fmla="*/ 47 h 525"/>
                <a:gd name="T64" fmla="*/ 301 w 618"/>
                <a:gd name="T65" fmla="*/ 28 h 525"/>
                <a:gd name="T66" fmla="*/ 281 w 618"/>
                <a:gd name="T67" fmla="*/ 0 h 525"/>
                <a:gd name="T68" fmla="*/ 0 w 618"/>
                <a:gd name="T69" fmla="*/ 8 h 525"/>
                <a:gd name="T70" fmla="*/ 29 w 618"/>
                <a:gd name="T71" fmla="*/ 76 h 525"/>
                <a:gd name="T72" fmla="*/ 29 w 618"/>
                <a:gd name="T73" fmla="*/ 76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8"/>
                <a:gd name="T112" fmla="*/ 0 h 525"/>
                <a:gd name="T113" fmla="*/ 618 w 618"/>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8" h="525">
                  <a:moveTo>
                    <a:pt x="37" y="76"/>
                  </a:moveTo>
                  <a:lnTo>
                    <a:pt x="56" y="92"/>
                  </a:lnTo>
                  <a:lnTo>
                    <a:pt x="66" y="89"/>
                  </a:lnTo>
                  <a:lnTo>
                    <a:pt x="79" y="107"/>
                  </a:lnTo>
                  <a:lnTo>
                    <a:pt x="68" y="107"/>
                  </a:lnTo>
                  <a:lnTo>
                    <a:pt x="56" y="131"/>
                  </a:lnTo>
                  <a:lnTo>
                    <a:pt x="84" y="170"/>
                  </a:lnTo>
                  <a:lnTo>
                    <a:pt x="105" y="175"/>
                  </a:lnTo>
                  <a:lnTo>
                    <a:pt x="102" y="419"/>
                  </a:lnTo>
                  <a:lnTo>
                    <a:pt x="105" y="479"/>
                  </a:lnTo>
                  <a:lnTo>
                    <a:pt x="516" y="466"/>
                  </a:lnTo>
                  <a:lnTo>
                    <a:pt x="521" y="502"/>
                  </a:lnTo>
                  <a:lnTo>
                    <a:pt x="503" y="525"/>
                  </a:lnTo>
                  <a:lnTo>
                    <a:pt x="566" y="521"/>
                  </a:lnTo>
                  <a:lnTo>
                    <a:pt x="578" y="502"/>
                  </a:lnTo>
                  <a:lnTo>
                    <a:pt x="578" y="479"/>
                  </a:lnTo>
                  <a:lnTo>
                    <a:pt x="594" y="463"/>
                  </a:lnTo>
                  <a:lnTo>
                    <a:pt x="597" y="445"/>
                  </a:lnTo>
                  <a:lnTo>
                    <a:pt x="613" y="444"/>
                  </a:lnTo>
                  <a:lnTo>
                    <a:pt x="618" y="408"/>
                  </a:lnTo>
                  <a:lnTo>
                    <a:pt x="596" y="403"/>
                  </a:lnTo>
                  <a:lnTo>
                    <a:pt x="581" y="377"/>
                  </a:lnTo>
                  <a:lnTo>
                    <a:pt x="558" y="314"/>
                  </a:lnTo>
                  <a:lnTo>
                    <a:pt x="532" y="306"/>
                  </a:lnTo>
                  <a:lnTo>
                    <a:pt x="503" y="282"/>
                  </a:lnTo>
                  <a:lnTo>
                    <a:pt x="492" y="249"/>
                  </a:lnTo>
                  <a:lnTo>
                    <a:pt x="510" y="199"/>
                  </a:lnTo>
                  <a:lnTo>
                    <a:pt x="495" y="190"/>
                  </a:lnTo>
                  <a:lnTo>
                    <a:pt x="460" y="190"/>
                  </a:lnTo>
                  <a:lnTo>
                    <a:pt x="451" y="159"/>
                  </a:lnTo>
                  <a:lnTo>
                    <a:pt x="393" y="97"/>
                  </a:lnTo>
                  <a:lnTo>
                    <a:pt x="379" y="47"/>
                  </a:lnTo>
                  <a:lnTo>
                    <a:pt x="385" y="28"/>
                  </a:lnTo>
                  <a:lnTo>
                    <a:pt x="359" y="0"/>
                  </a:lnTo>
                  <a:lnTo>
                    <a:pt x="0" y="8"/>
                  </a:lnTo>
                  <a:lnTo>
                    <a:pt x="37" y="76"/>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5" name="Freeform 106"/>
            <p:cNvSpPr>
              <a:spLocks/>
            </p:cNvSpPr>
            <p:nvPr/>
          </p:nvSpPr>
          <p:spPr bwMode="auto">
            <a:xfrm>
              <a:off x="3266" y="2283"/>
              <a:ext cx="442" cy="410"/>
            </a:xfrm>
            <a:custGeom>
              <a:avLst/>
              <a:gdLst>
                <a:gd name="T0" fmla="*/ 14 w 470"/>
                <a:gd name="T1" fmla="*/ 141 h 410"/>
                <a:gd name="T2" fmla="*/ 11 w 470"/>
                <a:gd name="T3" fmla="*/ 339 h 410"/>
                <a:gd name="T4" fmla="*/ 20 w 470"/>
                <a:gd name="T5" fmla="*/ 350 h 410"/>
                <a:gd name="T6" fmla="*/ 46 w 470"/>
                <a:gd name="T7" fmla="*/ 350 h 410"/>
                <a:gd name="T8" fmla="*/ 47 w 470"/>
                <a:gd name="T9" fmla="*/ 410 h 410"/>
                <a:gd name="T10" fmla="*/ 264 w 470"/>
                <a:gd name="T11" fmla="*/ 407 h 410"/>
                <a:gd name="T12" fmla="*/ 260 w 470"/>
                <a:gd name="T13" fmla="*/ 345 h 410"/>
                <a:gd name="T14" fmla="*/ 278 w 470"/>
                <a:gd name="T15" fmla="*/ 277 h 410"/>
                <a:gd name="T16" fmla="*/ 307 w 470"/>
                <a:gd name="T17" fmla="*/ 230 h 410"/>
                <a:gd name="T18" fmla="*/ 305 w 470"/>
                <a:gd name="T19" fmla="*/ 217 h 410"/>
                <a:gd name="T20" fmla="*/ 324 w 470"/>
                <a:gd name="T21" fmla="*/ 174 h 410"/>
                <a:gd name="T22" fmla="*/ 335 w 470"/>
                <a:gd name="T23" fmla="*/ 127 h 410"/>
                <a:gd name="T24" fmla="*/ 332 w 470"/>
                <a:gd name="T25" fmla="*/ 123 h 410"/>
                <a:gd name="T26" fmla="*/ 349 w 470"/>
                <a:gd name="T27" fmla="*/ 106 h 410"/>
                <a:gd name="T28" fmla="*/ 368 w 470"/>
                <a:gd name="T29" fmla="*/ 65 h 410"/>
                <a:gd name="T30" fmla="*/ 361 w 470"/>
                <a:gd name="T31" fmla="*/ 55 h 410"/>
                <a:gd name="T32" fmla="*/ 311 w 470"/>
                <a:gd name="T33" fmla="*/ 59 h 410"/>
                <a:gd name="T34" fmla="*/ 325 w 470"/>
                <a:gd name="T35" fmla="*/ 36 h 410"/>
                <a:gd name="T36" fmla="*/ 322 w 470"/>
                <a:gd name="T37" fmla="*/ 0 h 410"/>
                <a:gd name="T38" fmla="*/ 0 w 470"/>
                <a:gd name="T39" fmla="*/ 13 h 410"/>
                <a:gd name="T40" fmla="*/ 14 w 470"/>
                <a:gd name="T41" fmla="*/ 141 h 410"/>
                <a:gd name="T42" fmla="*/ 14 w 470"/>
                <a:gd name="T43" fmla="*/ 141 h 4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0"/>
                <a:gd name="T67" fmla="*/ 0 h 410"/>
                <a:gd name="T68" fmla="*/ 470 w 470"/>
                <a:gd name="T69" fmla="*/ 410 h 4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0" h="410">
                  <a:moveTo>
                    <a:pt x="18" y="141"/>
                  </a:moveTo>
                  <a:lnTo>
                    <a:pt x="15" y="339"/>
                  </a:lnTo>
                  <a:lnTo>
                    <a:pt x="24" y="350"/>
                  </a:lnTo>
                  <a:lnTo>
                    <a:pt x="58" y="350"/>
                  </a:lnTo>
                  <a:lnTo>
                    <a:pt x="60" y="410"/>
                  </a:lnTo>
                  <a:lnTo>
                    <a:pt x="338" y="407"/>
                  </a:lnTo>
                  <a:lnTo>
                    <a:pt x="334" y="345"/>
                  </a:lnTo>
                  <a:lnTo>
                    <a:pt x="356" y="277"/>
                  </a:lnTo>
                  <a:lnTo>
                    <a:pt x="392" y="230"/>
                  </a:lnTo>
                  <a:lnTo>
                    <a:pt x="389" y="217"/>
                  </a:lnTo>
                  <a:lnTo>
                    <a:pt x="414" y="174"/>
                  </a:lnTo>
                  <a:lnTo>
                    <a:pt x="429" y="127"/>
                  </a:lnTo>
                  <a:lnTo>
                    <a:pt x="424" y="123"/>
                  </a:lnTo>
                  <a:lnTo>
                    <a:pt x="447" y="106"/>
                  </a:lnTo>
                  <a:lnTo>
                    <a:pt x="470" y="65"/>
                  </a:lnTo>
                  <a:lnTo>
                    <a:pt x="461" y="55"/>
                  </a:lnTo>
                  <a:lnTo>
                    <a:pt x="398" y="59"/>
                  </a:lnTo>
                  <a:lnTo>
                    <a:pt x="416" y="36"/>
                  </a:lnTo>
                  <a:lnTo>
                    <a:pt x="411" y="0"/>
                  </a:lnTo>
                  <a:lnTo>
                    <a:pt x="0" y="13"/>
                  </a:lnTo>
                  <a:lnTo>
                    <a:pt x="18" y="141"/>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6" name="Freeform 107"/>
            <p:cNvSpPr>
              <a:spLocks/>
            </p:cNvSpPr>
            <p:nvPr/>
          </p:nvSpPr>
          <p:spPr bwMode="auto">
            <a:xfrm>
              <a:off x="3323" y="2692"/>
              <a:ext cx="498" cy="448"/>
            </a:xfrm>
            <a:custGeom>
              <a:avLst/>
              <a:gdLst>
                <a:gd name="T0" fmla="*/ 0 w 531"/>
                <a:gd name="T1" fmla="*/ 3 h 450"/>
                <a:gd name="T2" fmla="*/ 5 w 531"/>
                <a:gd name="T3" fmla="*/ 124 h 450"/>
                <a:gd name="T4" fmla="*/ 41 w 531"/>
                <a:gd name="T5" fmla="*/ 213 h 450"/>
                <a:gd name="T6" fmla="*/ 28 w 531"/>
                <a:gd name="T7" fmla="*/ 287 h 450"/>
                <a:gd name="T8" fmla="*/ 31 w 531"/>
                <a:gd name="T9" fmla="*/ 345 h 450"/>
                <a:gd name="T10" fmla="*/ 14 w 531"/>
                <a:gd name="T11" fmla="*/ 374 h 450"/>
                <a:gd name="T12" fmla="*/ 21 w 531"/>
                <a:gd name="T13" fmla="*/ 384 h 450"/>
                <a:gd name="T14" fmla="*/ 76 w 531"/>
                <a:gd name="T15" fmla="*/ 376 h 450"/>
                <a:gd name="T16" fmla="*/ 144 w 531"/>
                <a:gd name="T17" fmla="*/ 399 h 450"/>
                <a:gd name="T18" fmla="*/ 167 w 531"/>
                <a:gd name="T19" fmla="*/ 376 h 450"/>
                <a:gd name="T20" fmla="*/ 233 w 531"/>
                <a:gd name="T21" fmla="*/ 412 h 450"/>
                <a:gd name="T22" fmla="*/ 240 w 531"/>
                <a:gd name="T23" fmla="*/ 431 h 450"/>
                <a:gd name="T24" fmla="*/ 264 w 531"/>
                <a:gd name="T25" fmla="*/ 446 h 450"/>
                <a:gd name="T26" fmla="*/ 278 w 531"/>
                <a:gd name="T27" fmla="*/ 428 h 450"/>
                <a:gd name="T28" fmla="*/ 310 w 531"/>
                <a:gd name="T29" fmla="*/ 444 h 450"/>
                <a:gd name="T30" fmla="*/ 330 w 531"/>
                <a:gd name="T31" fmla="*/ 431 h 450"/>
                <a:gd name="T32" fmla="*/ 326 w 531"/>
                <a:gd name="T33" fmla="*/ 405 h 450"/>
                <a:gd name="T34" fmla="*/ 380 w 531"/>
                <a:gd name="T35" fmla="*/ 428 h 450"/>
                <a:gd name="T36" fmla="*/ 378 w 531"/>
                <a:gd name="T37" fmla="*/ 454 h 450"/>
                <a:gd name="T38" fmla="*/ 414 w 531"/>
                <a:gd name="T39" fmla="*/ 421 h 450"/>
                <a:gd name="T40" fmla="*/ 382 w 531"/>
                <a:gd name="T41" fmla="*/ 416 h 450"/>
                <a:gd name="T42" fmla="*/ 357 w 531"/>
                <a:gd name="T43" fmla="*/ 382 h 450"/>
                <a:gd name="T44" fmla="*/ 388 w 531"/>
                <a:gd name="T45" fmla="*/ 340 h 450"/>
                <a:gd name="T46" fmla="*/ 388 w 531"/>
                <a:gd name="T47" fmla="*/ 316 h 450"/>
                <a:gd name="T48" fmla="*/ 353 w 531"/>
                <a:gd name="T49" fmla="*/ 352 h 450"/>
                <a:gd name="T50" fmla="*/ 337 w 531"/>
                <a:gd name="T51" fmla="*/ 340 h 450"/>
                <a:gd name="T52" fmla="*/ 351 w 531"/>
                <a:gd name="T53" fmla="*/ 321 h 450"/>
                <a:gd name="T54" fmla="*/ 313 w 531"/>
                <a:gd name="T55" fmla="*/ 335 h 450"/>
                <a:gd name="T56" fmla="*/ 289 w 531"/>
                <a:gd name="T57" fmla="*/ 323 h 450"/>
                <a:gd name="T58" fmla="*/ 296 w 531"/>
                <a:gd name="T59" fmla="*/ 301 h 450"/>
                <a:gd name="T60" fmla="*/ 359 w 531"/>
                <a:gd name="T61" fmla="*/ 316 h 450"/>
                <a:gd name="T62" fmla="*/ 335 w 531"/>
                <a:gd name="T63" fmla="*/ 263 h 450"/>
                <a:gd name="T64" fmla="*/ 338 w 531"/>
                <a:gd name="T65" fmla="*/ 220 h 450"/>
                <a:gd name="T66" fmla="*/ 192 w 531"/>
                <a:gd name="T67" fmla="*/ 232 h 450"/>
                <a:gd name="T68" fmla="*/ 211 w 531"/>
                <a:gd name="T69" fmla="*/ 144 h 450"/>
                <a:gd name="T70" fmla="*/ 235 w 531"/>
                <a:gd name="T71" fmla="*/ 102 h 450"/>
                <a:gd name="T72" fmla="*/ 227 w 531"/>
                <a:gd name="T73" fmla="*/ 90 h 450"/>
                <a:gd name="T74" fmla="*/ 216 w 531"/>
                <a:gd name="T75" fmla="*/ 0 h 450"/>
                <a:gd name="T76" fmla="*/ 0 w 531"/>
                <a:gd name="T77" fmla="*/ 3 h 450"/>
                <a:gd name="T78" fmla="*/ 0 w 531"/>
                <a:gd name="T79" fmla="*/ 3 h 450"/>
                <a:gd name="T80" fmla="*/ 0 w 531"/>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1"/>
                <a:gd name="T124" fmla="*/ 0 h 450"/>
                <a:gd name="T125" fmla="*/ 531 w 531"/>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1" h="450">
                  <a:moveTo>
                    <a:pt x="0" y="3"/>
                  </a:moveTo>
                  <a:lnTo>
                    <a:pt x="5" y="124"/>
                  </a:lnTo>
                  <a:lnTo>
                    <a:pt x="53" y="213"/>
                  </a:lnTo>
                  <a:lnTo>
                    <a:pt x="36" y="283"/>
                  </a:lnTo>
                  <a:lnTo>
                    <a:pt x="39" y="341"/>
                  </a:lnTo>
                  <a:lnTo>
                    <a:pt x="18" y="370"/>
                  </a:lnTo>
                  <a:lnTo>
                    <a:pt x="26" y="380"/>
                  </a:lnTo>
                  <a:lnTo>
                    <a:pt x="97" y="372"/>
                  </a:lnTo>
                  <a:lnTo>
                    <a:pt x="184" y="395"/>
                  </a:lnTo>
                  <a:lnTo>
                    <a:pt x="214" y="372"/>
                  </a:lnTo>
                  <a:lnTo>
                    <a:pt x="299" y="408"/>
                  </a:lnTo>
                  <a:lnTo>
                    <a:pt x="306" y="427"/>
                  </a:lnTo>
                  <a:lnTo>
                    <a:pt x="338" y="442"/>
                  </a:lnTo>
                  <a:lnTo>
                    <a:pt x="356" y="424"/>
                  </a:lnTo>
                  <a:lnTo>
                    <a:pt x="397" y="440"/>
                  </a:lnTo>
                  <a:lnTo>
                    <a:pt x="422" y="427"/>
                  </a:lnTo>
                  <a:lnTo>
                    <a:pt x="418" y="401"/>
                  </a:lnTo>
                  <a:lnTo>
                    <a:pt x="487" y="424"/>
                  </a:lnTo>
                  <a:lnTo>
                    <a:pt x="484" y="450"/>
                  </a:lnTo>
                  <a:lnTo>
                    <a:pt x="531" y="417"/>
                  </a:lnTo>
                  <a:lnTo>
                    <a:pt x="489" y="412"/>
                  </a:lnTo>
                  <a:lnTo>
                    <a:pt x="458" y="378"/>
                  </a:lnTo>
                  <a:lnTo>
                    <a:pt x="497" y="336"/>
                  </a:lnTo>
                  <a:lnTo>
                    <a:pt x="497" y="312"/>
                  </a:lnTo>
                  <a:lnTo>
                    <a:pt x="453" y="348"/>
                  </a:lnTo>
                  <a:lnTo>
                    <a:pt x="432" y="336"/>
                  </a:lnTo>
                  <a:lnTo>
                    <a:pt x="450" y="317"/>
                  </a:lnTo>
                  <a:lnTo>
                    <a:pt x="401" y="331"/>
                  </a:lnTo>
                  <a:lnTo>
                    <a:pt x="371" y="319"/>
                  </a:lnTo>
                  <a:lnTo>
                    <a:pt x="379" y="297"/>
                  </a:lnTo>
                  <a:lnTo>
                    <a:pt x="461" y="312"/>
                  </a:lnTo>
                  <a:lnTo>
                    <a:pt x="429" y="259"/>
                  </a:lnTo>
                  <a:lnTo>
                    <a:pt x="434" y="220"/>
                  </a:lnTo>
                  <a:lnTo>
                    <a:pt x="246" y="228"/>
                  </a:lnTo>
                  <a:lnTo>
                    <a:pt x="269" y="144"/>
                  </a:lnTo>
                  <a:lnTo>
                    <a:pt x="301" y="102"/>
                  </a:lnTo>
                  <a:lnTo>
                    <a:pt x="291" y="90"/>
                  </a:lnTo>
                  <a:lnTo>
                    <a:pt x="278" y="0"/>
                  </a:lnTo>
                  <a:lnTo>
                    <a:pt x="0" y="3"/>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7" name="Freeform 108"/>
            <p:cNvSpPr>
              <a:spLocks/>
            </p:cNvSpPr>
            <p:nvPr/>
          </p:nvSpPr>
          <p:spPr bwMode="auto">
            <a:xfrm>
              <a:off x="3576" y="1020"/>
              <a:ext cx="498" cy="265"/>
            </a:xfrm>
            <a:custGeom>
              <a:avLst/>
              <a:gdLst>
                <a:gd name="T0" fmla="*/ 148 w 530"/>
                <a:gd name="T1" fmla="*/ 177 h 264"/>
                <a:gd name="T2" fmla="*/ 154 w 530"/>
                <a:gd name="T3" fmla="*/ 193 h 264"/>
                <a:gd name="T4" fmla="*/ 168 w 530"/>
                <a:gd name="T5" fmla="*/ 198 h 264"/>
                <a:gd name="T6" fmla="*/ 188 w 530"/>
                <a:gd name="T7" fmla="*/ 268 h 264"/>
                <a:gd name="T8" fmla="*/ 226 w 530"/>
                <a:gd name="T9" fmla="*/ 172 h 264"/>
                <a:gd name="T10" fmla="*/ 243 w 530"/>
                <a:gd name="T11" fmla="*/ 175 h 264"/>
                <a:gd name="T12" fmla="*/ 268 w 530"/>
                <a:gd name="T13" fmla="*/ 161 h 264"/>
                <a:gd name="T14" fmla="*/ 307 w 530"/>
                <a:gd name="T15" fmla="*/ 161 h 264"/>
                <a:gd name="T16" fmla="*/ 321 w 530"/>
                <a:gd name="T17" fmla="*/ 138 h 264"/>
                <a:gd name="T18" fmla="*/ 397 w 530"/>
                <a:gd name="T19" fmla="*/ 141 h 264"/>
                <a:gd name="T20" fmla="*/ 413 w 530"/>
                <a:gd name="T21" fmla="*/ 123 h 264"/>
                <a:gd name="T22" fmla="*/ 387 w 530"/>
                <a:gd name="T23" fmla="*/ 86 h 264"/>
                <a:gd name="T24" fmla="*/ 341 w 530"/>
                <a:gd name="T25" fmla="*/ 87 h 264"/>
                <a:gd name="T26" fmla="*/ 303 w 530"/>
                <a:gd name="T27" fmla="*/ 81 h 264"/>
                <a:gd name="T28" fmla="*/ 255 w 530"/>
                <a:gd name="T29" fmla="*/ 81 h 264"/>
                <a:gd name="T30" fmla="*/ 240 w 530"/>
                <a:gd name="T31" fmla="*/ 112 h 264"/>
                <a:gd name="T32" fmla="*/ 214 w 530"/>
                <a:gd name="T33" fmla="*/ 94 h 264"/>
                <a:gd name="T34" fmla="*/ 189 w 530"/>
                <a:gd name="T35" fmla="*/ 97 h 264"/>
                <a:gd name="T36" fmla="*/ 181 w 530"/>
                <a:gd name="T37" fmla="*/ 65 h 264"/>
                <a:gd name="T38" fmla="*/ 126 w 530"/>
                <a:gd name="T39" fmla="*/ 60 h 264"/>
                <a:gd name="T40" fmla="*/ 120 w 530"/>
                <a:gd name="T41" fmla="*/ 48 h 264"/>
                <a:gd name="T42" fmla="*/ 144 w 530"/>
                <a:gd name="T43" fmla="*/ 14 h 264"/>
                <a:gd name="T44" fmla="*/ 164 w 530"/>
                <a:gd name="T45" fmla="*/ 13 h 264"/>
                <a:gd name="T46" fmla="*/ 144 w 530"/>
                <a:gd name="T47" fmla="*/ 0 h 264"/>
                <a:gd name="T48" fmla="*/ 114 w 530"/>
                <a:gd name="T49" fmla="*/ 10 h 264"/>
                <a:gd name="T50" fmla="*/ 63 w 530"/>
                <a:gd name="T51" fmla="*/ 74 h 264"/>
                <a:gd name="T52" fmla="*/ 38 w 530"/>
                <a:gd name="T53" fmla="*/ 81 h 264"/>
                <a:gd name="T54" fmla="*/ 0 w 530"/>
                <a:gd name="T55" fmla="*/ 113 h 264"/>
                <a:gd name="T56" fmla="*/ 148 w 530"/>
                <a:gd name="T57" fmla="*/ 177 h 264"/>
                <a:gd name="T58" fmla="*/ 148 w 530"/>
                <a:gd name="T59" fmla="*/ 177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0"/>
                <a:gd name="T91" fmla="*/ 0 h 264"/>
                <a:gd name="T92" fmla="*/ 530 w 530"/>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0" h="264">
                  <a:moveTo>
                    <a:pt x="191" y="173"/>
                  </a:moveTo>
                  <a:lnTo>
                    <a:pt x="198" y="189"/>
                  </a:lnTo>
                  <a:lnTo>
                    <a:pt x="216" y="194"/>
                  </a:lnTo>
                  <a:lnTo>
                    <a:pt x="242" y="264"/>
                  </a:lnTo>
                  <a:lnTo>
                    <a:pt x="288" y="168"/>
                  </a:lnTo>
                  <a:lnTo>
                    <a:pt x="313" y="171"/>
                  </a:lnTo>
                  <a:lnTo>
                    <a:pt x="344" y="157"/>
                  </a:lnTo>
                  <a:lnTo>
                    <a:pt x="394" y="157"/>
                  </a:lnTo>
                  <a:lnTo>
                    <a:pt x="412" y="134"/>
                  </a:lnTo>
                  <a:lnTo>
                    <a:pt x="510" y="137"/>
                  </a:lnTo>
                  <a:lnTo>
                    <a:pt x="530" y="123"/>
                  </a:lnTo>
                  <a:lnTo>
                    <a:pt x="497" y="86"/>
                  </a:lnTo>
                  <a:lnTo>
                    <a:pt x="437" y="87"/>
                  </a:lnTo>
                  <a:lnTo>
                    <a:pt x="389" y="81"/>
                  </a:lnTo>
                  <a:lnTo>
                    <a:pt x="327" y="81"/>
                  </a:lnTo>
                  <a:lnTo>
                    <a:pt x="306" y="112"/>
                  </a:lnTo>
                  <a:lnTo>
                    <a:pt x="276" y="94"/>
                  </a:lnTo>
                  <a:lnTo>
                    <a:pt x="243" y="97"/>
                  </a:lnTo>
                  <a:lnTo>
                    <a:pt x="232" y="65"/>
                  </a:lnTo>
                  <a:lnTo>
                    <a:pt x="162" y="60"/>
                  </a:lnTo>
                  <a:lnTo>
                    <a:pt x="154" y="48"/>
                  </a:lnTo>
                  <a:lnTo>
                    <a:pt x="185" y="14"/>
                  </a:lnTo>
                  <a:lnTo>
                    <a:pt x="211" y="13"/>
                  </a:lnTo>
                  <a:lnTo>
                    <a:pt x="185" y="0"/>
                  </a:lnTo>
                  <a:lnTo>
                    <a:pt x="146" y="10"/>
                  </a:lnTo>
                  <a:lnTo>
                    <a:pt x="81" y="74"/>
                  </a:lnTo>
                  <a:lnTo>
                    <a:pt x="49" y="81"/>
                  </a:lnTo>
                  <a:lnTo>
                    <a:pt x="0" y="113"/>
                  </a:lnTo>
                  <a:lnTo>
                    <a:pt x="191" y="173"/>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chemeClr val="accent1">
                    <a:lumMod val="60000"/>
                    <a:lumOff val="40000"/>
                  </a:schemeClr>
                </a:solidFill>
                <a:latin typeface="Arial" pitchFamily="34" charset="0"/>
                <a:cs typeface="Arial" pitchFamily="34" charset="0"/>
              </a:endParaRPr>
            </a:p>
          </p:txBody>
        </p:sp>
        <p:sp>
          <p:nvSpPr>
            <p:cNvPr id="88" name="Freeform 109"/>
            <p:cNvSpPr>
              <a:spLocks/>
            </p:cNvSpPr>
            <p:nvPr/>
          </p:nvSpPr>
          <p:spPr bwMode="auto">
            <a:xfrm>
              <a:off x="3897" y="1184"/>
              <a:ext cx="338" cy="475"/>
            </a:xfrm>
            <a:custGeom>
              <a:avLst/>
              <a:gdLst>
                <a:gd name="T0" fmla="*/ 32 w 359"/>
                <a:gd name="T1" fmla="*/ 395 h 476"/>
                <a:gd name="T2" fmla="*/ 28 w 359"/>
                <a:gd name="T3" fmla="*/ 316 h 476"/>
                <a:gd name="T4" fmla="*/ 5 w 359"/>
                <a:gd name="T5" fmla="*/ 258 h 476"/>
                <a:gd name="T6" fmla="*/ 14 w 359"/>
                <a:gd name="T7" fmla="*/ 136 h 476"/>
                <a:gd name="T8" fmla="*/ 55 w 359"/>
                <a:gd name="T9" fmla="*/ 73 h 476"/>
                <a:gd name="T10" fmla="*/ 52 w 359"/>
                <a:gd name="T11" fmla="*/ 120 h 476"/>
                <a:gd name="T12" fmla="*/ 64 w 359"/>
                <a:gd name="T13" fmla="*/ 110 h 476"/>
                <a:gd name="T14" fmla="*/ 64 w 359"/>
                <a:gd name="T15" fmla="*/ 72 h 476"/>
                <a:gd name="T16" fmla="*/ 80 w 359"/>
                <a:gd name="T17" fmla="*/ 49 h 476"/>
                <a:gd name="T18" fmla="*/ 85 w 359"/>
                <a:gd name="T19" fmla="*/ 7 h 476"/>
                <a:gd name="T20" fmla="*/ 99 w 359"/>
                <a:gd name="T21" fmla="*/ 0 h 476"/>
                <a:gd name="T22" fmla="*/ 185 w 359"/>
                <a:gd name="T23" fmla="*/ 38 h 476"/>
                <a:gd name="T24" fmla="*/ 192 w 359"/>
                <a:gd name="T25" fmla="*/ 68 h 476"/>
                <a:gd name="T26" fmla="*/ 204 w 359"/>
                <a:gd name="T27" fmla="*/ 97 h 476"/>
                <a:gd name="T28" fmla="*/ 206 w 359"/>
                <a:gd name="T29" fmla="*/ 149 h 476"/>
                <a:gd name="T30" fmla="*/ 177 w 359"/>
                <a:gd name="T31" fmla="*/ 195 h 476"/>
                <a:gd name="T32" fmla="*/ 175 w 359"/>
                <a:gd name="T33" fmla="*/ 229 h 476"/>
                <a:gd name="T34" fmla="*/ 192 w 359"/>
                <a:gd name="T35" fmla="*/ 240 h 476"/>
                <a:gd name="T36" fmla="*/ 216 w 359"/>
                <a:gd name="T37" fmla="*/ 193 h 476"/>
                <a:gd name="T38" fmla="*/ 237 w 359"/>
                <a:gd name="T39" fmla="*/ 177 h 476"/>
                <a:gd name="T40" fmla="*/ 252 w 359"/>
                <a:gd name="T41" fmla="*/ 186 h 476"/>
                <a:gd name="T42" fmla="*/ 282 w 359"/>
                <a:gd name="T43" fmla="*/ 292 h 476"/>
                <a:gd name="T44" fmla="*/ 263 w 359"/>
                <a:gd name="T45" fmla="*/ 337 h 476"/>
                <a:gd name="T46" fmla="*/ 257 w 359"/>
                <a:gd name="T47" fmla="*/ 369 h 476"/>
                <a:gd name="T48" fmla="*/ 246 w 359"/>
                <a:gd name="T49" fmla="*/ 379 h 476"/>
                <a:gd name="T50" fmla="*/ 246 w 359"/>
                <a:gd name="T51" fmla="*/ 408 h 476"/>
                <a:gd name="T52" fmla="*/ 231 w 359"/>
                <a:gd name="T53" fmla="*/ 447 h 476"/>
                <a:gd name="T54" fmla="*/ 137 w 359"/>
                <a:gd name="T55" fmla="*/ 463 h 476"/>
                <a:gd name="T56" fmla="*/ 136 w 359"/>
                <a:gd name="T57" fmla="*/ 457 h 476"/>
                <a:gd name="T58" fmla="*/ 0 w 359"/>
                <a:gd name="T59" fmla="*/ 476 h 476"/>
                <a:gd name="T60" fmla="*/ 32 w 359"/>
                <a:gd name="T61" fmla="*/ 395 h 476"/>
                <a:gd name="T62" fmla="*/ 32 w 359"/>
                <a:gd name="T63" fmla="*/ 395 h 4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9"/>
                <a:gd name="T97" fmla="*/ 0 h 476"/>
                <a:gd name="T98" fmla="*/ 359 w 359"/>
                <a:gd name="T99" fmla="*/ 476 h 4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9" h="476">
                  <a:moveTo>
                    <a:pt x="40" y="395"/>
                  </a:moveTo>
                  <a:lnTo>
                    <a:pt x="36" y="316"/>
                  </a:lnTo>
                  <a:lnTo>
                    <a:pt x="5" y="258"/>
                  </a:lnTo>
                  <a:lnTo>
                    <a:pt x="18" y="136"/>
                  </a:lnTo>
                  <a:lnTo>
                    <a:pt x="70" y="73"/>
                  </a:lnTo>
                  <a:lnTo>
                    <a:pt x="66" y="120"/>
                  </a:lnTo>
                  <a:lnTo>
                    <a:pt x="82" y="110"/>
                  </a:lnTo>
                  <a:lnTo>
                    <a:pt x="82" y="72"/>
                  </a:lnTo>
                  <a:lnTo>
                    <a:pt x="102" y="49"/>
                  </a:lnTo>
                  <a:lnTo>
                    <a:pt x="108" y="7"/>
                  </a:lnTo>
                  <a:lnTo>
                    <a:pt x="126" y="0"/>
                  </a:lnTo>
                  <a:lnTo>
                    <a:pt x="235" y="38"/>
                  </a:lnTo>
                  <a:lnTo>
                    <a:pt x="244" y="68"/>
                  </a:lnTo>
                  <a:lnTo>
                    <a:pt x="259" y="97"/>
                  </a:lnTo>
                  <a:lnTo>
                    <a:pt x="262" y="149"/>
                  </a:lnTo>
                  <a:lnTo>
                    <a:pt x="225" y="195"/>
                  </a:lnTo>
                  <a:lnTo>
                    <a:pt x="223" y="229"/>
                  </a:lnTo>
                  <a:lnTo>
                    <a:pt x="244" y="240"/>
                  </a:lnTo>
                  <a:lnTo>
                    <a:pt x="274" y="193"/>
                  </a:lnTo>
                  <a:lnTo>
                    <a:pt x="303" y="177"/>
                  </a:lnTo>
                  <a:lnTo>
                    <a:pt x="322" y="186"/>
                  </a:lnTo>
                  <a:lnTo>
                    <a:pt x="359" y="292"/>
                  </a:lnTo>
                  <a:lnTo>
                    <a:pt x="333" y="337"/>
                  </a:lnTo>
                  <a:lnTo>
                    <a:pt x="327" y="369"/>
                  </a:lnTo>
                  <a:lnTo>
                    <a:pt x="312" y="379"/>
                  </a:lnTo>
                  <a:lnTo>
                    <a:pt x="312" y="408"/>
                  </a:lnTo>
                  <a:lnTo>
                    <a:pt x="293" y="447"/>
                  </a:lnTo>
                  <a:lnTo>
                    <a:pt x="175" y="463"/>
                  </a:lnTo>
                  <a:lnTo>
                    <a:pt x="172" y="457"/>
                  </a:lnTo>
                  <a:lnTo>
                    <a:pt x="0" y="476"/>
                  </a:lnTo>
                  <a:lnTo>
                    <a:pt x="40" y="395"/>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9" name="Freeform 110"/>
            <p:cNvSpPr>
              <a:spLocks/>
            </p:cNvSpPr>
            <p:nvPr/>
          </p:nvSpPr>
          <p:spPr bwMode="auto">
            <a:xfrm>
              <a:off x="3389" y="1093"/>
              <a:ext cx="459" cy="499"/>
            </a:xfrm>
            <a:custGeom>
              <a:avLst/>
              <a:gdLst>
                <a:gd name="T0" fmla="*/ 9 w 492"/>
                <a:gd name="T1" fmla="*/ 192 h 503"/>
                <a:gd name="T2" fmla="*/ 8 w 492"/>
                <a:gd name="T3" fmla="*/ 256 h 503"/>
                <a:gd name="T4" fmla="*/ 55 w 492"/>
                <a:gd name="T5" fmla="*/ 293 h 503"/>
                <a:gd name="T6" fmla="*/ 73 w 492"/>
                <a:gd name="T7" fmla="*/ 319 h 503"/>
                <a:gd name="T8" fmla="*/ 111 w 492"/>
                <a:gd name="T9" fmla="*/ 355 h 503"/>
                <a:gd name="T10" fmla="*/ 116 w 492"/>
                <a:gd name="T11" fmla="*/ 397 h 503"/>
                <a:gd name="T12" fmla="*/ 123 w 492"/>
                <a:gd name="T13" fmla="*/ 454 h 503"/>
                <a:gd name="T14" fmla="*/ 159 w 492"/>
                <a:gd name="T15" fmla="*/ 507 h 503"/>
                <a:gd name="T16" fmla="*/ 349 w 492"/>
                <a:gd name="T17" fmla="*/ 493 h 503"/>
                <a:gd name="T18" fmla="*/ 339 w 492"/>
                <a:gd name="T19" fmla="*/ 415 h 503"/>
                <a:gd name="T20" fmla="*/ 355 w 492"/>
                <a:gd name="T21" fmla="*/ 297 h 503"/>
                <a:gd name="T22" fmla="*/ 355 w 492"/>
                <a:gd name="T23" fmla="*/ 264 h 503"/>
                <a:gd name="T24" fmla="*/ 383 w 492"/>
                <a:gd name="T25" fmla="*/ 168 h 503"/>
                <a:gd name="T26" fmla="*/ 376 w 492"/>
                <a:gd name="T27" fmla="*/ 165 h 503"/>
                <a:gd name="T28" fmla="*/ 358 w 492"/>
                <a:gd name="T29" fmla="*/ 218 h 503"/>
                <a:gd name="T30" fmla="*/ 343 w 492"/>
                <a:gd name="T31" fmla="*/ 221 h 503"/>
                <a:gd name="T32" fmla="*/ 336 w 492"/>
                <a:gd name="T33" fmla="*/ 244 h 503"/>
                <a:gd name="T34" fmla="*/ 319 w 492"/>
                <a:gd name="T35" fmla="*/ 263 h 503"/>
                <a:gd name="T36" fmla="*/ 331 w 492"/>
                <a:gd name="T37" fmla="*/ 210 h 503"/>
                <a:gd name="T38" fmla="*/ 343 w 492"/>
                <a:gd name="T39" fmla="*/ 191 h 503"/>
                <a:gd name="T40" fmla="*/ 323 w 492"/>
                <a:gd name="T41" fmla="*/ 121 h 503"/>
                <a:gd name="T42" fmla="*/ 309 w 492"/>
                <a:gd name="T43" fmla="*/ 116 h 503"/>
                <a:gd name="T44" fmla="*/ 303 w 492"/>
                <a:gd name="T45" fmla="*/ 100 h 503"/>
                <a:gd name="T46" fmla="*/ 155 w 492"/>
                <a:gd name="T47" fmla="*/ 40 h 503"/>
                <a:gd name="T48" fmla="*/ 136 w 492"/>
                <a:gd name="T49" fmla="*/ 29 h 503"/>
                <a:gd name="T50" fmla="*/ 126 w 492"/>
                <a:gd name="T51" fmla="*/ 40 h 503"/>
                <a:gd name="T52" fmla="*/ 122 w 492"/>
                <a:gd name="T53" fmla="*/ 37 h 503"/>
                <a:gd name="T54" fmla="*/ 128 w 492"/>
                <a:gd name="T55" fmla="*/ 16 h 503"/>
                <a:gd name="T56" fmla="*/ 131 w 492"/>
                <a:gd name="T57" fmla="*/ 3 h 503"/>
                <a:gd name="T58" fmla="*/ 126 w 492"/>
                <a:gd name="T59" fmla="*/ 0 h 503"/>
                <a:gd name="T60" fmla="*/ 65 w 492"/>
                <a:gd name="T61" fmla="*/ 32 h 503"/>
                <a:gd name="T62" fmla="*/ 59 w 492"/>
                <a:gd name="T63" fmla="*/ 34 h 503"/>
                <a:gd name="T64" fmla="*/ 47 w 492"/>
                <a:gd name="T65" fmla="*/ 26 h 503"/>
                <a:gd name="T66" fmla="*/ 35 w 492"/>
                <a:gd name="T67" fmla="*/ 35 h 503"/>
                <a:gd name="T68" fmla="*/ 38 w 492"/>
                <a:gd name="T69" fmla="*/ 94 h 503"/>
                <a:gd name="T70" fmla="*/ 0 w 492"/>
                <a:gd name="T71" fmla="*/ 152 h 503"/>
                <a:gd name="T72" fmla="*/ 9 w 492"/>
                <a:gd name="T73" fmla="*/ 192 h 503"/>
                <a:gd name="T74" fmla="*/ 9 w 492"/>
                <a:gd name="T75" fmla="*/ 192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2"/>
                <a:gd name="T115" fmla="*/ 0 h 503"/>
                <a:gd name="T116" fmla="*/ 492 w 492"/>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2" h="503">
                  <a:moveTo>
                    <a:pt x="13" y="192"/>
                  </a:moveTo>
                  <a:lnTo>
                    <a:pt x="11" y="252"/>
                  </a:lnTo>
                  <a:lnTo>
                    <a:pt x="71" y="289"/>
                  </a:lnTo>
                  <a:lnTo>
                    <a:pt x="94" y="315"/>
                  </a:lnTo>
                  <a:lnTo>
                    <a:pt x="143" y="351"/>
                  </a:lnTo>
                  <a:lnTo>
                    <a:pt x="149" y="393"/>
                  </a:lnTo>
                  <a:lnTo>
                    <a:pt x="159" y="450"/>
                  </a:lnTo>
                  <a:lnTo>
                    <a:pt x="204" y="503"/>
                  </a:lnTo>
                  <a:lnTo>
                    <a:pt x="449" y="489"/>
                  </a:lnTo>
                  <a:lnTo>
                    <a:pt x="436" y="411"/>
                  </a:lnTo>
                  <a:lnTo>
                    <a:pt x="457" y="293"/>
                  </a:lnTo>
                  <a:lnTo>
                    <a:pt x="457" y="260"/>
                  </a:lnTo>
                  <a:lnTo>
                    <a:pt x="492" y="168"/>
                  </a:lnTo>
                  <a:lnTo>
                    <a:pt x="483" y="165"/>
                  </a:lnTo>
                  <a:lnTo>
                    <a:pt x="460" y="218"/>
                  </a:lnTo>
                  <a:lnTo>
                    <a:pt x="441" y="221"/>
                  </a:lnTo>
                  <a:lnTo>
                    <a:pt x="432" y="244"/>
                  </a:lnTo>
                  <a:lnTo>
                    <a:pt x="411" y="259"/>
                  </a:lnTo>
                  <a:lnTo>
                    <a:pt x="426" y="210"/>
                  </a:lnTo>
                  <a:lnTo>
                    <a:pt x="441" y="191"/>
                  </a:lnTo>
                  <a:lnTo>
                    <a:pt x="415" y="121"/>
                  </a:lnTo>
                  <a:lnTo>
                    <a:pt x="397" y="116"/>
                  </a:lnTo>
                  <a:lnTo>
                    <a:pt x="390" y="100"/>
                  </a:lnTo>
                  <a:lnTo>
                    <a:pt x="199" y="40"/>
                  </a:lnTo>
                  <a:lnTo>
                    <a:pt x="175" y="29"/>
                  </a:lnTo>
                  <a:lnTo>
                    <a:pt x="162" y="40"/>
                  </a:lnTo>
                  <a:lnTo>
                    <a:pt x="157" y="37"/>
                  </a:lnTo>
                  <a:lnTo>
                    <a:pt x="164" y="16"/>
                  </a:lnTo>
                  <a:lnTo>
                    <a:pt x="169" y="3"/>
                  </a:lnTo>
                  <a:lnTo>
                    <a:pt x="162" y="0"/>
                  </a:lnTo>
                  <a:lnTo>
                    <a:pt x="84" y="32"/>
                  </a:lnTo>
                  <a:lnTo>
                    <a:pt x="76" y="34"/>
                  </a:lnTo>
                  <a:lnTo>
                    <a:pt x="60" y="26"/>
                  </a:lnTo>
                  <a:lnTo>
                    <a:pt x="45" y="35"/>
                  </a:lnTo>
                  <a:lnTo>
                    <a:pt x="49" y="94"/>
                  </a:lnTo>
                  <a:lnTo>
                    <a:pt x="0" y="152"/>
                  </a:lnTo>
                  <a:lnTo>
                    <a:pt x="13" y="192"/>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0" name="Freeform 111"/>
            <p:cNvSpPr>
              <a:spLocks/>
            </p:cNvSpPr>
            <p:nvPr/>
          </p:nvSpPr>
          <p:spPr bwMode="auto">
            <a:xfrm>
              <a:off x="3523" y="1582"/>
              <a:ext cx="344" cy="643"/>
            </a:xfrm>
            <a:custGeom>
              <a:avLst/>
              <a:gdLst>
                <a:gd name="T0" fmla="*/ 6 w 366"/>
                <a:gd name="T1" fmla="*/ 262 h 640"/>
                <a:gd name="T2" fmla="*/ 34 w 366"/>
                <a:gd name="T3" fmla="*/ 181 h 640"/>
                <a:gd name="T4" fmla="*/ 24 w 366"/>
                <a:gd name="T5" fmla="*/ 150 h 640"/>
                <a:gd name="T6" fmla="*/ 74 w 366"/>
                <a:gd name="T7" fmla="*/ 101 h 640"/>
                <a:gd name="T8" fmla="*/ 83 w 366"/>
                <a:gd name="T9" fmla="*/ 66 h 640"/>
                <a:gd name="T10" fmla="*/ 48 w 366"/>
                <a:gd name="T11" fmla="*/ 14 h 640"/>
                <a:gd name="T12" fmla="*/ 240 w 366"/>
                <a:gd name="T13" fmla="*/ 0 h 640"/>
                <a:gd name="T14" fmla="*/ 242 w 366"/>
                <a:gd name="T15" fmla="*/ 37 h 640"/>
                <a:gd name="T16" fmla="*/ 262 w 366"/>
                <a:gd name="T17" fmla="*/ 85 h 640"/>
                <a:gd name="T18" fmla="*/ 279 w 366"/>
                <a:gd name="T19" fmla="*/ 334 h 640"/>
                <a:gd name="T20" fmla="*/ 275 w 366"/>
                <a:gd name="T21" fmla="*/ 384 h 640"/>
                <a:gd name="T22" fmla="*/ 286 w 366"/>
                <a:gd name="T23" fmla="*/ 413 h 640"/>
                <a:gd name="T24" fmla="*/ 274 w 366"/>
                <a:gd name="T25" fmla="*/ 468 h 640"/>
                <a:gd name="T26" fmla="*/ 258 w 366"/>
                <a:gd name="T27" fmla="*/ 492 h 640"/>
                <a:gd name="T28" fmla="*/ 252 w 366"/>
                <a:gd name="T29" fmla="*/ 533 h 640"/>
                <a:gd name="T30" fmla="*/ 259 w 366"/>
                <a:gd name="T31" fmla="*/ 546 h 640"/>
                <a:gd name="T32" fmla="*/ 253 w 366"/>
                <a:gd name="T33" fmla="*/ 568 h 640"/>
                <a:gd name="T34" fmla="*/ 256 w 366"/>
                <a:gd name="T35" fmla="*/ 577 h 640"/>
                <a:gd name="T36" fmla="*/ 233 w 366"/>
                <a:gd name="T37" fmla="*/ 588 h 640"/>
                <a:gd name="T38" fmla="*/ 227 w 366"/>
                <a:gd name="T39" fmla="*/ 628 h 640"/>
                <a:gd name="T40" fmla="*/ 196 w 366"/>
                <a:gd name="T41" fmla="*/ 615 h 640"/>
                <a:gd name="T42" fmla="*/ 180 w 366"/>
                <a:gd name="T43" fmla="*/ 644 h 640"/>
                <a:gd name="T44" fmla="*/ 169 w 366"/>
                <a:gd name="T45" fmla="*/ 641 h 640"/>
                <a:gd name="T46" fmla="*/ 158 w 366"/>
                <a:gd name="T47" fmla="*/ 615 h 640"/>
                <a:gd name="T48" fmla="*/ 140 w 366"/>
                <a:gd name="T49" fmla="*/ 552 h 640"/>
                <a:gd name="T50" fmla="*/ 97 w 366"/>
                <a:gd name="T51" fmla="*/ 520 h 640"/>
                <a:gd name="T52" fmla="*/ 88 w 366"/>
                <a:gd name="T53" fmla="*/ 487 h 640"/>
                <a:gd name="T54" fmla="*/ 102 w 366"/>
                <a:gd name="T55" fmla="*/ 437 h 640"/>
                <a:gd name="T56" fmla="*/ 90 w 366"/>
                <a:gd name="T57" fmla="*/ 428 h 640"/>
                <a:gd name="T58" fmla="*/ 63 w 366"/>
                <a:gd name="T59" fmla="*/ 428 h 640"/>
                <a:gd name="T60" fmla="*/ 56 w 366"/>
                <a:gd name="T61" fmla="*/ 397 h 640"/>
                <a:gd name="T62" fmla="*/ 10 w 366"/>
                <a:gd name="T63" fmla="*/ 335 h 640"/>
                <a:gd name="T64" fmla="*/ 0 w 366"/>
                <a:gd name="T65" fmla="*/ 281 h 640"/>
                <a:gd name="T66" fmla="*/ 6 w 366"/>
                <a:gd name="T67" fmla="*/ 262 h 640"/>
                <a:gd name="T68" fmla="*/ 6 w 366"/>
                <a:gd name="T69" fmla="*/ 262 h 6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6"/>
                <a:gd name="T106" fmla="*/ 0 h 640"/>
                <a:gd name="T107" fmla="*/ 366 w 366"/>
                <a:gd name="T108" fmla="*/ 640 h 6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6" h="640">
                  <a:moveTo>
                    <a:pt x="6" y="262"/>
                  </a:moveTo>
                  <a:lnTo>
                    <a:pt x="43" y="181"/>
                  </a:lnTo>
                  <a:lnTo>
                    <a:pt x="32" y="150"/>
                  </a:lnTo>
                  <a:lnTo>
                    <a:pt x="95" y="101"/>
                  </a:lnTo>
                  <a:lnTo>
                    <a:pt x="106" y="66"/>
                  </a:lnTo>
                  <a:lnTo>
                    <a:pt x="61" y="14"/>
                  </a:lnTo>
                  <a:lnTo>
                    <a:pt x="306" y="0"/>
                  </a:lnTo>
                  <a:lnTo>
                    <a:pt x="312" y="37"/>
                  </a:lnTo>
                  <a:lnTo>
                    <a:pt x="336" y="85"/>
                  </a:lnTo>
                  <a:lnTo>
                    <a:pt x="357" y="330"/>
                  </a:lnTo>
                  <a:lnTo>
                    <a:pt x="353" y="380"/>
                  </a:lnTo>
                  <a:lnTo>
                    <a:pt x="366" y="409"/>
                  </a:lnTo>
                  <a:lnTo>
                    <a:pt x="351" y="464"/>
                  </a:lnTo>
                  <a:lnTo>
                    <a:pt x="332" y="488"/>
                  </a:lnTo>
                  <a:lnTo>
                    <a:pt x="322" y="529"/>
                  </a:lnTo>
                  <a:lnTo>
                    <a:pt x="333" y="542"/>
                  </a:lnTo>
                  <a:lnTo>
                    <a:pt x="323" y="564"/>
                  </a:lnTo>
                  <a:lnTo>
                    <a:pt x="328" y="573"/>
                  </a:lnTo>
                  <a:lnTo>
                    <a:pt x="299" y="584"/>
                  </a:lnTo>
                  <a:lnTo>
                    <a:pt x="293" y="624"/>
                  </a:lnTo>
                  <a:lnTo>
                    <a:pt x="251" y="611"/>
                  </a:lnTo>
                  <a:lnTo>
                    <a:pt x="230" y="640"/>
                  </a:lnTo>
                  <a:lnTo>
                    <a:pt x="217" y="637"/>
                  </a:lnTo>
                  <a:lnTo>
                    <a:pt x="202" y="611"/>
                  </a:lnTo>
                  <a:lnTo>
                    <a:pt x="179" y="548"/>
                  </a:lnTo>
                  <a:lnTo>
                    <a:pt x="124" y="516"/>
                  </a:lnTo>
                  <a:lnTo>
                    <a:pt x="113" y="483"/>
                  </a:lnTo>
                  <a:lnTo>
                    <a:pt x="131" y="433"/>
                  </a:lnTo>
                  <a:lnTo>
                    <a:pt x="116" y="424"/>
                  </a:lnTo>
                  <a:lnTo>
                    <a:pt x="81" y="424"/>
                  </a:lnTo>
                  <a:lnTo>
                    <a:pt x="72" y="393"/>
                  </a:lnTo>
                  <a:lnTo>
                    <a:pt x="14" y="331"/>
                  </a:lnTo>
                  <a:lnTo>
                    <a:pt x="0" y="281"/>
                  </a:lnTo>
                  <a:lnTo>
                    <a:pt x="6" y="262"/>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1" name="Freeform 112"/>
            <p:cNvSpPr>
              <a:spLocks/>
            </p:cNvSpPr>
            <p:nvPr/>
          </p:nvSpPr>
          <p:spPr bwMode="auto">
            <a:xfrm>
              <a:off x="3826" y="1640"/>
              <a:ext cx="271" cy="483"/>
            </a:xfrm>
            <a:custGeom>
              <a:avLst/>
              <a:gdLst>
                <a:gd name="T0" fmla="*/ 8 w 288"/>
                <a:gd name="T1" fmla="*/ 486 h 482"/>
                <a:gd name="T2" fmla="*/ 14 w 288"/>
                <a:gd name="T3" fmla="*/ 472 h 482"/>
                <a:gd name="T4" fmla="*/ 57 w 288"/>
                <a:gd name="T5" fmla="*/ 468 h 482"/>
                <a:gd name="T6" fmla="*/ 92 w 288"/>
                <a:gd name="T7" fmla="*/ 454 h 482"/>
                <a:gd name="T8" fmla="*/ 128 w 288"/>
                <a:gd name="T9" fmla="*/ 426 h 482"/>
                <a:gd name="T10" fmla="*/ 157 w 288"/>
                <a:gd name="T11" fmla="*/ 425 h 482"/>
                <a:gd name="T12" fmla="*/ 190 w 288"/>
                <a:gd name="T13" fmla="*/ 355 h 482"/>
                <a:gd name="T14" fmla="*/ 201 w 288"/>
                <a:gd name="T15" fmla="*/ 360 h 482"/>
                <a:gd name="T16" fmla="*/ 226 w 288"/>
                <a:gd name="T17" fmla="*/ 336 h 482"/>
                <a:gd name="T18" fmla="*/ 218 w 288"/>
                <a:gd name="T19" fmla="*/ 318 h 482"/>
                <a:gd name="T20" fmla="*/ 221 w 288"/>
                <a:gd name="T21" fmla="*/ 308 h 482"/>
                <a:gd name="T22" fmla="*/ 197 w 288"/>
                <a:gd name="T23" fmla="*/ 6 h 482"/>
                <a:gd name="T24" fmla="*/ 194 w 288"/>
                <a:gd name="T25" fmla="*/ 0 h 482"/>
                <a:gd name="T26" fmla="*/ 60 w 288"/>
                <a:gd name="T27" fmla="*/ 19 h 482"/>
                <a:gd name="T28" fmla="*/ 35 w 288"/>
                <a:gd name="T29" fmla="*/ 35 h 482"/>
                <a:gd name="T30" fmla="*/ 10 w 288"/>
                <a:gd name="T31" fmla="*/ 27 h 482"/>
                <a:gd name="T32" fmla="*/ 27 w 288"/>
                <a:gd name="T33" fmla="*/ 276 h 482"/>
                <a:gd name="T34" fmla="*/ 24 w 288"/>
                <a:gd name="T35" fmla="*/ 326 h 482"/>
                <a:gd name="T36" fmla="*/ 35 w 288"/>
                <a:gd name="T37" fmla="*/ 355 h 482"/>
                <a:gd name="T38" fmla="*/ 23 w 288"/>
                <a:gd name="T39" fmla="*/ 410 h 482"/>
                <a:gd name="T40" fmla="*/ 8 w 288"/>
                <a:gd name="T41" fmla="*/ 434 h 482"/>
                <a:gd name="T42" fmla="*/ 0 w 288"/>
                <a:gd name="T43" fmla="*/ 475 h 482"/>
                <a:gd name="T44" fmla="*/ 8 w 288"/>
                <a:gd name="T45" fmla="*/ 486 h 482"/>
                <a:gd name="T46" fmla="*/ 8 w 288"/>
                <a:gd name="T47" fmla="*/ 486 h 4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2"/>
                <a:gd name="T74" fmla="*/ 288 w 288"/>
                <a:gd name="T75" fmla="*/ 482 h 4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2">
                  <a:moveTo>
                    <a:pt x="10" y="482"/>
                  </a:moveTo>
                  <a:lnTo>
                    <a:pt x="18" y="468"/>
                  </a:lnTo>
                  <a:lnTo>
                    <a:pt x="73" y="464"/>
                  </a:lnTo>
                  <a:lnTo>
                    <a:pt x="118" y="450"/>
                  </a:lnTo>
                  <a:lnTo>
                    <a:pt x="163" y="422"/>
                  </a:lnTo>
                  <a:lnTo>
                    <a:pt x="201" y="421"/>
                  </a:lnTo>
                  <a:lnTo>
                    <a:pt x="243" y="351"/>
                  </a:lnTo>
                  <a:lnTo>
                    <a:pt x="256" y="356"/>
                  </a:lnTo>
                  <a:lnTo>
                    <a:pt x="288" y="332"/>
                  </a:lnTo>
                  <a:lnTo>
                    <a:pt x="280" y="314"/>
                  </a:lnTo>
                  <a:lnTo>
                    <a:pt x="283" y="304"/>
                  </a:lnTo>
                  <a:lnTo>
                    <a:pt x="251" y="6"/>
                  </a:lnTo>
                  <a:lnTo>
                    <a:pt x="248" y="0"/>
                  </a:lnTo>
                  <a:lnTo>
                    <a:pt x="76" y="19"/>
                  </a:lnTo>
                  <a:lnTo>
                    <a:pt x="44" y="35"/>
                  </a:lnTo>
                  <a:lnTo>
                    <a:pt x="14" y="27"/>
                  </a:lnTo>
                  <a:lnTo>
                    <a:pt x="35" y="272"/>
                  </a:lnTo>
                  <a:lnTo>
                    <a:pt x="31" y="322"/>
                  </a:lnTo>
                  <a:lnTo>
                    <a:pt x="44" y="351"/>
                  </a:lnTo>
                  <a:lnTo>
                    <a:pt x="29" y="406"/>
                  </a:lnTo>
                  <a:lnTo>
                    <a:pt x="10" y="430"/>
                  </a:lnTo>
                  <a:lnTo>
                    <a:pt x="0" y="471"/>
                  </a:lnTo>
                  <a:lnTo>
                    <a:pt x="10" y="482"/>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2" name="Freeform 113"/>
            <p:cNvSpPr>
              <a:spLocks/>
            </p:cNvSpPr>
            <p:nvPr/>
          </p:nvSpPr>
          <p:spPr bwMode="auto">
            <a:xfrm>
              <a:off x="3725" y="1943"/>
              <a:ext cx="633" cy="337"/>
            </a:xfrm>
            <a:custGeom>
              <a:avLst/>
              <a:gdLst>
                <a:gd name="T0" fmla="*/ 3 w 673"/>
                <a:gd name="T1" fmla="*/ 319 h 337"/>
                <a:gd name="T2" fmla="*/ 15 w 673"/>
                <a:gd name="T3" fmla="*/ 318 h 337"/>
                <a:gd name="T4" fmla="*/ 20 w 673"/>
                <a:gd name="T5" fmla="*/ 282 h 337"/>
                <a:gd name="T6" fmla="*/ 11 w 673"/>
                <a:gd name="T7" fmla="*/ 280 h 337"/>
                <a:gd name="T8" fmla="*/ 28 w 673"/>
                <a:gd name="T9" fmla="*/ 251 h 337"/>
                <a:gd name="T10" fmla="*/ 61 w 673"/>
                <a:gd name="T11" fmla="*/ 264 h 337"/>
                <a:gd name="T12" fmla="*/ 66 w 673"/>
                <a:gd name="T13" fmla="*/ 224 h 337"/>
                <a:gd name="T14" fmla="*/ 88 w 673"/>
                <a:gd name="T15" fmla="*/ 213 h 337"/>
                <a:gd name="T16" fmla="*/ 85 w 673"/>
                <a:gd name="T17" fmla="*/ 204 h 337"/>
                <a:gd name="T18" fmla="*/ 98 w 673"/>
                <a:gd name="T19" fmla="*/ 166 h 337"/>
                <a:gd name="T20" fmla="*/ 141 w 673"/>
                <a:gd name="T21" fmla="*/ 162 h 337"/>
                <a:gd name="T22" fmla="*/ 176 w 673"/>
                <a:gd name="T23" fmla="*/ 148 h 337"/>
                <a:gd name="T24" fmla="*/ 199 w 673"/>
                <a:gd name="T25" fmla="*/ 128 h 337"/>
                <a:gd name="T26" fmla="*/ 212 w 673"/>
                <a:gd name="T27" fmla="*/ 120 h 337"/>
                <a:gd name="T28" fmla="*/ 242 w 673"/>
                <a:gd name="T29" fmla="*/ 119 h 337"/>
                <a:gd name="T30" fmla="*/ 274 w 673"/>
                <a:gd name="T31" fmla="*/ 49 h 337"/>
                <a:gd name="T32" fmla="*/ 284 w 673"/>
                <a:gd name="T33" fmla="*/ 54 h 337"/>
                <a:gd name="T34" fmla="*/ 309 w 673"/>
                <a:gd name="T35" fmla="*/ 30 h 337"/>
                <a:gd name="T36" fmla="*/ 303 w 673"/>
                <a:gd name="T37" fmla="*/ 12 h 337"/>
                <a:gd name="T38" fmla="*/ 305 w 673"/>
                <a:gd name="T39" fmla="*/ 2 h 337"/>
                <a:gd name="T40" fmla="*/ 328 w 673"/>
                <a:gd name="T41" fmla="*/ 0 h 337"/>
                <a:gd name="T42" fmla="*/ 343 w 673"/>
                <a:gd name="T43" fmla="*/ 7 h 337"/>
                <a:gd name="T44" fmla="*/ 388 w 673"/>
                <a:gd name="T45" fmla="*/ 41 h 337"/>
                <a:gd name="T46" fmla="*/ 422 w 673"/>
                <a:gd name="T47" fmla="*/ 39 h 337"/>
                <a:gd name="T48" fmla="*/ 438 w 673"/>
                <a:gd name="T49" fmla="*/ 26 h 337"/>
                <a:gd name="T50" fmla="*/ 473 w 673"/>
                <a:gd name="T51" fmla="*/ 55 h 337"/>
                <a:gd name="T52" fmla="*/ 484 w 673"/>
                <a:gd name="T53" fmla="*/ 111 h 337"/>
                <a:gd name="T54" fmla="*/ 527 w 673"/>
                <a:gd name="T55" fmla="*/ 149 h 337"/>
                <a:gd name="T56" fmla="*/ 507 w 673"/>
                <a:gd name="T57" fmla="*/ 180 h 337"/>
                <a:gd name="T58" fmla="*/ 470 w 673"/>
                <a:gd name="T59" fmla="*/ 224 h 337"/>
                <a:gd name="T60" fmla="*/ 469 w 673"/>
                <a:gd name="T61" fmla="*/ 234 h 337"/>
                <a:gd name="T62" fmla="*/ 418 w 673"/>
                <a:gd name="T63" fmla="*/ 276 h 337"/>
                <a:gd name="T64" fmla="*/ 127 w 673"/>
                <a:gd name="T65" fmla="*/ 311 h 337"/>
                <a:gd name="T66" fmla="*/ 95 w 673"/>
                <a:gd name="T67" fmla="*/ 308 h 337"/>
                <a:gd name="T68" fmla="*/ 97 w 673"/>
                <a:gd name="T69" fmla="*/ 327 h 337"/>
                <a:gd name="T70" fmla="*/ 0 w 673"/>
                <a:gd name="T71" fmla="*/ 337 h 337"/>
                <a:gd name="T72" fmla="*/ 3 w 673"/>
                <a:gd name="T73" fmla="*/ 319 h 337"/>
                <a:gd name="T74" fmla="*/ 3 w 673"/>
                <a:gd name="T75" fmla="*/ 319 h 3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3"/>
                <a:gd name="T115" fmla="*/ 0 h 337"/>
                <a:gd name="T116" fmla="*/ 673 w 673"/>
                <a:gd name="T117" fmla="*/ 337 h 3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3" h="337">
                  <a:moveTo>
                    <a:pt x="3" y="319"/>
                  </a:moveTo>
                  <a:lnTo>
                    <a:pt x="19" y="318"/>
                  </a:lnTo>
                  <a:lnTo>
                    <a:pt x="24" y="282"/>
                  </a:lnTo>
                  <a:lnTo>
                    <a:pt x="15" y="280"/>
                  </a:lnTo>
                  <a:lnTo>
                    <a:pt x="36" y="251"/>
                  </a:lnTo>
                  <a:lnTo>
                    <a:pt x="78" y="264"/>
                  </a:lnTo>
                  <a:lnTo>
                    <a:pt x="84" y="224"/>
                  </a:lnTo>
                  <a:lnTo>
                    <a:pt x="113" y="213"/>
                  </a:lnTo>
                  <a:lnTo>
                    <a:pt x="108" y="204"/>
                  </a:lnTo>
                  <a:lnTo>
                    <a:pt x="125" y="166"/>
                  </a:lnTo>
                  <a:lnTo>
                    <a:pt x="180" y="162"/>
                  </a:lnTo>
                  <a:lnTo>
                    <a:pt x="225" y="148"/>
                  </a:lnTo>
                  <a:lnTo>
                    <a:pt x="254" y="128"/>
                  </a:lnTo>
                  <a:lnTo>
                    <a:pt x="270" y="120"/>
                  </a:lnTo>
                  <a:lnTo>
                    <a:pt x="308" y="119"/>
                  </a:lnTo>
                  <a:lnTo>
                    <a:pt x="350" y="49"/>
                  </a:lnTo>
                  <a:lnTo>
                    <a:pt x="363" y="54"/>
                  </a:lnTo>
                  <a:lnTo>
                    <a:pt x="395" y="30"/>
                  </a:lnTo>
                  <a:lnTo>
                    <a:pt x="387" y="12"/>
                  </a:lnTo>
                  <a:lnTo>
                    <a:pt x="390" y="2"/>
                  </a:lnTo>
                  <a:lnTo>
                    <a:pt x="419" y="0"/>
                  </a:lnTo>
                  <a:lnTo>
                    <a:pt x="439" y="7"/>
                  </a:lnTo>
                  <a:lnTo>
                    <a:pt x="497" y="41"/>
                  </a:lnTo>
                  <a:lnTo>
                    <a:pt x="539" y="39"/>
                  </a:lnTo>
                  <a:lnTo>
                    <a:pt x="559" y="26"/>
                  </a:lnTo>
                  <a:lnTo>
                    <a:pt x="605" y="55"/>
                  </a:lnTo>
                  <a:lnTo>
                    <a:pt x="620" y="111"/>
                  </a:lnTo>
                  <a:lnTo>
                    <a:pt x="673" y="149"/>
                  </a:lnTo>
                  <a:lnTo>
                    <a:pt x="648" y="180"/>
                  </a:lnTo>
                  <a:lnTo>
                    <a:pt x="602" y="224"/>
                  </a:lnTo>
                  <a:lnTo>
                    <a:pt x="601" y="234"/>
                  </a:lnTo>
                  <a:lnTo>
                    <a:pt x="534" y="276"/>
                  </a:lnTo>
                  <a:lnTo>
                    <a:pt x="162" y="311"/>
                  </a:lnTo>
                  <a:lnTo>
                    <a:pt x="121" y="308"/>
                  </a:lnTo>
                  <a:lnTo>
                    <a:pt x="123" y="327"/>
                  </a:lnTo>
                  <a:lnTo>
                    <a:pt x="0" y="337"/>
                  </a:lnTo>
                  <a:lnTo>
                    <a:pt x="3" y="319"/>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3" name="Freeform 114"/>
            <p:cNvSpPr>
              <a:spLocks/>
            </p:cNvSpPr>
            <p:nvPr/>
          </p:nvSpPr>
          <p:spPr bwMode="auto">
            <a:xfrm>
              <a:off x="3655" y="2194"/>
              <a:ext cx="744" cy="264"/>
            </a:xfrm>
            <a:custGeom>
              <a:avLst/>
              <a:gdLst>
                <a:gd name="T0" fmla="*/ 11 w 794"/>
                <a:gd name="T1" fmla="*/ 220 h 263"/>
                <a:gd name="T2" fmla="*/ 8 w 794"/>
                <a:gd name="T3" fmla="*/ 216 h 263"/>
                <a:gd name="T4" fmla="*/ 25 w 794"/>
                <a:gd name="T5" fmla="*/ 199 h 263"/>
                <a:gd name="T6" fmla="*/ 44 w 794"/>
                <a:gd name="T7" fmla="*/ 158 h 263"/>
                <a:gd name="T8" fmla="*/ 37 w 794"/>
                <a:gd name="T9" fmla="*/ 148 h 263"/>
                <a:gd name="T10" fmla="*/ 46 w 794"/>
                <a:gd name="T11" fmla="*/ 125 h 263"/>
                <a:gd name="T12" fmla="*/ 46 w 794"/>
                <a:gd name="T13" fmla="*/ 102 h 263"/>
                <a:gd name="T14" fmla="*/ 58 w 794"/>
                <a:gd name="T15" fmla="*/ 86 h 263"/>
                <a:gd name="T16" fmla="*/ 154 w 794"/>
                <a:gd name="T17" fmla="*/ 76 h 263"/>
                <a:gd name="T18" fmla="*/ 153 w 794"/>
                <a:gd name="T19" fmla="*/ 57 h 263"/>
                <a:gd name="T20" fmla="*/ 185 w 794"/>
                <a:gd name="T21" fmla="*/ 60 h 263"/>
                <a:gd name="T22" fmla="*/ 474 w 794"/>
                <a:gd name="T23" fmla="*/ 25 h 263"/>
                <a:gd name="T24" fmla="*/ 619 w 794"/>
                <a:gd name="T25" fmla="*/ 0 h 263"/>
                <a:gd name="T26" fmla="*/ 593 w 794"/>
                <a:gd name="T27" fmla="*/ 63 h 263"/>
                <a:gd name="T28" fmla="*/ 554 w 794"/>
                <a:gd name="T29" fmla="*/ 75 h 263"/>
                <a:gd name="T30" fmla="*/ 535 w 794"/>
                <a:gd name="T31" fmla="*/ 107 h 263"/>
                <a:gd name="T32" fmla="*/ 464 w 794"/>
                <a:gd name="T33" fmla="*/ 163 h 263"/>
                <a:gd name="T34" fmla="*/ 460 w 794"/>
                <a:gd name="T35" fmla="*/ 182 h 263"/>
                <a:gd name="T36" fmla="*/ 444 w 794"/>
                <a:gd name="T37" fmla="*/ 194 h 263"/>
                <a:gd name="T38" fmla="*/ 444 w 794"/>
                <a:gd name="T39" fmla="*/ 220 h 263"/>
                <a:gd name="T40" fmla="*/ 348 w 794"/>
                <a:gd name="T41" fmla="*/ 234 h 263"/>
                <a:gd name="T42" fmla="*/ 156 w 794"/>
                <a:gd name="T43" fmla="*/ 255 h 263"/>
                <a:gd name="T44" fmla="*/ 0 w 794"/>
                <a:gd name="T45" fmla="*/ 267 h 263"/>
                <a:gd name="T46" fmla="*/ 11 w 794"/>
                <a:gd name="T47" fmla="*/ 220 h 263"/>
                <a:gd name="T48" fmla="*/ 11 w 794"/>
                <a:gd name="T49" fmla="*/ 220 h 2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4"/>
                <a:gd name="T76" fmla="*/ 0 h 263"/>
                <a:gd name="T77" fmla="*/ 794 w 794"/>
                <a:gd name="T78" fmla="*/ 263 h 2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4" h="263">
                  <a:moveTo>
                    <a:pt x="15" y="216"/>
                  </a:moveTo>
                  <a:lnTo>
                    <a:pt x="10" y="212"/>
                  </a:lnTo>
                  <a:lnTo>
                    <a:pt x="33" y="195"/>
                  </a:lnTo>
                  <a:lnTo>
                    <a:pt x="56" y="154"/>
                  </a:lnTo>
                  <a:lnTo>
                    <a:pt x="47" y="144"/>
                  </a:lnTo>
                  <a:lnTo>
                    <a:pt x="59" y="125"/>
                  </a:lnTo>
                  <a:lnTo>
                    <a:pt x="59" y="102"/>
                  </a:lnTo>
                  <a:lnTo>
                    <a:pt x="75" y="86"/>
                  </a:lnTo>
                  <a:lnTo>
                    <a:pt x="198" y="76"/>
                  </a:lnTo>
                  <a:lnTo>
                    <a:pt x="196" y="57"/>
                  </a:lnTo>
                  <a:lnTo>
                    <a:pt x="237" y="60"/>
                  </a:lnTo>
                  <a:lnTo>
                    <a:pt x="609" y="25"/>
                  </a:lnTo>
                  <a:lnTo>
                    <a:pt x="794" y="0"/>
                  </a:lnTo>
                  <a:lnTo>
                    <a:pt x="761" y="63"/>
                  </a:lnTo>
                  <a:lnTo>
                    <a:pt x="711" y="75"/>
                  </a:lnTo>
                  <a:lnTo>
                    <a:pt x="687" y="107"/>
                  </a:lnTo>
                  <a:lnTo>
                    <a:pt x="596" y="159"/>
                  </a:lnTo>
                  <a:lnTo>
                    <a:pt x="591" y="178"/>
                  </a:lnTo>
                  <a:lnTo>
                    <a:pt x="569" y="190"/>
                  </a:lnTo>
                  <a:lnTo>
                    <a:pt x="569" y="216"/>
                  </a:lnTo>
                  <a:lnTo>
                    <a:pt x="446" y="230"/>
                  </a:lnTo>
                  <a:lnTo>
                    <a:pt x="200" y="251"/>
                  </a:lnTo>
                  <a:lnTo>
                    <a:pt x="0" y="263"/>
                  </a:lnTo>
                  <a:lnTo>
                    <a:pt x="15" y="216"/>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4" name="Freeform 115"/>
            <p:cNvSpPr>
              <a:spLocks/>
            </p:cNvSpPr>
            <p:nvPr/>
          </p:nvSpPr>
          <p:spPr bwMode="auto">
            <a:xfrm>
              <a:off x="3553" y="2445"/>
              <a:ext cx="311" cy="558"/>
            </a:xfrm>
            <a:custGeom>
              <a:avLst/>
              <a:gdLst>
                <a:gd name="T0" fmla="*/ 19 w 330"/>
                <a:gd name="T1" fmla="*/ 393 h 557"/>
                <a:gd name="T2" fmla="*/ 43 w 330"/>
                <a:gd name="T3" fmla="*/ 351 h 557"/>
                <a:gd name="T4" fmla="*/ 36 w 330"/>
                <a:gd name="T5" fmla="*/ 339 h 557"/>
                <a:gd name="T6" fmla="*/ 25 w 330"/>
                <a:gd name="T7" fmla="*/ 245 h 557"/>
                <a:gd name="T8" fmla="*/ 23 w 330"/>
                <a:gd name="T9" fmla="*/ 183 h 557"/>
                <a:gd name="T10" fmla="*/ 39 w 330"/>
                <a:gd name="T11" fmla="*/ 115 h 557"/>
                <a:gd name="T12" fmla="*/ 68 w 330"/>
                <a:gd name="T13" fmla="*/ 68 h 557"/>
                <a:gd name="T14" fmla="*/ 66 w 330"/>
                <a:gd name="T15" fmla="*/ 55 h 557"/>
                <a:gd name="T16" fmla="*/ 85 w 330"/>
                <a:gd name="T17" fmla="*/ 12 h 557"/>
                <a:gd name="T18" fmla="*/ 242 w 330"/>
                <a:gd name="T19" fmla="*/ 0 h 557"/>
                <a:gd name="T20" fmla="*/ 251 w 330"/>
                <a:gd name="T21" fmla="*/ 10 h 557"/>
                <a:gd name="T22" fmla="*/ 242 w 330"/>
                <a:gd name="T23" fmla="*/ 360 h 557"/>
                <a:gd name="T24" fmla="*/ 260 w 330"/>
                <a:gd name="T25" fmla="*/ 527 h 557"/>
                <a:gd name="T26" fmla="*/ 254 w 330"/>
                <a:gd name="T27" fmla="*/ 535 h 557"/>
                <a:gd name="T28" fmla="*/ 221 w 330"/>
                <a:gd name="T29" fmla="*/ 525 h 557"/>
                <a:gd name="T30" fmla="*/ 170 w 330"/>
                <a:gd name="T31" fmla="*/ 561 h 557"/>
                <a:gd name="T32" fmla="*/ 144 w 330"/>
                <a:gd name="T33" fmla="*/ 508 h 557"/>
                <a:gd name="T34" fmla="*/ 148 w 330"/>
                <a:gd name="T35" fmla="*/ 469 h 557"/>
                <a:gd name="T36" fmla="*/ 0 w 330"/>
                <a:gd name="T37" fmla="*/ 477 h 557"/>
                <a:gd name="T38" fmla="*/ 19 w 330"/>
                <a:gd name="T39" fmla="*/ 393 h 557"/>
                <a:gd name="T40" fmla="*/ 19 w 330"/>
                <a:gd name="T41" fmla="*/ 393 h 5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0"/>
                <a:gd name="T64" fmla="*/ 0 h 557"/>
                <a:gd name="T65" fmla="*/ 330 w 330"/>
                <a:gd name="T66" fmla="*/ 557 h 5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0" h="557">
                  <a:moveTo>
                    <a:pt x="23" y="389"/>
                  </a:moveTo>
                  <a:lnTo>
                    <a:pt x="55" y="347"/>
                  </a:lnTo>
                  <a:lnTo>
                    <a:pt x="45" y="335"/>
                  </a:lnTo>
                  <a:lnTo>
                    <a:pt x="32" y="245"/>
                  </a:lnTo>
                  <a:lnTo>
                    <a:pt x="28" y="183"/>
                  </a:lnTo>
                  <a:lnTo>
                    <a:pt x="50" y="115"/>
                  </a:lnTo>
                  <a:lnTo>
                    <a:pt x="86" y="68"/>
                  </a:lnTo>
                  <a:lnTo>
                    <a:pt x="83" y="55"/>
                  </a:lnTo>
                  <a:lnTo>
                    <a:pt x="108" y="12"/>
                  </a:lnTo>
                  <a:lnTo>
                    <a:pt x="308" y="0"/>
                  </a:lnTo>
                  <a:lnTo>
                    <a:pt x="317" y="10"/>
                  </a:lnTo>
                  <a:lnTo>
                    <a:pt x="308" y="356"/>
                  </a:lnTo>
                  <a:lnTo>
                    <a:pt x="330" y="523"/>
                  </a:lnTo>
                  <a:lnTo>
                    <a:pt x="322" y="531"/>
                  </a:lnTo>
                  <a:lnTo>
                    <a:pt x="280" y="521"/>
                  </a:lnTo>
                  <a:lnTo>
                    <a:pt x="215" y="557"/>
                  </a:lnTo>
                  <a:lnTo>
                    <a:pt x="183" y="504"/>
                  </a:lnTo>
                  <a:lnTo>
                    <a:pt x="188" y="465"/>
                  </a:lnTo>
                  <a:lnTo>
                    <a:pt x="0" y="473"/>
                  </a:lnTo>
                  <a:lnTo>
                    <a:pt x="23" y="389"/>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5" name="Freeform 116"/>
            <p:cNvSpPr>
              <a:spLocks/>
            </p:cNvSpPr>
            <p:nvPr/>
          </p:nvSpPr>
          <p:spPr bwMode="auto">
            <a:xfrm>
              <a:off x="3843" y="2424"/>
              <a:ext cx="333" cy="562"/>
            </a:xfrm>
            <a:custGeom>
              <a:avLst/>
              <a:gdLst>
                <a:gd name="T0" fmla="*/ 8 w 354"/>
                <a:gd name="T1" fmla="*/ 31 h 562"/>
                <a:gd name="T2" fmla="*/ 0 w 354"/>
                <a:gd name="T3" fmla="*/ 377 h 562"/>
                <a:gd name="T4" fmla="*/ 18 w 354"/>
                <a:gd name="T5" fmla="*/ 544 h 562"/>
                <a:gd name="T6" fmla="*/ 37 w 354"/>
                <a:gd name="T7" fmla="*/ 551 h 562"/>
                <a:gd name="T8" fmla="*/ 54 w 354"/>
                <a:gd name="T9" fmla="*/ 538 h 562"/>
                <a:gd name="T10" fmla="*/ 64 w 354"/>
                <a:gd name="T11" fmla="*/ 551 h 562"/>
                <a:gd name="T12" fmla="*/ 49 w 354"/>
                <a:gd name="T13" fmla="*/ 562 h 562"/>
                <a:gd name="T14" fmla="*/ 87 w 354"/>
                <a:gd name="T15" fmla="*/ 549 h 562"/>
                <a:gd name="T16" fmla="*/ 95 w 354"/>
                <a:gd name="T17" fmla="*/ 534 h 562"/>
                <a:gd name="T18" fmla="*/ 90 w 354"/>
                <a:gd name="T19" fmla="*/ 525 h 562"/>
                <a:gd name="T20" fmla="*/ 92 w 354"/>
                <a:gd name="T21" fmla="*/ 510 h 562"/>
                <a:gd name="T22" fmla="*/ 74 w 354"/>
                <a:gd name="T23" fmla="*/ 489 h 562"/>
                <a:gd name="T24" fmla="*/ 74 w 354"/>
                <a:gd name="T25" fmla="*/ 471 h 562"/>
                <a:gd name="T26" fmla="*/ 277 w 354"/>
                <a:gd name="T27" fmla="*/ 449 h 562"/>
                <a:gd name="T28" fmla="*/ 261 w 354"/>
                <a:gd name="T29" fmla="*/ 360 h 562"/>
                <a:gd name="T30" fmla="*/ 271 w 354"/>
                <a:gd name="T31" fmla="*/ 306 h 562"/>
                <a:gd name="T32" fmla="*/ 246 w 354"/>
                <a:gd name="T33" fmla="*/ 237 h 562"/>
                <a:gd name="T34" fmla="*/ 192 w 354"/>
                <a:gd name="T35" fmla="*/ 0 h 562"/>
                <a:gd name="T36" fmla="*/ 0 w 354"/>
                <a:gd name="T37" fmla="*/ 21 h 562"/>
                <a:gd name="T38" fmla="*/ 8 w 354"/>
                <a:gd name="T39" fmla="*/ 31 h 562"/>
                <a:gd name="T40" fmla="*/ 8 w 354"/>
                <a:gd name="T41" fmla="*/ 31 h 5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2"/>
                <a:gd name="T65" fmla="*/ 354 w 354"/>
                <a:gd name="T66" fmla="*/ 562 h 5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2">
                  <a:moveTo>
                    <a:pt x="9" y="31"/>
                  </a:moveTo>
                  <a:lnTo>
                    <a:pt x="0" y="377"/>
                  </a:lnTo>
                  <a:lnTo>
                    <a:pt x="22" y="544"/>
                  </a:lnTo>
                  <a:lnTo>
                    <a:pt x="47" y="551"/>
                  </a:lnTo>
                  <a:lnTo>
                    <a:pt x="69" y="538"/>
                  </a:lnTo>
                  <a:lnTo>
                    <a:pt x="82" y="551"/>
                  </a:lnTo>
                  <a:lnTo>
                    <a:pt x="63" y="562"/>
                  </a:lnTo>
                  <a:lnTo>
                    <a:pt x="111" y="549"/>
                  </a:lnTo>
                  <a:lnTo>
                    <a:pt x="121" y="534"/>
                  </a:lnTo>
                  <a:lnTo>
                    <a:pt x="115" y="525"/>
                  </a:lnTo>
                  <a:lnTo>
                    <a:pt x="118" y="510"/>
                  </a:lnTo>
                  <a:lnTo>
                    <a:pt x="95" y="489"/>
                  </a:lnTo>
                  <a:lnTo>
                    <a:pt x="95" y="471"/>
                  </a:lnTo>
                  <a:lnTo>
                    <a:pt x="354" y="449"/>
                  </a:lnTo>
                  <a:lnTo>
                    <a:pt x="333" y="360"/>
                  </a:lnTo>
                  <a:lnTo>
                    <a:pt x="346" y="306"/>
                  </a:lnTo>
                  <a:lnTo>
                    <a:pt x="314" y="237"/>
                  </a:lnTo>
                  <a:lnTo>
                    <a:pt x="246" y="0"/>
                  </a:lnTo>
                  <a:lnTo>
                    <a:pt x="0" y="21"/>
                  </a:lnTo>
                  <a:lnTo>
                    <a:pt x="9" y="31"/>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6" name="Freeform 117"/>
            <p:cNvSpPr>
              <a:spLocks/>
            </p:cNvSpPr>
            <p:nvPr/>
          </p:nvSpPr>
          <p:spPr bwMode="auto">
            <a:xfrm>
              <a:off x="4074" y="2396"/>
              <a:ext cx="470" cy="513"/>
            </a:xfrm>
            <a:custGeom>
              <a:avLst/>
              <a:gdLst>
                <a:gd name="T0" fmla="*/ 53 w 500"/>
                <a:gd name="T1" fmla="*/ 266 h 513"/>
                <a:gd name="T2" fmla="*/ 78 w 500"/>
                <a:gd name="T3" fmla="*/ 335 h 513"/>
                <a:gd name="T4" fmla="*/ 68 w 500"/>
                <a:gd name="T5" fmla="*/ 389 h 513"/>
                <a:gd name="T6" fmla="*/ 85 w 500"/>
                <a:gd name="T7" fmla="*/ 478 h 513"/>
                <a:gd name="T8" fmla="*/ 100 w 500"/>
                <a:gd name="T9" fmla="*/ 507 h 513"/>
                <a:gd name="T10" fmla="*/ 308 w 500"/>
                <a:gd name="T11" fmla="*/ 492 h 513"/>
                <a:gd name="T12" fmla="*/ 311 w 500"/>
                <a:gd name="T13" fmla="*/ 510 h 513"/>
                <a:gd name="T14" fmla="*/ 323 w 500"/>
                <a:gd name="T15" fmla="*/ 513 h 513"/>
                <a:gd name="T16" fmla="*/ 319 w 500"/>
                <a:gd name="T17" fmla="*/ 469 h 513"/>
                <a:gd name="T18" fmla="*/ 327 w 500"/>
                <a:gd name="T19" fmla="*/ 458 h 513"/>
                <a:gd name="T20" fmla="*/ 358 w 500"/>
                <a:gd name="T21" fmla="*/ 466 h 513"/>
                <a:gd name="T22" fmla="*/ 362 w 500"/>
                <a:gd name="T23" fmla="*/ 435 h 513"/>
                <a:gd name="T24" fmla="*/ 359 w 500"/>
                <a:gd name="T25" fmla="*/ 395 h 513"/>
                <a:gd name="T26" fmla="*/ 371 w 500"/>
                <a:gd name="T27" fmla="*/ 384 h 513"/>
                <a:gd name="T28" fmla="*/ 390 w 500"/>
                <a:gd name="T29" fmla="*/ 306 h 513"/>
                <a:gd name="T30" fmla="*/ 378 w 500"/>
                <a:gd name="T31" fmla="*/ 303 h 513"/>
                <a:gd name="T32" fmla="*/ 327 w 500"/>
                <a:gd name="T33" fmla="*/ 202 h 513"/>
                <a:gd name="T34" fmla="*/ 216 w 500"/>
                <a:gd name="T35" fmla="*/ 76 h 513"/>
                <a:gd name="T36" fmla="*/ 169 w 500"/>
                <a:gd name="T37" fmla="*/ 37 h 513"/>
                <a:gd name="T38" fmla="*/ 186 w 500"/>
                <a:gd name="T39" fmla="*/ 0 h 513"/>
                <a:gd name="T40" fmla="*/ 96 w 500"/>
                <a:gd name="T41" fmla="*/ 15 h 513"/>
                <a:gd name="T42" fmla="*/ 0 w 500"/>
                <a:gd name="T43" fmla="*/ 29 h 513"/>
                <a:gd name="T44" fmla="*/ 53 w 500"/>
                <a:gd name="T45" fmla="*/ 266 h 513"/>
                <a:gd name="T46" fmla="*/ 53 w 500"/>
                <a:gd name="T47" fmla="*/ 266 h 5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3"/>
                <a:gd name="T74" fmla="*/ 500 w 500"/>
                <a:gd name="T75" fmla="*/ 513 h 5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3">
                  <a:moveTo>
                    <a:pt x="68" y="266"/>
                  </a:moveTo>
                  <a:lnTo>
                    <a:pt x="100" y="335"/>
                  </a:lnTo>
                  <a:lnTo>
                    <a:pt x="87" y="389"/>
                  </a:lnTo>
                  <a:lnTo>
                    <a:pt x="108" y="478"/>
                  </a:lnTo>
                  <a:lnTo>
                    <a:pt x="128" y="507"/>
                  </a:lnTo>
                  <a:lnTo>
                    <a:pt x="395" y="492"/>
                  </a:lnTo>
                  <a:lnTo>
                    <a:pt x="398" y="510"/>
                  </a:lnTo>
                  <a:lnTo>
                    <a:pt x="414" y="513"/>
                  </a:lnTo>
                  <a:lnTo>
                    <a:pt x="408" y="469"/>
                  </a:lnTo>
                  <a:lnTo>
                    <a:pt x="419" y="458"/>
                  </a:lnTo>
                  <a:lnTo>
                    <a:pt x="458" y="466"/>
                  </a:lnTo>
                  <a:lnTo>
                    <a:pt x="464" y="435"/>
                  </a:lnTo>
                  <a:lnTo>
                    <a:pt x="460" y="395"/>
                  </a:lnTo>
                  <a:lnTo>
                    <a:pt x="476" y="384"/>
                  </a:lnTo>
                  <a:lnTo>
                    <a:pt x="500" y="306"/>
                  </a:lnTo>
                  <a:lnTo>
                    <a:pt x="484" y="303"/>
                  </a:lnTo>
                  <a:lnTo>
                    <a:pt x="419" y="202"/>
                  </a:lnTo>
                  <a:lnTo>
                    <a:pt x="278" y="76"/>
                  </a:lnTo>
                  <a:lnTo>
                    <a:pt x="217" y="37"/>
                  </a:lnTo>
                  <a:lnTo>
                    <a:pt x="238" y="0"/>
                  </a:lnTo>
                  <a:lnTo>
                    <a:pt x="123" y="15"/>
                  </a:lnTo>
                  <a:lnTo>
                    <a:pt x="0" y="29"/>
                  </a:lnTo>
                  <a:lnTo>
                    <a:pt x="68" y="266"/>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7" name="Freeform 118"/>
            <p:cNvSpPr>
              <a:spLocks/>
            </p:cNvSpPr>
            <p:nvPr/>
          </p:nvSpPr>
          <p:spPr bwMode="auto">
            <a:xfrm>
              <a:off x="3932" y="2853"/>
              <a:ext cx="794" cy="623"/>
            </a:xfrm>
            <a:custGeom>
              <a:avLst/>
              <a:gdLst>
                <a:gd name="T0" fmla="*/ 0 w 844"/>
                <a:gd name="T1" fmla="*/ 60 h 623"/>
                <a:gd name="T2" fmla="*/ 19 w 844"/>
                <a:gd name="T3" fmla="*/ 81 h 623"/>
                <a:gd name="T4" fmla="*/ 16 w 844"/>
                <a:gd name="T5" fmla="*/ 96 h 623"/>
                <a:gd name="T6" fmla="*/ 21 w 844"/>
                <a:gd name="T7" fmla="*/ 105 h 623"/>
                <a:gd name="T8" fmla="*/ 12 w 844"/>
                <a:gd name="T9" fmla="*/ 120 h 623"/>
                <a:gd name="T10" fmla="*/ 90 w 844"/>
                <a:gd name="T11" fmla="*/ 86 h 623"/>
                <a:gd name="T12" fmla="*/ 189 w 844"/>
                <a:gd name="T13" fmla="*/ 165 h 623"/>
                <a:gd name="T14" fmla="*/ 271 w 844"/>
                <a:gd name="T15" fmla="*/ 110 h 623"/>
                <a:gd name="T16" fmla="*/ 317 w 844"/>
                <a:gd name="T17" fmla="*/ 123 h 623"/>
                <a:gd name="T18" fmla="*/ 377 w 844"/>
                <a:gd name="T19" fmla="*/ 198 h 623"/>
                <a:gd name="T20" fmla="*/ 399 w 844"/>
                <a:gd name="T21" fmla="*/ 198 h 623"/>
                <a:gd name="T22" fmla="*/ 417 w 844"/>
                <a:gd name="T23" fmla="*/ 249 h 623"/>
                <a:gd name="T24" fmla="*/ 412 w 844"/>
                <a:gd name="T25" fmla="*/ 352 h 623"/>
                <a:gd name="T26" fmla="*/ 426 w 844"/>
                <a:gd name="T27" fmla="*/ 363 h 623"/>
                <a:gd name="T28" fmla="*/ 428 w 844"/>
                <a:gd name="T29" fmla="*/ 346 h 623"/>
                <a:gd name="T30" fmla="*/ 448 w 844"/>
                <a:gd name="T31" fmla="*/ 346 h 623"/>
                <a:gd name="T32" fmla="*/ 428 w 844"/>
                <a:gd name="T33" fmla="*/ 393 h 623"/>
                <a:gd name="T34" fmla="*/ 480 w 844"/>
                <a:gd name="T35" fmla="*/ 457 h 623"/>
                <a:gd name="T36" fmla="*/ 486 w 844"/>
                <a:gd name="T37" fmla="*/ 440 h 623"/>
                <a:gd name="T38" fmla="*/ 491 w 844"/>
                <a:gd name="T39" fmla="*/ 485 h 623"/>
                <a:gd name="T40" fmla="*/ 508 w 844"/>
                <a:gd name="T41" fmla="*/ 495 h 623"/>
                <a:gd name="T42" fmla="*/ 525 w 844"/>
                <a:gd name="T43" fmla="*/ 550 h 623"/>
                <a:gd name="T44" fmla="*/ 543 w 844"/>
                <a:gd name="T45" fmla="*/ 550 h 623"/>
                <a:gd name="T46" fmla="*/ 581 w 844"/>
                <a:gd name="T47" fmla="*/ 601 h 623"/>
                <a:gd name="T48" fmla="*/ 602 w 844"/>
                <a:gd name="T49" fmla="*/ 605 h 623"/>
                <a:gd name="T50" fmla="*/ 602 w 844"/>
                <a:gd name="T51" fmla="*/ 613 h 623"/>
                <a:gd name="T52" fmla="*/ 588 w 844"/>
                <a:gd name="T53" fmla="*/ 627 h 623"/>
                <a:gd name="T54" fmla="*/ 621 w 844"/>
                <a:gd name="T55" fmla="*/ 621 h 623"/>
                <a:gd name="T56" fmla="*/ 643 w 844"/>
                <a:gd name="T57" fmla="*/ 609 h 623"/>
                <a:gd name="T58" fmla="*/ 654 w 844"/>
                <a:gd name="T59" fmla="*/ 537 h 623"/>
                <a:gd name="T60" fmla="*/ 661 w 844"/>
                <a:gd name="T61" fmla="*/ 540 h 623"/>
                <a:gd name="T62" fmla="*/ 655 w 844"/>
                <a:gd name="T63" fmla="*/ 440 h 623"/>
                <a:gd name="T64" fmla="*/ 647 w 844"/>
                <a:gd name="T65" fmla="*/ 410 h 623"/>
                <a:gd name="T66" fmla="*/ 575 w 844"/>
                <a:gd name="T67" fmla="*/ 261 h 623"/>
                <a:gd name="T68" fmla="*/ 520 w 844"/>
                <a:gd name="T69" fmla="*/ 123 h 623"/>
                <a:gd name="T70" fmla="*/ 485 w 844"/>
                <a:gd name="T71" fmla="*/ 10 h 623"/>
                <a:gd name="T72" fmla="*/ 477 w 844"/>
                <a:gd name="T73" fmla="*/ 8 h 623"/>
                <a:gd name="T74" fmla="*/ 446 w 844"/>
                <a:gd name="T75" fmla="*/ 0 h 623"/>
                <a:gd name="T76" fmla="*/ 438 w 844"/>
                <a:gd name="T77" fmla="*/ 11 h 623"/>
                <a:gd name="T78" fmla="*/ 442 w 844"/>
                <a:gd name="T79" fmla="*/ 55 h 623"/>
                <a:gd name="T80" fmla="*/ 429 w 844"/>
                <a:gd name="T81" fmla="*/ 52 h 623"/>
                <a:gd name="T82" fmla="*/ 428 w 844"/>
                <a:gd name="T83" fmla="*/ 34 h 623"/>
                <a:gd name="T84" fmla="*/ 217 w 844"/>
                <a:gd name="T85" fmla="*/ 49 h 623"/>
                <a:gd name="T86" fmla="*/ 203 w 844"/>
                <a:gd name="T87" fmla="*/ 20 h 623"/>
                <a:gd name="T88" fmla="*/ 0 w 844"/>
                <a:gd name="T89" fmla="*/ 42 h 623"/>
                <a:gd name="T90" fmla="*/ 0 w 844"/>
                <a:gd name="T91" fmla="*/ 60 h 623"/>
                <a:gd name="T92" fmla="*/ 0 w 844"/>
                <a:gd name="T93" fmla="*/ 60 h 6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4"/>
                <a:gd name="T142" fmla="*/ 0 h 623"/>
                <a:gd name="T143" fmla="*/ 844 w 844"/>
                <a:gd name="T144" fmla="*/ 623 h 6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4" h="623">
                  <a:moveTo>
                    <a:pt x="0" y="60"/>
                  </a:moveTo>
                  <a:lnTo>
                    <a:pt x="23" y="81"/>
                  </a:lnTo>
                  <a:lnTo>
                    <a:pt x="20" y="96"/>
                  </a:lnTo>
                  <a:lnTo>
                    <a:pt x="26" y="105"/>
                  </a:lnTo>
                  <a:lnTo>
                    <a:pt x="16" y="120"/>
                  </a:lnTo>
                  <a:lnTo>
                    <a:pt x="115" y="86"/>
                  </a:lnTo>
                  <a:lnTo>
                    <a:pt x="241" y="165"/>
                  </a:lnTo>
                  <a:lnTo>
                    <a:pt x="345" y="110"/>
                  </a:lnTo>
                  <a:lnTo>
                    <a:pt x="405" y="123"/>
                  </a:lnTo>
                  <a:lnTo>
                    <a:pt x="481" y="198"/>
                  </a:lnTo>
                  <a:lnTo>
                    <a:pt x="509" y="198"/>
                  </a:lnTo>
                  <a:lnTo>
                    <a:pt x="533" y="249"/>
                  </a:lnTo>
                  <a:lnTo>
                    <a:pt x="526" y="348"/>
                  </a:lnTo>
                  <a:lnTo>
                    <a:pt x="544" y="359"/>
                  </a:lnTo>
                  <a:lnTo>
                    <a:pt x="547" y="342"/>
                  </a:lnTo>
                  <a:lnTo>
                    <a:pt x="572" y="342"/>
                  </a:lnTo>
                  <a:lnTo>
                    <a:pt x="547" y="389"/>
                  </a:lnTo>
                  <a:lnTo>
                    <a:pt x="612" y="453"/>
                  </a:lnTo>
                  <a:lnTo>
                    <a:pt x="622" y="436"/>
                  </a:lnTo>
                  <a:lnTo>
                    <a:pt x="627" y="481"/>
                  </a:lnTo>
                  <a:lnTo>
                    <a:pt x="648" y="491"/>
                  </a:lnTo>
                  <a:lnTo>
                    <a:pt x="670" y="546"/>
                  </a:lnTo>
                  <a:lnTo>
                    <a:pt x="693" y="546"/>
                  </a:lnTo>
                  <a:lnTo>
                    <a:pt x="742" y="597"/>
                  </a:lnTo>
                  <a:lnTo>
                    <a:pt x="769" y="601"/>
                  </a:lnTo>
                  <a:lnTo>
                    <a:pt x="769" y="609"/>
                  </a:lnTo>
                  <a:lnTo>
                    <a:pt x="750" y="623"/>
                  </a:lnTo>
                  <a:lnTo>
                    <a:pt x="793" y="617"/>
                  </a:lnTo>
                  <a:lnTo>
                    <a:pt x="821" y="605"/>
                  </a:lnTo>
                  <a:lnTo>
                    <a:pt x="836" y="533"/>
                  </a:lnTo>
                  <a:lnTo>
                    <a:pt x="844" y="536"/>
                  </a:lnTo>
                  <a:lnTo>
                    <a:pt x="837" y="436"/>
                  </a:lnTo>
                  <a:lnTo>
                    <a:pt x="826" y="406"/>
                  </a:lnTo>
                  <a:lnTo>
                    <a:pt x="735" y="261"/>
                  </a:lnTo>
                  <a:lnTo>
                    <a:pt x="664" y="123"/>
                  </a:lnTo>
                  <a:lnTo>
                    <a:pt x="620" y="10"/>
                  </a:lnTo>
                  <a:lnTo>
                    <a:pt x="609" y="8"/>
                  </a:lnTo>
                  <a:lnTo>
                    <a:pt x="570" y="0"/>
                  </a:lnTo>
                  <a:lnTo>
                    <a:pt x="559" y="11"/>
                  </a:lnTo>
                  <a:lnTo>
                    <a:pt x="565" y="55"/>
                  </a:lnTo>
                  <a:lnTo>
                    <a:pt x="549" y="52"/>
                  </a:lnTo>
                  <a:lnTo>
                    <a:pt x="546" y="34"/>
                  </a:lnTo>
                  <a:lnTo>
                    <a:pt x="279" y="49"/>
                  </a:lnTo>
                  <a:lnTo>
                    <a:pt x="259" y="20"/>
                  </a:lnTo>
                  <a:lnTo>
                    <a:pt x="0" y="42"/>
                  </a:lnTo>
                  <a:lnTo>
                    <a:pt x="0" y="60"/>
                  </a:lnTo>
                  <a:close/>
                </a:path>
              </a:pathLst>
            </a:custGeom>
            <a:solidFill>
              <a:srgbClr val="7F7F7F"/>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8" name="Freeform 119"/>
            <p:cNvSpPr>
              <a:spLocks/>
            </p:cNvSpPr>
            <p:nvPr/>
          </p:nvSpPr>
          <p:spPr bwMode="auto">
            <a:xfrm>
              <a:off x="4062" y="1569"/>
              <a:ext cx="364" cy="429"/>
            </a:xfrm>
            <a:custGeom>
              <a:avLst/>
              <a:gdLst>
                <a:gd name="T0" fmla="*/ 0 w 390"/>
                <a:gd name="T1" fmla="*/ 77 h 428"/>
                <a:gd name="T2" fmla="*/ 24 w 390"/>
                <a:gd name="T3" fmla="*/ 379 h 428"/>
                <a:gd name="T4" fmla="*/ 64 w 390"/>
                <a:gd name="T5" fmla="*/ 384 h 428"/>
                <a:gd name="T6" fmla="*/ 109 w 390"/>
                <a:gd name="T7" fmla="*/ 418 h 428"/>
                <a:gd name="T8" fmla="*/ 142 w 390"/>
                <a:gd name="T9" fmla="*/ 416 h 428"/>
                <a:gd name="T10" fmla="*/ 158 w 390"/>
                <a:gd name="T11" fmla="*/ 403 h 428"/>
                <a:gd name="T12" fmla="*/ 193 w 390"/>
                <a:gd name="T13" fmla="*/ 432 h 428"/>
                <a:gd name="T14" fmla="*/ 216 w 390"/>
                <a:gd name="T15" fmla="*/ 408 h 428"/>
                <a:gd name="T16" fmla="*/ 219 w 390"/>
                <a:gd name="T17" fmla="*/ 361 h 428"/>
                <a:gd name="T18" fmla="*/ 233 w 390"/>
                <a:gd name="T19" fmla="*/ 371 h 428"/>
                <a:gd name="T20" fmla="*/ 243 w 390"/>
                <a:gd name="T21" fmla="*/ 332 h 428"/>
                <a:gd name="T22" fmla="*/ 293 w 390"/>
                <a:gd name="T23" fmla="*/ 275 h 428"/>
                <a:gd name="T24" fmla="*/ 302 w 390"/>
                <a:gd name="T25" fmla="*/ 179 h 428"/>
                <a:gd name="T26" fmla="*/ 295 w 390"/>
                <a:gd name="T27" fmla="*/ 160 h 428"/>
                <a:gd name="T28" fmla="*/ 306 w 390"/>
                <a:gd name="T29" fmla="*/ 150 h 428"/>
                <a:gd name="T30" fmla="*/ 287 w 390"/>
                <a:gd name="T31" fmla="*/ 0 h 428"/>
                <a:gd name="T32" fmla="*/ 233 w 390"/>
                <a:gd name="T33" fmla="*/ 34 h 428"/>
                <a:gd name="T34" fmla="*/ 207 w 390"/>
                <a:gd name="T35" fmla="*/ 69 h 428"/>
                <a:gd name="T36" fmla="*/ 189 w 390"/>
                <a:gd name="T37" fmla="*/ 71 h 428"/>
                <a:gd name="T38" fmla="*/ 160 w 390"/>
                <a:gd name="T39" fmla="*/ 90 h 428"/>
                <a:gd name="T40" fmla="*/ 92 w 390"/>
                <a:gd name="T41" fmla="*/ 61 h 428"/>
                <a:gd name="T42" fmla="*/ 0 w 390"/>
                <a:gd name="T43" fmla="*/ 77 h 428"/>
                <a:gd name="T44" fmla="*/ 0 w 390"/>
                <a:gd name="T45" fmla="*/ 77 h 4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8"/>
                <a:gd name="T71" fmla="*/ 390 w 390"/>
                <a:gd name="T72" fmla="*/ 428 h 4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8">
                  <a:moveTo>
                    <a:pt x="0" y="77"/>
                  </a:moveTo>
                  <a:lnTo>
                    <a:pt x="32" y="375"/>
                  </a:lnTo>
                  <a:lnTo>
                    <a:pt x="81" y="380"/>
                  </a:lnTo>
                  <a:lnTo>
                    <a:pt x="139" y="414"/>
                  </a:lnTo>
                  <a:lnTo>
                    <a:pt x="181" y="412"/>
                  </a:lnTo>
                  <a:lnTo>
                    <a:pt x="201" y="399"/>
                  </a:lnTo>
                  <a:lnTo>
                    <a:pt x="247" y="428"/>
                  </a:lnTo>
                  <a:lnTo>
                    <a:pt x="275" y="404"/>
                  </a:lnTo>
                  <a:lnTo>
                    <a:pt x="281" y="357"/>
                  </a:lnTo>
                  <a:lnTo>
                    <a:pt x="299" y="367"/>
                  </a:lnTo>
                  <a:lnTo>
                    <a:pt x="309" y="328"/>
                  </a:lnTo>
                  <a:lnTo>
                    <a:pt x="374" y="271"/>
                  </a:lnTo>
                  <a:lnTo>
                    <a:pt x="385" y="179"/>
                  </a:lnTo>
                  <a:lnTo>
                    <a:pt x="377" y="160"/>
                  </a:lnTo>
                  <a:lnTo>
                    <a:pt x="390" y="150"/>
                  </a:lnTo>
                  <a:lnTo>
                    <a:pt x="366" y="0"/>
                  </a:lnTo>
                  <a:lnTo>
                    <a:pt x="299" y="34"/>
                  </a:lnTo>
                  <a:lnTo>
                    <a:pt x="265" y="69"/>
                  </a:lnTo>
                  <a:lnTo>
                    <a:pt x="241" y="71"/>
                  </a:lnTo>
                  <a:lnTo>
                    <a:pt x="204" y="90"/>
                  </a:lnTo>
                  <a:lnTo>
                    <a:pt x="118" y="61"/>
                  </a:lnTo>
                  <a:lnTo>
                    <a:pt x="0" y="77"/>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9" name="Freeform 120"/>
            <p:cNvSpPr>
              <a:spLocks/>
            </p:cNvSpPr>
            <p:nvPr/>
          </p:nvSpPr>
          <p:spPr bwMode="auto">
            <a:xfrm>
              <a:off x="4294" y="1720"/>
              <a:ext cx="392" cy="403"/>
            </a:xfrm>
            <a:custGeom>
              <a:avLst/>
              <a:gdLst>
                <a:gd name="T0" fmla="*/ 0 w 417"/>
                <a:gd name="T1" fmla="*/ 278 h 403"/>
                <a:gd name="T2" fmla="*/ 11 w 417"/>
                <a:gd name="T3" fmla="*/ 334 h 403"/>
                <a:gd name="T4" fmla="*/ 53 w 417"/>
                <a:gd name="T5" fmla="*/ 372 h 403"/>
                <a:gd name="T6" fmla="*/ 73 w 417"/>
                <a:gd name="T7" fmla="*/ 403 h 403"/>
                <a:gd name="T8" fmla="*/ 136 w 417"/>
                <a:gd name="T9" fmla="*/ 371 h 403"/>
                <a:gd name="T10" fmla="*/ 163 w 417"/>
                <a:gd name="T11" fmla="*/ 366 h 403"/>
                <a:gd name="T12" fmla="*/ 179 w 417"/>
                <a:gd name="T13" fmla="*/ 342 h 403"/>
                <a:gd name="T14" fmla="*/ 202 w 417"/>
                <a:gd name="T15" fmla="*/ 220 h 403"/>
                <a:gd name="T16" fmla="*/ 228 w 417"/>
                <a:gd name="T17" fmla="*/ 235 h 403"/>
                <a:gd name="T18" fmla="*/ 280 w 417"/>
                <a:gd name="T19" fmla="*/ 104 h 403"/>
                <a:gd name="T20" fmla="*/ 319 w 417"/>
                <a:gd name="T21" fmla="*/ 131 h 403"/>
                <a:gd name="T22" fmla="*/ 325 w 417"/>
                <a:gd name="T23" fmla="*/ 109 h 403"/>
                <a:gd name="T24" fmla="*/ 298 w 417"/>
                <a:gd name="T25" fmla="*/ 79 h 403"/>
                <a:gd name="T26" fmla="*/ 275 w 417"/>
                <a:gd name="T27" fmla="*/ 83 h 403"/>
                <a:gd name="T28" fmla="*/ 269 w 417"/>
                <a:gd name="T29" fmla="*/ 97 h 403"/>
                <a:gd name="T30" fmla="*/ 228 w 417"/>
                <a:gd name="T31" fmla="*/ 112 h 403"/>
                <a:gd name="T32" fmla="*/ 203 w 417"/>
                <a:gd name="T33" fmla="*/ 147 h 403"/>
                <a:gd name="T34" fmla="*/ 196 w 417"/>
                <a:gd name="T35" fmla="*/ 91 h 403"/>
                <a:gd name="T36" fmla="*/ 125 w 417"/>
                <a:gd name="T37" fmla="*/ 105 h 403"/>
                <a:gd name="T38" fmla="*/ 111 w 417"/>
                <a:gd name="T39" fmla="*/ 0 h 403"/>
                <a:gd name="T40" fmla="*/ 102 w 417"/>
                <a:gd name="T41" fmla="*/ 10 h 403"/>
                <a:gd name="T42" fmla="*/ 108 w 417"/>
                <a:gd name="T43" fmla="*/ 29 h 403"/>
                <a:gd name="T44" fmla="*/ 99 w 417"/>
                <a:gd name="T45" fmla="*/ 121 h 403"/>
                <a:gd name="T46" fmla="*/ 49 w 417"/>
                <a:gd name="T47" fmla="*/ 178 h 403"/>
                <a:gd name="T48" fmla="*/ 40 w 417"/>
                <a:gd name="T49" fmla="*/ 217 h 403"/>
                <a:gd name="T50" fmla="*/ 26 w 417"/>
                <a:gd name="T51" fmla="*/ 207 h 403"/>
                <a:gd name="T52" fmla="*/ 22 w 417"/>
                <a:gd name="T53" fmla="*/ 254 h 403"/>
                <a:gd name="T54" fmla="*/ 0 w 417"/>
                <a:gd name="T55" fmla="*/ 278 h 403"/>
                <a:gd name="T56" fmla="*/ 0 w 417"/>
                <a:gd name="T57" fmla="*/ 278 h 403"/>
                <a:gd name="T58" fmla="*/ 0 w 417"/>
                <a:gd name="T59" fmla="*/ 278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7"/>
                <a:gd name="T91" fmla="*/ 0 h 403"/>
                <a:gd name="T92" fmla="*/ 417 w 417"/>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7" h="403">
                  <a:moveTo>
                    <a:pt x="0" y="278"/>
                  </a:moveTo>
                  <a:lnTo>
                    <a:pt x="15" y="334"/>
                  </a:lnTo>
                  <a:lnTo>
                    <a:pt x="68" y="372"/>
                  </a:lnTo>
                  <a:lnTo>
                    <a:pt x="94" y="403"/>
                  </a:lnTo>
                  <a:lnTo>
                    <a:pt x="174" y="371"/>
                  </a:lnTo>
                  <a:lnTo>
                    <a:pt x="209" y="366"/>
                  </a:lnTo>
                  <a:lnTo>
                    <a:pt x="229" y="342"/>
                  </a:lnTo>
                  <a:lnTo>
                    <a:pt x="260" y="220"/>
                  </a:lnTo>
                  <a:lnTo>
                    <a:pt x="294" y="235"/>
                  </a:lnTo>
                  <a:lnTo>
                    <a:pt x="358" y="104"/>
                  </a:lnTo>
                  <a:lnTo>
                    <a:pt x="408" y="131"/>
                  </a:lnTo>
                  <a:lnTo>
                    <a:pt x="417" y="109"/>
                  </a:lnTo>
                  <a:lnTo>
                    <a:pt x="381" y="79"/>
                  </a:lnTo>
                  <a:lnTo>
                    <a:pt x="353" y="83"/>
                  </a:lnTo>
                  <a:lnTo>
                    <a:pt x="344" y="97"/>
                  </a:lnTo>
                  <a:lnTo>
                    <a:pt x="294" y="112"/>
                  </a:lnTo>
                  <a:lnTo>
                    <a:pt x="261" y="147"/>
                  </a:lnTo>
                  <a:lnTo>
                    <a:pt x="251" y="91"/>
                  </a:lnTo>
                  <a:lnTo>
                    <a:pt x="161" y="105"/>
                  </a:lnTo>
                  <a:lnTo>
                    <a:pt x="143" y="0"/>
                  </a:lnTo>
                  <a:lnTo>
                    <a:pt x="130" y="10"/>
                  </a:lnTo>
                  <a:lnTo>
                    <a:pt x="138" y="29"/>
                  </a:lnTo>
                  <a:lnTo>
                    <a:pt x="127" y="121"/>
                  </a:lnTo>
                  <a:lnTo>
                    <a:pt x="62" y="178"/>
                  </a:lnTo>
                  <a:lnTo>
                    <a:pt x="52" y="217"/>
                  </a:lnTo>
                  <a:lnTo>
                    <a:pt x="34" y="207"/>
                  </a:lnTo>
                  <a:lnTo>
                    <a:pt x="28" y="254"/>
                  </a:lnTo>
                  <a:lnTo>
                    <a:pt x="0" y="278"/>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0" name="Freeform 121"/>
            <p:cNvSpPr>
              <a:spLocks/>
            </p:cNvSpPr>
            <p:nvPr/>
          </p:nvSpPr>
          <p:spPr bwMode="auto">
            <a:xfrm>
              <a:off x="4530" y="1749"/>
              <a:ext cx="398" cy="204"/>
            </a:xfrm>
            <a:custGeom>
              <a:avLst/>
              <a:gdLst>
                <a:gd name="T0" fmla="*/ 0 w 423"/>
                <a:gd name="T1" fmla="*/ 62 h 204"/>
                <a:gd name="T2" fmla="*/ 8 w 423"/>
                <a:gd name="T3" fmla="*/ 118 h 204"/>
                <a:gd name="T4" fmla="*/ 34 w 423"/>
                <a:gd name="T5" fmla="*/ 83 h 204"/>
                <a:gd name="T6" fmla="*/ 73 w 423"/>
                <a:gd name="T7" fmla="*/ 68 h 204"/>
                <a:gd name="T8" fmla="*/ 80 w 423"/>
                <a:gd name="T9" fmla="*/ 54 h 204"/>
                <a:gd name="T10" fmla="*/ 102 w 423"/>
                <a:gd name="T11" fmla="*/ 50 h 204"/>
                <a:gd name="T12" fmla="*/ 130 w 423"/>
                <a:gd name="T13" fmla="*/ 80 h 204"/>
                <a:gd name="T14" fmla="*/ 149 w 423"/>
                <a:gd name="T15" fmla="*/ 86 h 204"/>
                <a:gd name="T16" fmla="*/ 184 w 423"/>
                <a:gd name="T17" fmla="*/ 126 h 204"/>
                <a:gd name="T18" fmla="*/ 172 w 423"/>
                <a:gd name="T19" fmla="*/ 165 h 204"/>
                <a:gd name="T20" fmla="*/ 176 w 423"/>
                <a:gd name="T21" fmla="*/ 183 h 204"/>
                <a:gd name="T22" fmla="*/ 192 w 423"/>
                <a:gd name="T23" fmla="*/ 175 h 204"/>
                <a:gd name="T24" fmla="*/ 205 w 423"/>
                <a:gd name="T25" fmla="*/ 175 h 204"/>
                <a:gd name="T26" fmla="*/ 214 w 423"/>
                <a:gd name="T27" fmla="*/ 188 h 204"/>
                <a:gd name="T28" fmla="*/ 231 w 423"/>
                <a:gd name="T29" fmla="*/ 188 h 204"/>
                <a:gd name="T30" fmla="*/ 236 w 423"/>
                <a:gd name="T31" fmla="*/ 183 h 204"/>
                <a:gd name="T32" fmla="*/ 227 w 423"/>
                <a:gd name="T33" fmla="*/ 148 h 204"/>
                <a:gd name="T34" fmla="*/ 223 w 423"/>
                <a:gd name="T35" fmla="*/ 83 h 204"/>
                <a:gd name="T36" fmla="*/ 211 w 423"/>
                <a:gd name="T37" fmla="*/ 73 h 204"/>
                <a:gd name="T38" fmla="*/ 236 w 423"/>
                <a:gd name="T39" fmla="*/ 44 h 204"/>
                <a:gd name="T40" fmla="*/ 237 w 423"/>
                <a:gd name="T41" fmla="*/ 25 h 204"/>
                <a:gd name="T42" fmla="*/ 254 w 423"/>
                <a:gd name="T43" fmla="*/ 26 h 204"/>
                <a:gd name="T44" fmla="*/ 232 w 423"/>
                <a:gd name="T45" fmla="*/ 67 h 204"/>
                <a:gd name="T46" fmla="*/ 247 w 423"/>
                <a:gd name="T47" fmla="*/ 115 h 204"/>
                <a:gd name="T48" fmla="*/ 249 w 423"/>
                <a:gd name="T49" fmla="*/ 128 h 204"/>
                <a:gd name="T50" fmla="*/ 259 w 423"/>
                <a:gd name="T51" fmla="*/ 135 h 204"/>
                <a:gd name="T52" fmla="*/ 244 w 423"/>
                <a:gd name="T53" fmla="*/ 133 h 204"/>
                <a:gd name="T54" fmla="*/ 247 w 423"/>
                <a:gd name="T55" fmla="*/ 164 h 204"/>
                <a:gd name="T56" fmla="*/ 275 w 423"/>
                <a:gd name="T57" fmla="*/ 183 h 204"/>
                <a:gd name="T58" fmla="*/ 280 w 423"/>
                <a:gd name="T59" fmla="*/ 188 h 204"/>
                <a:gd name="T60" fmla="*/ 289 w 423"/>
                <a:gd name="T61" fmla="*/ 188 h 204"/>
                <a:gd name="T62" fmla="*/ 285 w 423"/>
                <a:gd name="T63" fmla="*/ 204 h 204"/>
                <a:gd name="T64" fmla="*/ 317 w 423"/>
                <a:gd name="T65" fmla="*/ 183 h 204"/>
                <a:gd name="T66" fmla="*/ 324 w 423"/>
                <a:gd name="T67" fmla="*/ 157 h 204"/>
                <a:gd name="T68" fmla="*/ 331 w 423"/>
                <a:gd name="T69" fmla="*/ 130 h 204"/>
                <a:gd name="T70" fmla="*/ 285 w 423"/>
                <a:gd name="T71" fmla="*/ 143 h 204"/>
                <a:gd name="T72" fmla="*/ 254 w 423"/>
                <a:gd name="T73" fmla="*/ 0 h 204"/>
                <a:gd name="T74" fmla="*/ 0 w 423"/>
                <a:gd name="T75" fmla="*/ 62 h 204"/>
                <a:gd name="T76" fmla="*/ 0 w 423"/>
                <a:gd name="T77" fmla="*/ 62 h 204"/>
                <a:gd name="T78" fmla="*/ 0 w 423"/>
                <a:gd name="T79" fmla="*/ 62 h 2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3"/>
                <a:gd name="T121" fmla="*/ 0 h 204"/>
                <a:gd name="T122" fmla="*/ 423 w 423"/>
                <a:gd name="T123" fmla="*/ 204 h 2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3" h="204">
                  <a:moveTo>
                    <a:pt x="0" y="62"/>
                  </a:moveTo>
                  <a:lnTo>
                    <a:pt x="10" y="118"/>
                  </a:lnTo>
                  <a:lnTo>
                    <a:pt x="43" y="83"/>
                  </a:lnTo>
                  <a:lnTo>
                    <a:pt x="93" y="68"/>
                  </a:lnTo>
                  <a:lnTo>
                    <a:pt x="102" y="54"/>
                  </a:lnTo>
                  <a:lnTo>
                    <a:pt x="130" y="50"/>
                  </a:lnTo>
                  <a:lnTo>
                    <a:pt x="166" y="80"/>
                  </a:lnTo>
                  <a:lnTo>
                    <a:pt x="190" y="86"/>
                  </a:lnTo>
                  <a:lnTo>
                    <a:pt x="235" y="126"/>
                  </a:lnTo>
                  <a:lnTo>
                    <a:pt x="219" y="165"/>
                  </a:lnTo>
                  <a:lnTo>
                    <a:pt x="225" y="183"/>
                  </a:lnTo>
                  <a:lnTo>
                    <a:pt x="245" y="175"/>
                  </a:lnTo>
                  <a:lnTo>
                    <a:pt x="263" y="175"/>
                  </a:lnTo>
                  <a:lnTo>
                    <a:pt x="272" y="188"/>
                  </a:lnTo>
                  <a:lnTo>
                    <a:pt x="293" y="188"/>
                  </a:lnTo>
                  <a:lnTo>
                    <a:pt x="302" y="183"/>
                  </a:lnTo>
                  <a:lnTo>
                    <a:pt x="289" y="148"/>
                  </a:lnTo>
                  <a:lnTo>
                    <a:pt x="285" y="83"/>
                  </a:lnTo>
                  <a:lnTo>
                    <a:pt x="269" y="73"/>
                  </a:lnTo>
                  <a:lnTo>
                    <a:pt x="302" y="44"/>
                  </a:lnTo>
                  <a:lnTo>
                    <a:pt x="303" y="25"/>
                  </a:lnTo>
                  <a:lnTo>
                    <a:pt x="324" y="26"/>
                  </a:lnTo>
                  <a:lnTo>
                    <a:pt x="298" y="67"/>
                  </a:lnTo>
                  <a:lnTo>
                    <a:pt x="313" y="115"/>
                  </a:lnTo>
                  <a:lnTo>
                    <a:pt x="319" y="128"/>
                  </a:lnTo>
                  <a:lnTo>
                    <a:pt x="329" y="135"/>
                  </a:lnTo>
                  <a:lnTo>
                    <a:pt x="310" y="133"/>
                  </a:lnTo>
                  <a:lnTo>
                    <a:pt x="316" y="164"/>
                  </a:lnTo>
                  <a:lnTo>
                    <a:pt x="350" y="183"/>
                  </a:lnTo>
                  <a:lnTo>
                    <a:pt x="358" y="188"/>
                  </a:lnTo>
                  <a:lnTo>
                    <a:pt x="368" y="188"/>
                  </a:lnTo>
                  <a:lnTo>
                    <a:pt x="363" y="204"/>
                  </a:lnTo>
                  <a:lnTo>
                    <a:pt x="405" y="183"/>
                  </a:lnTo>
                  <a:lnTo>
                    <a:pt x="413" y="157"/>
                  </a:lnTo>
                  <a:lnTo>
                    <a:pt x="423" y="130"/>
                  </a:lnTo>
                  <a:lnTo>
                    <a:pt x="363" y="143"/>
                  </a:lnTo>
                  <a:lnTo>
                    <a:pt x="324" y="0"/>
                  </a:lnTo>
                  <a:lnTo>
                    <a:pt x="0" y="62"/>
                  </a:lnTo>
                  <a:close/>
                </a:path>
              </a:pathLst>
            </a:custGeom>
            <a:solidFill>
              <a:schemeClr val="bg1">
                <a:lumMod val="50000"/>
              </a:schemeClr>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1" name="Freeform 122"/>
            <p:cNvSpPr>
              <a:spLocks/>
            </p:cNvSpPr>
            <p:nvPr/>
          </p:nvSpPr>
          <p:spPr bwMode="auto">
            <a:xfrm>
              <a:off x="4228" y="1824"/>
              <a:ext cx="676" cy="395"/>
            </a:xfrm>
            <a:custGeom>
              <a:avLst/>
              <a:gdLst>
                <a:gd name="T0" fmla="*/ 52 w 719"/>
                <a:gd name="T1" fmla="*/ 353 h 395"/>
                <a:gd name="T2" fmla="*/ 53 w 719"/>
                <a:gd name="T3" fmla="*/ 343 h 395"/>
                <a:gd name="T4" fmla="*/ 89 w 719"/>
                <a:gd name="T5" fmla="*/ 299 h 395"/>
                <a:gd name="T6" fmla="*/ 109 w 719"/>
                <a:gd name="T7" fmla="*/ 268 h 395"/>
                <a:gd name="T8" fmla="*/ 129 w 719"/>
                <a:gd name="T9" fmla="*/ 299 h 395"/>
                <a:gd name="T10" fmla="*/ 191 w 719"/>
                <a:gd name="T11" fmla="*/ 267 h 395"/>
                <a:gd name="T12" fmla="*/ 218 w 719"/>
                <a:gd name="T13" fmla="*/ 262 h 395"/>
                <a:gd name="T14" fmla="*/ 234 w 719"/>
                <a:gd name="T15" fmla="*/ 238 h 395"/>
                <a:gd name="T16" fmla="*/ 259 w 719"/>
                <a:gd name="T17" fmla="*/ 116 h 395"/>
                <a:gd name="T18" fmla="*/ 285 w 719"/>
                <a:gd name="T19" fmla="*/ 131 h 395"/>
                <a:gd name="T20" fmla="*/ 335 w 719"/>
                <a:gd name="T21" fmla="*/ 0 h 395"/>
                <a:gd name="T22" fmla="*/ 374 w 719"/>
                <a:gd name="T23" fmla="*/ 27 h 395"/>
                <a:gd name="T24" fmla="*/ 382 w 719"/>
                <a:gd name="T25" fmla="*/ 5 h 395"/>
                <a:gd name="T26" fmla="*/ 400 w 719"/>
                <a:gd name="T27" fmla="*/ 11 h 395"/>
                <a:gd name="T28" fmla="*/ 436 w 719"/>
                <a:gd name="T29" fmla="*/ 51 h 395"/>
                <a:gd name="T30" fmla="*/ 423 w 719"/>
                <a:gd name="T31" fmla="*/ 90 h 395"/>
                <a:gd name="T32" fmla="*/ 427 w 719"/>
                <a:gd name="T33" fmla="*/ 108 h 395"/>
                <a:gd name="T34" fmla="*/ 443 w 719"/>
                <a:gd name="T35" fmla="*/ 100 h 395"/>
                <a:gd name="T36" fmla="*/ 453 w 719"/>
                <a:gd name="T37" fmla="*/ 118 h 395"/>
                <a:gd name="T38" fmla="*/ 509 w 719"/>
                <a:gd name="T39" fmla="*/ 141 h 395"/>
                <a:gd name="T40" fmla="*/ 458 w 719"/>
                <a:gd name="T41" fmla="*/ 137 h 395"/>
                <a:gd name="T42" fmla="*/ 511 w 719"/>
                <a:gd name="T43" fmla="*/ 197 h 395"/>
                <a:gd name="T44" fmla="*/ 479 w 719"/>
                <a:gd name="T45" fmla="*/ 191 h 395"/>
                <a:gd name="T46" fmla="*/ 545 w 719"/>
                <a:gd name="T47" fmla="*/ 246 h 395"/>
                <a:gd name="T48" fmla="*/ 562 w 719"/>
                <a:gd name="T49" fmla="*/ 283 h 395"/>
                <a:gd name="T50" fmla="*/ 551 w 719"/>
                <a:gd name="T51" fmla="*/ 278 h 395"/>
                <a:gd name="T52" fmla="*/ 548 w 719"/>
                <a:gd name="T53" fmla="*/ 288 h 395"/>
                <a:gd name="T54" fmla="*/ 328 w 719"/>
                <a:gd name="T55" fmla="*/ 341 h 395"/>
                <a:gd name="T56" fmla="*/ 145 w 719"/>
                <a:gd name="T57" fmla="*/ 370 h 395"/>
                <a:gd name="T58" fmla="*/ 0 w 719"/>
                <a:gd name="T59" fmla="*/ 395 h 395"/>
                <a:gd name="T60" fmla="*/ 52 w 719"/>
                <a:gd name="T61" fmla="*/ 353 h 395"/>
                <a:gd name="T62" fmla="*/ 52 w 719"/>
                <a:gd name="T63" fmla="*/ 353 h 3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9"/>
                <a:gd name="T97" fmla="*/ 0 h 395"/>
                <a:gd name="T98" fmla="*/ 719 w 719"/>
                <a:gd name="T99" fmla="*/ 395 h 3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9" h="395">
                  <a:moveTo>
                    <a:pt x="67" y="353"/>
                  </a:moveTo>
                  <a:lnTo>
                    <a:pt x="68" y="343"/>
                  </a:lnTo>
                  <a:lnTo>
                    <a:pt x="114" y="299"/>
                  </a:lnTo>
                  <a:lnTo>
                    <a:pt x="139" y="268"/>
                  </a:lnTo>
                  <a:lnTo>
                    <a:pt x="165" y="299"/>
                  </a:lnTo>
                  <a:lnTo>
                    <a:pt x="245" y="267"/>
                  </a:lnTo>
                  <a:lnTo>
                    <a:pt x="280" y="262"/>
                  </a:lnTo>
                  <a:lnTo>
                    <a:pt x="300" y="238"/>
                  </a:lnTo>
                  <a:lnTo>
                    <a:pt x="331" y="116"/>
                  </a:lnTo>
                  <a:lnTo>
                    <a:pt x="365" y="131"/>
                  </a:lnTo>
                  <a:lnTo>
                    <a:pt x="429" y="0"/>
                  </a:lnTo>
                  <a:lnTo>
                    <a:pt x="479" y="27"/>
                  </a:lnTo>
                  <a:lnTo>
                    <a:pt x="488" y="5"/>
                  </a:lnTo>
                  <a:lnTo>
                    <a:pt x="512" y="11"/>
                  </a:lnTo>
                  <a:lnTo>
                    <a:pt x="557" y="51"/>
                  </a:lnTo>
                  <a:lnTo>
                    <a:pt x="541" y="90"/>
                  </a:lnTo>
                  <a:lnTo>
                    <a:pt x="547" y="108"/>
                  </a:lnTo>
                  <a:lnTo>
                    <a:pt x="567" y="100"/>
                  </a:lnTo>
                  <a:lnTo>
                    <a:pt x="581" y="118"/>
                  </a:lnTo>
                  <a:lnTo>
                    <a:pt x="651" y="141"/>
                  </a:lnTo>
                  <a:lnTo>
                    <a:pt x="586" y="137"/>
                  </a:lnTo>
                  <a:lnTo>
                    <a:pt x="654" y="197"/>
                  </a:lnTo>
                  <a:lnTo>
                    <a:pt x="612" y="191"/>
                  </a:lnTo>
                  <a:lnTo>
                    <a:pt x="698" y="246"/>
                  </a:lnTo>
                  <a:lnTo>
                    <a:pt x="719" y="283"/>
                  </a:lnTo>
                  <a:lnTo>
                    <a:pt x="705" y="278"/>
                  </a:lnTo>
                  <a:lnTo>
                    <a:pt x="701" y="288"/>
                  </a:lnTo>
                  <a:lnTo>
                    <a:pt x="420" y="341"/>
                  </a:lnTo>
                  <a:lnTo>
                    <a:pt x="185" y="370"/>
                  </a:lnTo>
                  <a:lnTo>
                    <a:pt x="0" y="395"/>
                  </a:lnTo>
                  <a:lnTo>
                    <a:pt x="67" y="353"/>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2" name="Freeform 123"/>
            <p:cNvSpPr>
              <a:spLocks/>
            </p:cNvSpPr>
            <p:nvPr/>
          </p:nvSpPr>
          <p:spPr bwMode="auto">
            <a:xfrm>
              <a:off x="4874" y="1932"/>
              <a:ext cx="37" cy="99"/>
            </a:xfrm>
            <a:custGeom>
              <a:avLst/>
              <a:gdLst>
                <a:gd name="T0" fmla="*/ 0 w 39"/>
                <a:gd name="T1" fmla="*/ 99 h 99"/>
                <a:gd name="T2" fmla="*/ 9 w 39"/>
                <a:gd name="T3" fmla="*/ 71 h 99"/>
                <a:gd name="T4" fmla="*/ 24 w 39"/>
                <a:gd name="T5" fmla="*/ 55 h 99"/>
                <a:gd name="T6" fmla="*/ 31 w 39"/>
                <a:gd name="T7" fmla="*/ 0 h 99"/>
                <a:gd name="T8" fmla="*/ 13 w 39"/>
                <a:gd name="T9" fmla="*/ 13 h 99"/>
                <a:gd name="T10" fmla="*/ 0 w 39"/>
                <a:gd name="T11" fmla="*/ 65 h 99"/>
                <a:gd name="T12" fmla="*/ 0 w 39"/>
                <a:gd name="T13" fmla="*/ 99 h 99"/>
                <a:gd name="T14" fmla="*/ 0 w 39"/>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99"/>
                <a:gd name="T26" fmla="*/ 39 w 39"/>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99">
                  <a:moveTo>
                    <a:pt x="0" y="99"/>
                  </a:moveTo>
                  <a:lnTo>
                    <a:pt x="13" y="71"/>
                  </a:lnTo>
                  <a:lnTo>
                    <a:pt x="28" y="55"/>
                  </a:lnTo>
                  <a:lnTo>
                    <a:pt x="39" y="0"/>
                  </a:lnTo>
                  <a:lnTo>
                    <a:pt x="17" y="13"/>
                  </a:lnTo>
                  <a:lnTo>
                    <a:pt x="0" y="65"/>
                  </a:lnTo>
                  <a:lnTo>
                    <a:pt x="0" y="99"/>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3" name="Freeform 124"/>
            <p:cNvSpPr>
              <a:spLocks/>
            </p:cNvSpPr>
            <p:nvPr/>
          </p:nvSpPr>
          <p:spPr bwMode="auto">
            <a:xfrm>
              <a:off x="4190" y="2112"/>
              <a:ext cx="748" cy="347"/>
            </a:xfrm>
            <a:custGeom>
              <a:avLst/>
              <a:gdLst>
                <a:gd name="T0" fmla="*/ 0 w 793"/>
                <a:gd name="T1" fmla="*/ 302 h 346"/>
                <a:gd name="T2" fmla="*/ 90 w 793"/>
                <a:gd name="T3" fmla="*/ 287 h 346"/>
                <a:gd name="T4" fmla="*/ 142 w 793"/>
                <a:gd name="T5" fmla="*/ 255 h 346"/>
                <a:gd name="T6" fmla="*/ 241 w 793"/>
                <a:gd name="T7" fmla="*/ 242 h 346"/>
                <a:gd name="T8" fmla="*/ 281 w 793"/>
                <a:gd name="T9" fmla="*/ 274 h 346"/>
                <a:gd name="T10" fmla="*/ 346 w 793"/>
                <a:gd name="T11" fmla="*/ 263 h 346"/>
                <a:gd name="T12" fmla="*/ 442 w 793"/>
                <a:gd name="T13" fmla="*/ 350 h 346"/>
                <a:gd name="T14" fmla="*/ 483 w 793"/>
                <a:gd name="T15" fmla="*/ 339 h 346"/>
                <a:gd name="T16" fmla="*/ 536 w 793"/>
                <a:gd name="T17" fmla="*/ 238 h 346"/>
                <a:gd name="T18" fmla="*/ 580 w 793"/>
                <a:gd name="T19" fmla="*/ 217 h 346"/>
                <a:gd name="T20" fmla="*/ 595 w 793"/>
                <a:gd name="T21" fmla="*/ 188 h 346"/>
                <a:gd name="T22" fmla="*/ 547 w 793"/>
                <a:gd name="T23" fmla="*/ 200 h 346"/>
                <a:gd name="T24" fmla="*/ 533 w 793"/>
                <a:gd name="T25" fmla="*/ 179 h 346"/>
                <a:gd name="T26" fmla="*/ 563 w 793"/>
                <a:gd name="T27" fmla="*/ 165 h 346"/>
                <a:gd name="T28" fmla="*/ 563 w 793"/>
                <a:gd name="T29" fmla="*/ 152 h 346"/>
                <a:gd name="T30" fmla="*/ 530 w 793"/>
                <a:gd name="T31" fmla="*/ 137 h 346"/>
                <a:gd name="T32" fmla="*/ 572 w 793"/>
                <a:gd name="T33" fmla="*/ 118 h 346"/>
                <a:gd name="T34" fmla="*/ 569 w 793"/>
                <a:gd name="T35" fmla="*/ 139 h 346"/>
                <a:gd name="T36" fmla="*/ 596 w 793"/>
                <a:gd name="T37" fmla="*/ 139 h 346"/>
                <a:gd name="T38" fmla="*/ 611 w 793"/>
                <a:gd name="T39" fmla="*/ 103 h 346"/>
                <a:gd name="T40" fmla="*/ 621 w 793"/>
                <a:gd name="T41" fmla="*/ 102 h 346"/>
                <a:gd name="T42" fmla="*/ 614 w 793"/>
                <a:gd name="T43" fmla="*/ 69 h 346"/>
                <a:gd name="T44" fmla="*/ 596 w 793"/>
                <a:gd name="T45" fmla="*/ 102 h 346"/>
                <a:gd name="T46" fmla="*/ 576 w 793"/>
                <a:gd name="T47" fmla="*/ 31 h 346"/>
                <a:gd name="T48" fmla="*/ 590 w 793"/>
                <a:gd name="T49" fmla="*/ 27 h 346"/>
                <a:gd name="T50" fmla="*/ 607 w 793"/>
                <a:gd name="T51" fmla="*/ 47 h 346"/>
                <a:gd name="T52" fmla="*/ 595 w 793"/>
                <a:gd name="T53" fmla="*/ 14 h 346"/>
                <a:gd name="T54" fmla="*/ 580 w 793"/>
                <a:gd name="T55" fmla="*/ 0 h 346"/>
                <a:gd name="T56" fmla="*/ 360 w 793"/>
                <a:gd name="T57" fmla="*/ 53 h 346"/>
                <a:gd name="T58" fmla="*/ 176 w 793"/>
                <a:gd name="T59" fmla="*/ 82 h 346"/>
                <a:gd name="T60" fmla="*/ 151 w 793"/>
                <a:gd name="T61" fmla="*/ 145 h 346"/>
                <a:gd name="T62" fmla="*/ 112 w 793"/>
                <a:gd name="T63" fmla="*/ 157 h 346"/>
                <a:gd name="T64" fmla="*/ 92 w 793"/>
                <a:gd name="T65" fmla="*/ 193 h 346"/>
                <a:gd name="T66" fmla="*/ 22 w 793"/>
                <a:gd name="T67" fmla="*/ 245 h 346"/>
                <a:gd name="T68" fmla="*/ 18 w 793"/>
                <a:gd name="T69" fmla="*/ 264 h 346"/>
                <a:gd name="T70" fmla="*/ 0 w 793"/>
                <a:gd name="T71" fmla="*/ 276 h 346"/>
                <a:gd name="T72" fmla="*/ 0 w 793"/>
                <a:gd name="T73" fmla="*/ 302 h 346"/>
                <a:gd name="T74" fmla="*/ 0 w 793"/>
                <a:gd name="T75" fmla="*/ 302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5" y="283"/>
                  </a:lnTo>
                  <a:lnTo>
                    <a:pt x="181" y="251"/>
                  </a:lnTo>
                  <a:lnTo>
                    <a:pt x="307" y="238"/>
                  </a:lnTo>
                  <a:lnTo>
                    <a:pt x="359" y="270"/>
                  </a:lnTo>
                  <a:lnTo>
                    <a:pt x="442" y="259"/>
                  </a:lnTo>
                  <a:lnTo>
                    <a:pt x="566" y="346"/>
                  </a:lnTo>
                  <a:lnTo>
                    <a:pt x="615" y="335"/>
                  </a:lnTo>
                  <a:lnTo>
                    <a:pt x="685" y="234"/>
                  </a:lnTo>
                  <a:lnTo>
                    <a:pt x="741" y="213"/>
                  </a:lnTo>
                  <a:lnTo>
                    <a:pt x="759" y="184"/>
                  </a:lnTo>
                  <a:lnTo>
                    <a:pt x="698" y="196"/>
                  </a:lnTo>
                  <a:lnTo>
                    <a:pt x="681" y="175"/>
                  </a:lnTo>
                  <a:lnTo>
                    <a:pt x="719" y="165"/>
                  </a:lnTo>
                  <a:lnTo>
                    <a:pt x="719" y="152"/>
                  </a:lnTo>
                  <a:lnTo>
                    <a:pt x="677" y="137"/>
                  </a:lnTo>
                  <a:lnTo>
                    <a:pt x="730" y="118"/>
                  </a:lnTo>
                  <a:lnTo>
                    <a:pt x="727" y="139"/>
                  </a:lnTo>
                  <a:lnTo>
                    <a:pt x="761" y="139"/>
                  </a:lnTo>
                  <a:lnTo>
                    <a:pt x="780" y="103"/>
                  </a:lnTo>
                  <a:lnTo>
                    <a:pt x="793" y="102"/>
                  </a:lnTo>
                  <a:lnTo>
                    <a:pt x="785" y="69"/>
                  </a:lnTo>
                  <a:lnTo>
                    <a:pt x="761" y="102"/>
                  </a:lnTo>
                  <a:lnTo>
                    <a:pt x="736" y="31"/>
                  </a:lnTo>
                  <a:lnTo>
                    <a:pt x="753" y="27"/>
                  </a:lnTo>
                  <a:lnTo>
                    <a:pt x="775" y="47"/>
                  </a:lnTo>
                  <a:lnTo>
                    <a:pt x="759" y="14"/>
                  </a:lnTo>
                  <a:lnTo>
                    <a:pt x="741" y="0"/>
                  </a:lnTo>
                  <a:lnTo>
                    <a:pt x="460" y="53"/>
                  </a:lnTo>
                  <a:lnTo>
                    <a:pt x="225" y="82"/>
                  </a:lnTo>
                  <a:lnTo>
                    <a:pt x="192" y="145"/>
                  </a:lnTo>
                  <a:lnTo>
                    <a:pt x="142" y="157"/>
                  </a:lnTo>
                  <a:lnTo>
                    <a:pt x="118" y="189"/>
                  </a:lnTo>
                  <a:lnTo>
                    <a:pt x="27" y="241"/>
                  </a:lnTo>
                  <a:lnTo>
                    <a:pt x="22" y="260"/>
                  </a:lnTo>
                  <a:lnTo>
                    <a:pt x="0" y="272"/>
                  </a:lnTo>
                  <a:lnTo>
                    <a:pt x="0" y="298"/>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rgbClr val="FFFFFF"/>
                </a:solidFill>
                <a:latin typeface="Arial" pitchFamily="34" charset="0"/>
                <a:cs typeface="Arial" pitchFamily="34" charset="0"/>
              </a:endParaRPr>
            </a:p>
          </p:txBody>
        </p:sp>
        <p:sp>
          <p:nvSpPr>
            <p:cNvPr id="104" name="Freeform 125"/>
            <p:cNvSpPr>
              <a:spLocks/>
            </p:cNvSpPr>
            <p:nvPr/>
          </p:nvSpPr>
          <p:spPr bwMode="auto">
            <a:xfrm>
              <a:off x="4279" y="2350"/>
              <a:ext cx="444" cy="352"/>
            </a:xfrm>
            <a:custGeom>
              <a:avLst/>
              <a:gdLst>
                <a:gd name="T0" fmla="*/ 17 w 472"/>
                <a:gd name="T1" fmla="*/ 45 h 351"/>
                <a:gd name="T2" fmla="*/ 68 w 472"/>
                <a:gd name="T3" fmla="*/ 13 h 351"/>
                <a:gd name="T4" fmla="*/ 167 w 472"/>
                <a:gd name="T5" fmla="*/ 0 h 351"/>
                <a:gd name="T6" fmla="*/ 207 w 472"/>
                <a:gd name="T7" fmla="*/ 32 h 351"/>
                <a:gd name="T8" fmla="*/ 273 w 472"/>
                <a:gd name="T9" fmla="*/ 21 h 351"/>
                <a:gd name="T10" fmla="*/ 370 w 472"/>
                <a:gd name="T11" fmla="*/ 108 h 351"/>
                <a:gd name="T12" fmla="*/ 326 w 472"/>
                <a:gd name="T13" fmla="*/ 175 h 351"/>
                <a:gd name="T14" fmla="*/ 330 w 472"/>
                <a:gd name="T15" fmla="*/ 208 h 351"/>
                <a:gd name="T16" fmla="*/ 257 w 472"/>
                <a:gd name="T17" fmla="*/ 293 h 351"/>
                <a:gd name="T18" fmla="*/ 245 w 472"/>
                <a:gd name="T19" fmla="*/ 297 h 351"/>
                <a:gd name="T20" fmla="*/ 238 w 472"/>
                <a:gd name="T21" fmla="*/ 323 h 351"/>
                <a:gd name="T22" fmla="*/ 221 w 472"/>
                <a:gd name="T23" fmla="*/ 308 h 351"/>
                <a:gd name="T24" fmla="*/ 235 w 472"/>
                <a:gd name="T25" fmla="*/ 332 h 351"/>
                <a:gd name="T26" fmla="*/ 221 w 472"/>
                <a:gd name="T27" fmla="*/ 355 h 351"/>
                <a:gd name="T28" fmla="*/ 209 w 472"/>
                <a:gd name="T29" fmla="*/ 352 h 351"/>
                <a:gd name="T30" fmla="*/ 158 w 472"/>
                <a:gd name="T31" fmla="*/ 251 h 351"/>
                <a:gd name="T32" fmla="*/ 48 w 472"/>
                <a:gd name="T33" fmla="*/ 121 h 351"/>
                <a:gd name="T34" fmla="*/ 0 w 472"/>
                <a:gd name="T35" fmla="*/ 82 h 351"/>
                <a:gd name="T36" fmla="*/ 17 w 472"/>
                <a:gd name="T37" fmla="*/ 45 h 351"/>
                <a:gd name="T38" fmla="*/ 17 w 472"/>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2"/>
                <a:gd name="T61" fmla="*/ 0 h 351"/>
                <a:gd name="T62" fmla="*/ 472 w 472"/>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2" h="351">
                  <a:moveTo>
                    <a:pt x="21" y="45"/>
                  </a:moveTo>
                  <a:lnTo>
                    <a:pt x="87" y="13"/>
                  </a:lnTo>
                  <a:lnTo>
                    <a:pt x="213" y="0"/>
                  </a:lnTo>
                  <a:lnTo>
                    <a:pt x="265" y="32"/>
                  </a:lnTo>
                  <a:lnTo>
                    <a:pt x="348" y="21"/>
                  </a:lnTo>
                  <a:lnTo>
                    <a:pt x="472" y="108"/>
                  </a:lnTo>
                  <a:lnTo>
                    <a:pt x="417" y="175"/>
                  </a:lnTo>
                  <a:lnTo>
                    <a:pt x="421" y="204"/>
                  </a:lnTo>
                  <a:lnTo>
                    <a:pt x="327" y="289"/>
                  </a:lnTo>
                  <a:lnTo>
                    <a:pt x="311" y="293"/>
                  </a:lnTo>
                  <a:lnTo>
                    <a:pt x="304" y="319"/>
                  </a:lnTo>
                  <a:lnTo>
                    <a:pt x="283" y="304"/>
                  </a:lnTo>
                  <a:lnTo>
                    <a:pt x="301" y="328"/>
                  </a:lnTo>
                  <a:lnTo>
                    <a:pt x="283" y="351"/>
                  </a:lnTo>
                  <a:lnTo>
                    <a:pt x="267" y="348"/>
                  </a:lnTo>
                  <a:lnTo>
                    <a:pt x="202" y="247"/>
                  </a:lnTo>
                  <a:lnTo>
                    <a:pt x="61" y="121"/>
                  </a:lnTo>
                  <a:lnTo>
                    <a:pt x="0" y="82"/>
                  </a:lnTo>
                  <a:lnTo>
                    <a:pt x="21" y="45"/>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5" name="Freeform 126"/>
            <p:cNvSpPr>
              <a:spLocks/>
            </p:cNvSpPr>
            <p:nvPr/>
          </p:nvSpPr>
          <p:spPr bwMode="auto">
            <a:xfrm>
              <a:off x="4835" y="1735"/>
              <a:ext cx="93" cy="156"/>
            </a:xfrm>
            <a:custGeom>
              <a:avLst/>
              <a:gdLst>
                <a:gd name="T0" fmla="*/ 0 w 99"/>
                <a:gd name="T1" fmla="*/ 14 h 157"/>
                <a:gd name="T2" fmla="*/ 11 w 99"/>
                <a:gd name="T3" fmla="*/ 0 h 157"/>
                <a:gd name="T4" fmla="*/ 25 w 99"/>
                <a:gd name="T5" fmla="*/ 0 h 157"/>
                <a:gd name="T6" fmla="*/ 21 w 99"/>
                <a:gd name="T7" fmla="*/ 16 h 157"/>
                <a:gd name="T8" fmla="*/ 17 w 99"/>
                <a:gd name="T9" fmla="*/ 21 h 157"/>
                <a:gd name="T10" fmla="*/ 21 w 99"/>
                <a:gd name="T11" fmla="*/ 39 h 157"/>
                <a:gd name="T12" fmla="*/ 38 w 99"/>
                <a:gd name="T13" fmla="*/ 63 h 157"/>
                <a:gd name="T14" fmla="*/ 42 w 99"/>
                <a:gd name="T15" fmla="*/ 78 h 157"/>
                <a:gd name="T16" fmla="*/ 57 w 99"/>
                <a:gd name="T17" fmla="*/ 99 h 157"/>
                <a:gd name="T18" fmla="*/ 69 w 99"/>
                <a:gd name="T19" fmla="*/ 104 h 157"/>
                <a:gd name="T20" fmla="*/ 73 w 99"/>
                <a:gd name="T21" fmla="*/ 119 h 157"/>
                <a:gd name="T22" fmla="*/ 63 w 99"/>
                <a:gd name="T23" fmla="*/ 130 h 157"/>
                <a:gd name="T24" fmla="*/ 75 w 99"/>
                <a:gd name="T25" fmla="*/ 128 h 157"/>
                <a:gd name="T26" fmla="*/ 77 w 99"/>
                <a:gd name="T27" fmla="*/ 140 h 157"/>
                <a:gd name="T28" fmla="*/ 31 w 99"/>
                <a:gd name="T29" fmla="*/ 153 h 157"/>
                <a:gd name="T30" fmla="*/ 0 w 99"/>
                <a:gd name="T31" fmla="*/ 14 h 157"/>
                <a:gd name="T32" fmla="*/ 0 w 99"/>
                <a:gd name="T33" fmla="*/ 14 h 1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157"/>
                <a:gd name="T53" fmla="*/ 99 w 99"/>
                <a:gd name="T54" fmla="*/ 157 h 1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157">
                  <a:moveTo>
                    <a:pt x="0" y="14"/>
                  </a:moveTo>
                  <a:lnTo>
                    <a:pt x="15" y="0"/>
                  </a:lnTo>
                  <a:lnTo>
                    <a:pt x="33" y="0"/>
                  </a:lnTo>
                  <a:lnTo>
                    <a:pt x="26" y="16"/>
                  </a:lnTo>
                  <a:lnTo>
                    <a:pt x="21" y="21"/>
                  </a:lnTo>
                  <a:lnTo>
                    <a:pt x="26" y="39"/>
                  </a:lnTo>
                  <a:lnTo>
                    <a:pt x="49" y="63"/>
                  </a:lnTo>
                  <a:lnTo>
                    <a:pt x="54" y="82"/>
                  </a:lnTo>
                  <a:lnTo>
                    <a:pt x="73" y="103"/>
                  </a:lnTo>
                  <a:lnTo>
                    <a:pt x="88" y="108"/>
                  </a:lnTo>
                  <a:lnTo>
                    <a:pt x="94" y="123"/>
                  </a:lnTo>
                  <a:lnTo>
                    <a:pt x="81" y="134"/>
                  </a:lnTo>
                  <a:lnTo>
                    <a:pt x="96" y="132"/>
                  </a:lnTo>
                  <a:lnTo>
                    <a:pt x="99" y="144"/>
                  </a:lnTo>
                  <a:lnTo>
                    <a:pt x="39" y="157"/>
                  </a:lnTo>
                  <a:lnTo>
                    <a:pt x="0" y="14"/>
                  </a:lnTo>
                  <a:close/>
                </a:path>
              </a:pathLst>
            </a:custGeom>
            <a:solidFill>
              <a:srgbClr val="EEECE1"/>
            </a:solid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6" name="Freeform 127"/>
            <p:cNvSpPr>
              <a:spLocks/>
            </p:cNvSpPr>
            <p:nvPr/>
          </p:nvSpPr>
          <p:spPr bwMode="auto">
            <a:xfrm>
              <a:off x="4406" y="1487"/>
              <a:ext cx="508" cy="338"/>
            </a:xfrm>
            <a:custGeom>
              <a:avLst/>
              <a:gdLst>
                <a:gd name="T0" fmla="*/ 34 w 540"/>
                <a:gd name="T1" fmla="*/ 338 h 338"/>
                <a:gd name="T2" fmla="*/ 103 w 540"/>
                <a:gd name="T3" fmla="*/ 324 h 338"/>
                <a:gd name="T4" fmla="*/ 357 w 540"/>
                <a:gd name="T5" fmla="*/ 262 h 338"/>
                <a:gd name="T6" fmla="*/ 369 w 540"/>
                <a:gd name="T7" fmla="*/ 248 h 338"/>
                <a:gd name="T8" fmla="*/ 383 w 540"/>
                <a:gd name="T9" fmla="*/ 248 h 338"/>
                <a:gd name="T10" fmla="*/ 400 w 540"/>
                <a:gd name="T11" fmla="*/ 233 h 338"/>
                <a:gd name="T12" fmla="*/ 423 w 540"/>
                <a:gd name="T13" fmla="*/ 194 h 338"/>
                <a:gd name="T14" fmla="*/ 381 w 540"/>
                <a:gd name="T15" fmla="*/ 152 h 338"/>
                <a:gd name="T16" fmla="*/ 380 w 540"/>
                <a:gd name="T17" fmla="*/ 113 h 338"/>
                <a:gd name="T18" fmla="*/ 400 w 540"/>
                <a:gd name="T19" fmla="*/ 58 h 338"/>
                <a:gd name="T20" fmla="*/ 372 w 540"/>
                <a:gd name="T21" fmla="*/ 40 h 338"/>
                <a:gd name="T22" fmla="*/ 341 w 540"/>
                <a:gd name="T23" fmla="*/ 0 h 338"/>
                <a:gd name="T24" fmla="*/ 59 w 540"/>
                <a:gd name="T25" fmla="*/ 66 h 338"/>
                <a:gd name="T26" fmla="*/ 46 w 540"/>
                <a:gd name="T27" fmla="*/ 40 h 338"/>
                <a:gd name="T28" fmla="*/ 0 w 540"/>
                <a:gd name="T29" fmla="*/ 83 h 338"/>
                <a:gd name="T30" fmla="*/ 34 w 540"/>
                <a:gd name="T31" fmla="*/ 338 h 338"/>
                <a:gd name="T32" fmla="*/ 34 w 540"/>
                <a:gd name="T33" fmla="*/ 338 h 3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0"/>
                <a:gd name="T52" fmla="*/ 0 h 338"/>
                <a:gd name="T53" fmla="*/ 540 w 540"/>
                <a:gd name="T54" fmla="*/ 338 h 3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0" h="338">
                  <a:moveTo>
                    <a:pt x="42" y="338"/>
                  </a:moveTo>
                  <a:lnTo>
                    <a:pt x="132" y="324"/>
                  </a:lnTo>
                  <a:lnTo>
                    <a:pt x="456" y="262"/>
                  </a:lnTo>
                  <a:lnTo>
                    <a:pt x="471" y="248"/>
                  </a:lnTo>
                  <a:lnTo>
                    <a:pt x="489" y="248"/>
                  </a:lnTo>
                  <a:lnTo>
                    <a:pt x="510" y="233"/>
                  </a:lnTo>
                  <a:lnTo>
                    <a:pt x="540" y="194"/>
                  </a:lnTo>
                  <a:lnTo>
                    <a:pt x="487" y="152"/>
                  </a:lnTo>
                  <a:lnTo>
                    <a:pt x="485" y="113"/>
                  </a:lnTo>
                  <a:lnTo>
                    <a:pt x="510" y="58"/>
                  </a:lnTo>
                  <a:lnTo>
                    <a:pt x="474" y="40"/>
                  </a:lnTo>
                  <a:lnTo>
                    <a:pt x="435" y="0"/>
                  </a:lnTo>
                  <a:lnTo>
                    <a:pt x="76" y="66"/>
                  </a:lnTo>
                  <a:lnTo>
                    <a:pt x="58" y="40"/>
                  </a:lnTo>
                  <a:lnTo>
                    <a:pt x="0" y="83"/>
                  </a:lnTo>
                  <a:lnTo>
                    <a:pt x="42" y="338"/>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7" name="Freeform 128"/>
            <p:cNvSpPr>
              <a:spLocks/>
            </p:cNvSpPr>
            <p:nvPr/>
          </p:nvSpPr>
          <p:spPr bwMode="auto">
            <a:xfrm>
              <a:off x="4859" y="1545"/>
              <a:ext cx="110" cy="277"/>
            </a:xfrm>
            <a:custGeom>
              <a:avLst/>
              <a:gdLst>
                <a:gd name="T0" fmla="*/ 7 w 117"/>
                <a:gd name="T1" fmla="*/ 190 h 277"/>
                <a:gd name="T2" fmla="*/ 22 w 117"/>
                <a:gd name="T3" fmla="*/ 175 h 277"/>
                <a:gd name="T4" fmla="*/ 46 w 117"/>
                <a:gd name="T5" fmla="*/ 136 h 277"/>
                <a:gd name="T6" fmla="*/ 5 w 117"/>
                <a:gd name="T7" fmla="*/ 94 h 277"/>
                <a:gd name="T8" fmla="*/ 3 w 117"/>
                <a:gd name="T9" fmla="*/ 55 h 277"/>
                <a:gd name="T10" fmla="*/ 22 w 117"/>
                <a:gd name="T11" fmla="*/ 0 h 277"/>
                <a:gd name="T12" fmla="*/ 84 w 117"/>
                <a:gd name="T13" fmla="*/ 28 h 277"/>
                <a:gd name="T14" fmla="*/ 85 w 117"/>
                <a:gd name="T15" fmla="*/ 38 h 277"/>
                <a:gd name="T16" fmla="*/ 77 w 117"/>
                <a:gd name="T17" fmla="*/ 68 h 277"/>
                <a:gd name="T18" fmla="*/ 71 w 117"/>
                <a:gd name="T19" fmla="*/ 75 h 277"/>
                <a:gd name="T20" fmla="*/ 70 w 117"/>
                <a:gd name="T21" fmla="*/ 91 h 277"/>
                <a:gd name="T22" fmla="*/ 76 w 117"/>
                <a:gd name="T23" fmla="*/ 96 h 277"/>
                <a:gd name="T24" fmla="*/ 91 w 117"/>
                <a:gd name="T25" fmla="*/ 91 h 277"/>
                <a:gd name="T26" fmla="*/ 91 w 117"/>
                <a:gd name="T27" fmla="*/ 138 h 277"/>
                <a:gd name="T28" fmla="*/ 91 w 117"/>
                <a:gd name="T29" fmla="*/ 167 h 277"/>
                <a:gd name="T30" fmla="*/ 91 w 117"/>
                <a:gd name="T31" fmla="*/ 183 h 277"/>
                <a:gd name="T32" fmla="*/ 86 w 117"/>
                <a:gd name="T33" fmla="*/ 198 h 277"/>
                <a:gd name="T34" fmla="*/ 80 w 117"/>
                <a:gd name="T35" fmla="*/ 199 h 277"/>
                <a:gd name="T36" fmla="*/ 82 w 117"/>
                <a:gd name="T37" fmla="*/ 212 h 277"/>
                <a:gd name="T38" fmla="*/ 59 w 117"/>
                <a:gd name="T39" fmla="*/ 277 h 277"/>
                <a:gd name="T40" fmla="*/ 55 w 117"/>
                <a:gd name="T41" fmla="*/ 277 h 277"/>
                <a:gd name="T42" fmla="*/ 52 w 117"/>
                <a:gd name="T43" fmla="*/ 253 h 277"/>
                <a:gd name="T44" fmla="*/ 37 w 117"/>
                <a:gd name="T45" fmla="*/ 253 h 277"/>
                <a:gd name="T46" fmla="*/ 7 w 117"/>
                <a:gd name="T47" fmla="*/ 227 h 277"/>
                <a:gd name="T48" fmla="*/ 0 w 117"/>
                <a:gd name="T49" fmla="*/ 206 h 277"/>
                <a:gd name="T50" fmla="*/ 7 w 117"/>
                <a:gd name="T51" fmla="*/ 190 h 277"/>
                <a:gd name="T52" fmla="*/ 7 w 117"/>
                <a:gd name="T53" fmla="*/ 190 h 2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7"/>
                <a:gd name="T83" fmla="*/ 117 w 117"/>
                <a:gd name="T84" fmla="*/ 277 h 2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7">
                  <a:moveTo>
                    <a:pt x="7" y="190"/>
                  </a:moveTo>
                  <a:lnTo>
                    <a:pt x="28" y="175"/>
                  </a:lnTo>
                  <a:lnTo>
                    <a:pt x="58" y="136"/>
                  </a:lnTo>
                  <a:lnTo>
                    <a:pt x="5" y="94"/>
                  </a:lnTo>
                  <a:lnTo>
                    <a:pt x="3" y="55"/>
                  </a:lnTo>
                  <a:lnTo>
                    <a:pt x="28" y="0"/>
                  </a:lnTo>
                  <a:lnTo>
                    <a:pt x="107" y="28"/>
                  </a:lnTo>
                  <a:lnTo>
                    <a:pt x="109" y="38"/>
                  </a:lnTo>
                  <a:lnTo>
                    <a:pt x="99" y="68"/>
                  </a:lnTo>
                  <a:lnTo>
                    <a:pt x="91" y="75"/>
                  </a:lnTo>
                  <a:lnTo>
                    <a:pt x="89" y="91"/>
                  </a:lnTo>
                  <a:lnTo>
                    <a:pt x="97" y="96"/>
                  </a:lnTo>
                  <a:lnTo>
                    <a:pt x="117" y="91"/>
                  </a:lnTo>
                  <a:lnTo>
                    <a:pt x="117" y="138"/>
                  </a:lnTo>
                  <a:lnTo>
                    <a:pt x="117" y="167"/>
                  </a:lnTo>
                  <a:lnTo>
                    <a:pt x="117" y="183"/>
                  </a:lnTo>
                  <a:lnTo>
                    <a:pt x="110" y="198"/>
                  </a:lnTo>
                  <a:lnTo>
                    <a:pt x="102" y="199"/>
                  </a:lnTo>
                  <a:lnTo>
                    <a:pt x="105" y="212"/>
                  </a:lnTo>
                  <a:lnTo>
                    <a:pt x="76" y="277"/>
                  </a:lnTo>
                  <a:lnTo>
                    <a:pt x="70" y="277"/>
                  </a:lnTo>
                  <a:lnTo>
                    <a:pt x="67" y="253"/>
                  </a:lnTo>
                  <a:lnTo>
                    <a:pt x="47" y="253"/>
                  </a:lnTo>
                  <a:lnTo>
                    <a:pt x="7" y="227"/>
                  </a:lnTo>
                  <a:lnTo>
                    <a:pt x="0" y="206"/>
                  </a:lnTo>
                  <a:lnTo>
                    <a:pt x="7" y="190"/>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8" name="Freeform 129"/>
            <p:cNvSpPr>
              <a:spLocks/>
            </p:cNvSpPr>
            <p:nvPr/>
          </p:nvSpPr>
          <p:spPr bwMode="auto">
            <a:xfrm>
              <a:off x="4461" y="1113"/>
              <a:ext cx="519" cy="481"/>
            </a:xfrm>
            <a:custGeom>
              <a:avLst/>
              <a:gdLst>
                <a:gd name="T0" fmla="*/ 14 w 552"/>
                <a:gd name="T1" fmla="*/ 440 h 481"/>
                <a:gd name="T2" fmla="*/ 294 w 552"/>
                <a:gd name="T3" fmla="*/ 374 h 481"/>
                <a:gd name="T4" fmla="*/ 325 w 552"/>
                <a:gd name="T5" fmla="*/ 414 h 481"/>
                <a:gd name="T6" fmla="*/ 354 w 552"/>
                <a:gd name="T7" fmla="*/ 432 h 481"/>
                <a:gd name="T8" fmla="*/ 415 w 552"/>
                <a:gd name="T9" fmla="*/ 460 h 481"/>
                <a:gd name="T10" fmla="*/ 420 w 552"/>
                <a:gd name="T11" fmla="*/ 481 h 481"/>
                <a:gd name="T12" fmla="*/ 430 w 552"/>
                <a:gd name="T13" fmla="*/ 452 h 481"/>
                <a:gd name="T14" fmla="*/ 432 w 552"/>
                <a:gd name="T15" fmla="*/ 411 h 481"/>
                <a:gd name="T16" fmla="*/ 420 w 552"/>
                <a:gd name="T17" fmla="*/ 334 h 481"/>
                <a:gd name="T18" fmla="*/ 420 w 552"/>
                <a:gd name="T19" fmla="*/ 253 h 481"/>
                <a:gd name="T20" fmla="*/ 390 w 552"/>
                <a:gd name="T21" fmla="*/ 134 h 481"/>
                <a:gd name="T22" fmla="*/ 385 w 552"/>
                <a:gd name="T23" fmla="*/ 83 h 481"/>
                <a:gd name="T24" fmla="*/ 366 w 552"/>
                <a:gd name="T25" fmla="*/ 0 h 481"/>
                <a:gd name="T26" fmla="*/ 274 w 552"/>
                <a:gd name="T27" fmla="*/ 28 h 481"/>
                <a:gd name="T28" fmla="*/ 225 w 552"/>
                <a:gd name="T29" fmla="*/ 96 h 481"/>
                <a:gd name="T30" fmla="*/ 221 w 552"/>
                <a:gd name="T31" fmla="*/ 113 h 481"/>
                <a:gd name="T32" fmla="*/ 192 w 552"/>
                <a:gd name="T33" fmla="*/ 154 h 481"/>
                <a:gd name="T34" fmla="*/ 200 w 552"/>
                <a:gd name="T35" fmla="*/ 168 h 481"/>
                <a:gd name="T36" fmla="*/ 206 w 552"/>
                <a:gd name="T37" fmla="*/ 180 h 481"/>
                <a:gd name="T38" fmla="*/ 201 w 552"/>
                <a:gd name="T39" fmla="*/ 183 h 481"/>
                <a:gd name="T40" fmla="*/ 211 w 552"/>
                <a:gd name="T41" fmla="*/ 199 h 481"/>
                <a:gd name="T42" fmla="*/ 212 w 552"/>
                <a:gd name="T43" fmla="*/ 214 h 481"/>
                <a:gd name="T44" fmla="*/ 184 w 552"/>
                <a:gd name="T45" fmla="*/ 248 h 481"/>
                <a:gd name="T46" fmla="*/ 141 w 552"/>
                <a:gd name="T47" fmla="*/ 262 h 481"/>
                <a:gd name="T48" fmla="*/ 132 w 552"/>
                <a:gd name="T49" fmla="*/ 272 h 481"/>
                <a:gd name="T50" fmla="*/ 117 w 552"/>
                <a:gd name="T51" fmla="*/ 264 h 481"/>
                <a:gd name="T52" fmla="*/ 70 w 552"/>
                <a:gd name="T53" fmla="*/ 270 h 481"/>
                <a:gd name="T54" fmla="*/ 35 w 552"/>
                <a:gd name="T55" fmla="*/ 288 h 481"/>
                <a:gd name="T56" fmla="*/ 35 w 552"/>
                <a:gd name="T57" fmla="*/ 311 h 481"/>
                <a:gd name="T58" fmla="*/ 41 w 552"/>
                <a:gd name="T59" fmla="*/ 325 h 481"/>
                <a:gd name="T60" fmla="*/ 47 w 552"/>
                <a:gd name="T61" fmla="*/ 325 h 481"/>
                <a:gd name="T62" fmla="*/ 52 w 552"/>
                <a:gd name="T63" fmla="*/ 343 h 481"/>
                <a:gd name="T64" fmla="*/ 43 w 552"/>
                <a:gd name="T65" fmla="*/ 353 h 481"/>
                <a:gd name="T66" fmla="*/ 39 w 552"/>
                <a:gd name="T67" fmla="*/ 369 h 481"/>
                <a:gd name="T68" fmla="*/ 0 w 552"/>
                <a:gd name="T69" fmla="*/ 414 h 481"/>
                <a:gd name="T70" fmla="*/ 14 w 552"/>
                <a:gd name="T71" fmla="*/ 440 h 481"/>
                <a:gd name="T72" fmla="*/ 14 w 552"/>
                <a:gd name="T73" fmla="*/ 440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0"/>
                  </a:moveTo>
                  <a:lnTo>
                    <a:pt x="377" y="374"/>
                  </a:lnTo>
                  <a:lnTo>
                    <a:pt x="416" y="414"/>
                  </a:lnTo>
                  <a:lnTo>
                    <a:pt x="452" y="432"/>
                  </a:lnTo>
                  <a:lnTo>
                    <a:pt x="531" y="460"/>
                  </a:lnTo>
                  <a:lnTo>
                    <a:pt x="537" y="481"/>
                  </a:lnTo>
                  <a:lnTo>
                    <a:pt x="550" y="452"/>
                  </a:lnTo>
                  <a:lnTo>
                    <a:pt x="552" y="411"/>
                  </a:lnTo>
                  <a:lnTo>
                    <a:pt x="537" y="334"/>
                  </a:lnTo>
                  <a:lnTo>
                    <a:pt x="537" y="253"/>
                  </a:lnTo>
                  <a:lnTo>
                    <a:pt x="499" y="134"/>
                  </a:lnTo>
                  <a:lnTo>
                    <a:pt x="492" y="83"/>
                  </a:lnTo>
                  <a:lnTo>
                    <a:pt x="468" y="0"/>
                  </a:lnTo>
                  <a:lnTo>
                    <a:pt x="351" y="28"/>
                  </a:lnTo>
                  <a:lnTo>
                    <a:pt x="287" y="96"/>
                  </a:lnTo>
                  <a:lnTo>
                    <a:pt x="283" y="113"/>
                  </a:lnTo>
                  <a:lnTo>
                    <a:pt x="246" y="154"/>
                  </a:lnTo>
                  <a:lnTo>
                    <a:pt x="256" y="168"/>
                  </a:lnTo>
                  <a:lnTo>
                    <a:pt x="264" y="180"/>
                  </a:lnTo>
                  <a:lnTo>
                    <a:pt x="257" y="183"/>
                  </a:lnTo>
                  <a:lnTo>
                    <a:pt x="269" y="199"/>
                  </a:lnTo>
                  <a:lnTo>
                    <a:pt x="270" y="214"/>
                  </a:lnTo>
                  <a:lnTo>
                    <a:pt x="235" y="248"/>
                  </a:lnTo>
                  <a:lnTo>
                    <a:pt x="181" y="262"/>
                  </a:lnTo>
                  <a:lnTo>
                    <a:pt x="168" y="272"/>
                  </a:lnTo>
                  <a:lnTo>
                    <a:pt x="149" y="264"/>
                  </a:lnTo>
                  <a:lnTo>
                    <a:pt x="89" y="270"/>
                  </a:lnTo>
                  <a:lnTo>
                    <a:pt x="45" y="288"/>
                  </a:lnTo>
                  <a:lnTo>
                    <a:pt x="45" y="311"/>
                  </a:lnTo>
                  <a:lnTo>
                    <a:pt x="53" y="325"/>
                  </a:lnTo>
                  <a:lnTo>
                    <a:pt x="60" y="325"/>
                  </a:lnTo>
                  <a:lnTo>
                    <a:pt x="66" y="343"/>
                  </a:lnTo>
                  <a:lnTo>
                    <a:pt x="55" y="353"/>
                  </a:lnTo>
                  <a:lnTo>
                    <a:pt x="50" y="369"/>
                  </a:lnTo>
                  <a:lnTo>
                    <a:pt x="0" y="414"/>
                  </a:lnTo>
                  <a:lnTo>
                    <a:pt x="18" y="44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9" name="Freeform 130"/>
            <p:cNvSpPr>
              <a:spLocks/>
            </p:cNvSpPr>
            <p:nvPr/>
          </p:nvSpPr>
          <p:spPr bwMode="auto">
            <a:xfrm>
              <a:off x="4943" y="1613"/>
              <a:ext cx="14" cy="22"/>
            </a:xfrm>
            <a:custGeom>
              <a:avLst/>
              <a:gdLst>
                <a:gd name="T0" fmla="*/ 0 w 15"/>
                <a:gd name="T1" fmla="*/ 19 h 23"/>
                <a:gd name="T2" fmla="*/ 2 w 15"/>
                <a:gd name="T3" fmla="*/ 7 h 23"/>
                <a:gd name="T4" fmla="*/ 7 w 15"/>
                <a:gd name="T5" fmla="*/ 0 h 23"/>
                <a:gd name="T6" fmla="*/ 11 w 15"/>
                <a:gd name="T7" fmla="*/ 5 h 23"/>
                <a:gd name="T8" fmla="*/ 0 w 15"/>
                <a:gd name="T9" fmla="*/ 19 h 23"/>
                <a:gd name="T10" fmla="*/ 0 w 15"/>
                <a:gd name="T11" fmla="*/ 19 h 23"/>
                <a:gd name="T12" fmla="*/ 0 w 15"/>
                <a:gd name="T13" fmla="*/ 19 h 23"/>
                <a:gd name="T14" fmla="*/ 0 60000 65536"/>
                <a:gd name="T15" fmla="*/ 0 60000 65536"/>
                <a:gd name="T16" fmla="*/ 0 60000 65536"/>
                <a:gd name="T17" fmla="*/ 0 60000 65536"/>
                <a:gd name="T18" fmla="*/ 0 60000 65536"/>
                <a:gd name="T19" fmla="*/ 0 60000 65536"/>
                <a:gd name="T20" fmla="*/ 0 60000 65536"/>
                <a:gd name="T21" fmla="*/ 0 w 15"/>
                <a:gd name="T22" fmla="*/ 0 h 23"/>
                <a:gd name="T23" fmla="*/ 15 w 15"/>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3">
                  <a:moveTo>
                    <a:pt x="0" y="23"/>
                  </a:moveTo>
                  <a:lnTo>
                    <a:pt x="2" y="7"/>
                  </a:lnTo>
                  <a:lnTo>
                    <a:pt x="10" y="0"/>
                  </a:lnTo>
                  <a:lnTo>
                    <a:pt x="15" y="5"/>
                  </a:lnTo>
                  <a:lnTo>
                    <a:pt x="0" y="23"/>
                  </a:lnTo>
                  <a:close/>
                </a:path>
              </a:pathLst>
            </a:custGeom>
            <a:solidFill>
              <a:srgbClr val="A9EBD9"/>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0" name="Freeform 131"/>
            <p:cNvSpPr>
              <a:spLocks/>
            </p:cNvSpPr>
            <p:nvPr/>
          </p:nvSpPr>
          <p:spPr bwMode="auto">
            <a:xfrm>
              <a:off x="4958" y="1522"/>
              <a:ext cx="162" cy="97"/>
            </a:xfrm>
            <a:custGeom>
              <a:avLst/>
              <a:gdLst>
                <a:gd name="T0" fmla="*/ 9 w 172"/>
                <a:gd name="T1" fmla="*/ 102 h 98"/>
                <a:gd name="T2" fmla="*/ 57 w 172"/>
                <a:gd name="T3" fmla="*/ 68 h 98"/>
                <a:gd name="T4" fmla="*/ 90 w 172"/>
                <a:gd name="T5" fmla="*/ 45 h 98"/>
                <a:gd name="T6" fmla="*/ 57 w 172"/>
                <a:gd name="T7" fmla="*/ 80 h 98"/>
                <a:gd name="T8" fmla="*/ 59 w 172"/>
                <a:gd name="T9" fmla="*/ 81 h 98"/>
                <a:gd name="T10" fmla="*/ 110 w 172"/>
                <a:gd name="T11" fmla="*/ 34 h 98"/>
                <a:gd name="T12" fmla="*/ 136 w 172"/>
                <a:gd name="T13" fmla="*/ 4 h 98"/>
                <a:gd name="T14" fmla="*/ 133 w 172"/>
                <a:gd name="T15" fmla="*/ 0 h 98"/>
                <a:gd name="T16" fmla="*/ 110 w 172"/>
                <a:gd name="T17" fmla="*/ 16 h 98"/>
                <a:gd name="T18" fmla="*/ 107 w 172"/>
                <a:gd name="T19" fmla="*/ 14 h 98"/>
                <a:gd name="T20" fmla="*/ 96 w 172"/>
                <a:gd name="T21" fmla="*/ 34 h 98"/>
                <a:gd name="T22" fmla="*/ 89 w 172"/>
                <a:gd name="T23" fmla="*/ 34 h 98"/>
                <a:gd name="T24" fmla="*/ 106 w 172"/>
                <a:gd name="T25" fmla="*/ 0 h 98"/>
                <a:gd name="T26" fmla="*/ 88 w 172"/>
                <a:gd name="T27" fmla="*/ 26 h 98"/>
                <a:gd name="T28" fmla="*/ 26 w 172"/>
                <a:gd name="T29" fmla="*/ 55 h 98"/>
                <a:gd name="T30" fmla="*/ 16 w 172"/>
                <a:gd name="T31" fmla="*/ 75 h 98"/>
                <a:gd name="T32" fmla="*/ 8 w 172"/>
                <a:gd name="T33" fmla="*/ 78 h 98"/>
                <a:gd name="T34" fmla="*/ 0 w 172"/>
                <a:gd name="T35" fmla="*/ 93 h 98"/>
                <a:gd name="T36" fmla="*/ 9 w 172"/>
                <a:gd name="T37" fmla="*/ 102 h 98"/>
                <a:gd name="T38" fmla="*/ 9 w 172"/>
                <a:gd name="T39" fmla="*/ 102 h 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2"/>
                <a:gd name="T61" fmla="*/ 0 h 98"/>
                <a:gd name="T62" fmla="*/ 172 w 172"/>
                <a:gd name="T63" fmla="*/ 98 h 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2" h="98">
                  <a:moveTo>
                    <a:pt x="13" y="98"/>
                  </a:moveTo>
                  <a:lnTo>
                    <a:pt x="73" y="64"/>
                  </a:lnTo>
                  <a:lnTo>
                    <a:pt x="115" y="45"/>
                  </a:lnTo>
                  <a:lnTo>
                    <a:pt x="72" y="76"/>
                  </a:lnTo>
                  <a:lnTo>
                    <a:pt x="75" y="77"/>
                  </a:lnTo>
                  <a:lnTo>
                    <a:pt x="140" y="34"/>
                  </a:lnTo>
                  <a:lnTo>
                    <a:pt x="172" y="4"/>
                  </a:lnTo>
                  <a:lnTo>
                    <a:pt x="169" y="0"/>
                  </a:lnTo>
                  <a:lnTo>
                    <a:pt x="140" y="16"/>
                  </a:lnTo>
                  <a:lnTo>
                    <a:pt x="136" y="14"/>
                  </a:lnTo>
                  <a:lnTo>
                    <a:pt x="122" y="34"/>
                  </a:lnTo>
                  <a:lnTo>
                    <a:pt x="114" y="34"/>
                  </a:lnTo>
                  <a:lnTo>
                    <a:pt x="135" y="0"/>
                  </a:lnTo>
                  <a:lnTo>
                    <a:pt x="112" y="26"/>
                  </a:lnTo>
                  <a:lnTo>
                    <a:pt x="34" y="51"/>
                  </a:lnTo>
                  <a:lnTo>
                    <a:pt x="20" y="71"/>
                  </a:lnTo>
                  <a:lnTo>
                    <a:pt x="8" y="74"/>
                  </a:lnTo>
                  <a:lnTo>
                    <a:pt x="0" y="89"/>
                  </a:lnTo>
                  <a:lnTo>
                    <a:pt x="13" y="98"/>
                  </a:lnTo>
                  <a:close/>
                </a:path>
              </a:pathLst>
            </a:custGeom>
            <a:solidFill>
              <a:schemeClr val="accent1">
                <a:lumMod val="20000"/>
                <a:lumOff val="8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1" name="Freeform 132"/>
            <p:cNvSpPr>
              <a:spLocks/>
            </p:cNvSpPr>
            <p:nvPr/>
          </p:nvSpPr>
          <p:spPr bwMode="auto">
            <a:xfrm>
              <a:off x="4966" y="1416"/>
              <a:ext cx="151" cy="149"/>
            </a:xfrm>
            <a:custGeom>
              <a:avLst/>
              <a:gdLst>
                <a:gd name="T0" fmla="*/ 11 w 161"/>
                <a:gd name="T1" fmla="*/ 108 h 149"/>
                <a:gd name="T2" fmla="*/ 9 w 161"/>
                <a:gd name="T3" fmla="*/ 149 h 149"/>
                <a:gd name="T4" fmla="*/ 21 w 161"/>
                <a:gd name="T5" fmla="*/ 145 h 149"/>
                <a:gd name="T6" fmla="*/ 44 w 161"/>
                <a:gd name="T7" fmla="*/ 123 h 149"/>
                <a:gd name="T8" fmla="*/ 52 w 161"/>
                <a:gd name="T9" fmla="*/ 103 h 149"/>
                <a:gd name="T10" fmla="*/ 56 w 161"/>
                <a:gd name="T11" fmla="*/ 108 h 149"/>
                <a:gd name="T12" fmla="*/ 89 w 161"/>
                <a:gd name="T13" fmla="*/ 97 h 149"/>
                <a:gd name="T14" fmla="*/ 91 w 161"/>
                <a:gd name="T15" fmla="*/ 89 h 149"/>
                <a:gd name="T16" fmla="*/ 96 w 161"/>
                <a:gd name="T17" fmla="*/ 92 h 149"/>
                <a:gd name="T18" fmla="*/ 102 w 161"/>
                <a:gd name="T19" fmla="*/ 86 h 149"/>
                <a:gd name="T20" fmla="*/ 113 w 161"/>
                <a:gd name="T21" fmla="*/ 84 h 149"/>
                <a:gd name="T22" fmla="*/ 125 w 161"/>
                <a:gd name="T23" fmla="*/ 76 h 149"/>
                <a:gd name="T24" fmla="*/ 113 w 161"/>
                <a:gd name="T25" fmla="*/ 0 h 149"/>
                <a:gd name="T26" fmla="*/ 0 w 161"/>
                <a:gd name="T27" fmla="*/ 31 h 149"/>
                <a:gd name="T28" fmla="*/ 11 w 161"/>
                <a:gd name="T29" fmla="*/ 108 h 149"/>
                <a:gd name="T30" fmla="*/ 11 w 161"/>
                <a:gd name="T31" fmla="*/ 108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1"/>
                <a:gd name="T49" fmla="*/ 0 h 149"/>
                <a:gd name="T50" fmla="*/ 161 w 161"/>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1" h="149">
                  <a:moveTo>
                    <a:pt x="15" y="108"/>
                  </a:moveTo>
                  <a:lnTo>
                    <a:pt x="13" y="149"/>
                  </a:lnTo>
                  <a:lnTo>
                    <a:pt x="26" y="145"/>
                  </a:lnTo>
                  <a:lnTo>
                    <a:pt x="57" y="123"/>
                  </a:lnTo>
                  <a:lnTo>
                    <a:pt x="67" y="103"/>
                  </a:lnTo>
                  <a:lnTo>
                    <a:pt x="73" y="108"/>
                  </a:lnTo>
                  <a:lnTo>
                    <a:pt x="115" y="97"/>
                  </a:lnTo>
                  <a:lnTo>
                    <a:pt x="117" y="89"/>
                  </a:lnTo>
                  <a:lnTo>
                    <a:pt x="124" y="92"/>
                  </a:lnTo>
                  <a:lnTo>
                    <a:pt x="132" y="86"/>
                  </a:lnTo>
                  <a:lnTo>
                    <a:pt x="145" y="84"/>
                  </a:lnTo>
                  <a:lnTo>
                    <a:pt x="161" y="76"/>
                  </a:lnTo>
                  <a:lnTo>
                    <a:pt x="145" y="0"/>
                  </a:lnTo>
                  <a:lnTo>
                    <a:pt x="0" y="31"/>
                  </a:lnTo>
                  <a:lnTo>
                    <a:pt x="15" y="108"/>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2" name="Freeform 133"/>
            <p:cNvSpPr>
              <a:spLocks/>
            </p:cNvSpPr>
            <p:nvPr/>
          </p:nvSpPr>
          <p:spPr bwMode="auto">
            <a:xfrm>
              <a:off x="5102" y="1408"/>
              <a:ext cx="68" cy="84"/>
            </a:xfrm>
            <a:custGeom>
              <a:avLst/>
              <a:gdLst>
                <a:gd name="T0" fmla="*/ 12 w 72"/>
                <a:gd name="T1" fmla="*/ 84 h 84"/>
                <a:gd name="T2" fmla="*/ 38 w 72"/>
                <a:gd name="T3" fmla="*/ 73 h 84"/>
                <a:gd name="T4" fmla="*/ 38 w 72"/>
                <a:gd name="T5" fmla="*/ 39 h 84"/>
                <a:gd name="T6" fmla="*/ 43 w 72"/>
                <a:gd name="T7" fmla="*/ 47 h 84"/>
                <a:gd name="T8" fmla="*/ 44 w 72"/>
                <a:gd name="T9" fmla="*/ 63 h 84"/>
                <a:gd name="T10" fmla="*/ 50 w 72"/>
                <a:gd name="T11" fmla="*/ 63 h 84"/>
                <a:gd name="T12" fmla="*/ 57 w 72"/>
                <a:gd name="T13" fmla="*/ 47 h 84"/>
                <a:gd name="T14" fmla="*/ 50 w 72"/>
                <a:gd name="T15" fmla="*/ 29 h 84"/>
                <a:gd name="T16" fmla="*/ 38 w 72"/>
                <a:gd name="T17" fmla="*/ 26 h 84"/>
                <a:gd name="T18" fmla="*/ 27 w 72"/>
                <a:gd name="T19" fmla="*/ 3 h 84"/>
                <a:gd name="T20" fmla="*/ 21 w 72"/>
                <a:gd name="T21" fmla="*/ 0 h 84"/>
                <a:gd name="T22" fmla="*/ 0 w 72"/>
                <a:gd name="T23" fmla="*/ 8 h 84"/>
                <a:gd name="T24" fmla="*/ 12 w 72"/>
                <a:gd name="T25" fmla="*/ 84 h 84"/>
                <a:gd name="T26" fmla="*/ 12 w 72"/>
                <a:gd name="T27" fmla="*/ 84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16" y="84"/>
                  </a:moveTo>
                  <a:lnTo>
                    <a:pt x="47" y="73"/>
                  </a:lnTo>
                  <a:lnTo>
                    <a:pt x="47" y="39"/>
                  </a:lnTo>
                  <a:lnTo>
                    <a:pt x="55" y="47"/>
                  </a:lnTo>
                  <a:lnTo>
                    <a:pt x="56" y="63"/>
                  </a:lnTo>
                  <a:lnTo>
                    <a:pt x="63" y="63"/>
                  </a:lnTo>
                  <a:lnTo>
                    <a:pt x="72" y="47"/>
                  </a:lnTo>
                  <a:lnTo>
                    <a:pt x="63" y="29"/>
                  </a:lnTo>
                  <a:lnTo>
                    <a:pt x="47" y="26"/>
                  </a:lnTo>
                  <a:lnTo>
                    <a:pt x="35" y="3"/>
                  </a:lnTo>
                  <a:lnTo>
                    <a:pt x="25" y="0"/>
                  </a:lnTo>
                  <a:lnTo>
                    <a:pt x="0" y="8"/>
                  </a:lnTo>
                  <a:lnTo>
                    <a:pt x="16" y="84"/>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3" name="Freeform 134"/>
            <p:cNvSpPr>
              <a:spLocks/>
            </p:cNvSpPr>
            <p:nvPr/>
          </p:nvSpPr>
          <p:spPr bwMode="auto">
            <a:xfrm>
              <a:off x="4966" y="1303"/>
              <a:ext cx="294" cy="152"/>
            </a:xfrm>
            <a:custGeom>
              <a:avLst/>
              <a:gdLst>
                <a:gd name="T0" fmla="*/ 0 w 311"/>
                <a:gd name="T1" fmla="*/ 140 h 153"/>
                <a:gd name="T2" fmla="*/ 113 w 311"/>
                <a:gd name="T3" fmla="*/ 109 h 153"/>
                <a:gd name="T4" fmla="*/ 132 w 311"/>
                <a:gd name="T5" fmla="*/ 101 h 153"/>
                <a:gd name="T6" fmla="*/ 140 w 311"/>
                <a:gd name="T7" fmla="*/ 104 h 153"/>
                <a:gd name="T8" fmla="*/ 149 w 311"/>
                <a:gd name="T9" fmla="*/ 127 h 153"/>
                <a:gd name="T10" fmla="*/ 161 w 311"/>
                <a:gd name="T11" fmla="*/ 130 h 153"/>
                <a:gd name="T12" fmla="*/ 169 w 311"/>
                <a:gd name="T13" fmla="*/ 148 h 153"/>
                <a:gd name="T14" fmla="*/ 177 w 311"/>
                <a:gd name="T15" fmla="*/ 149 h 153"/>
                <a:gd name="T16" fmla="*/ 184 w 311"/>
                <a:gd name="T17" fmla="*/ 131 h 153"/>
                <a:gd name="T18" fmla="*/ 189 w 311"/>
                <a:gd name="T19" fmla="*/ 117 h 153"/>
                <a:gd name="T20" fmla="*/ 197 w 311"/>
                <a:gd name="T21" fmla="*/ 136 h 153"/>
                <a:gd name="T22" fmla="*/ 241 w 311"/>
                <a:gd name="T23" fmla="*/ 119 h 153"/>
                <a:gd name="T24" fmla="*/ 238 w 311"/>
                <a:gd name="T25" fmla="*/ 97 h 153"/>
                <a:gd name="T26" fmla="*/ 226 w 311"/>
                <a:gd name="T27" fmla="*/ 74 h 153"/>
                <a:gd name="T28" fmla="*/ 222 w 311"/>
                <a:gd name="T29" fmla="*/ 71 h 153"/>
                <a:gd name="T30" fmla="*/ 212 w 311"/>
                <a:gd name="T31" fmla="*/ 72 h 153"/>
                <a:gd name="T32" fmla="*/ 214 w 311"/>
                <a:gd name="T33" fmla="*/ 76 h 153"/>
                <a:gd name="T34" fmla="*/ 223 w 311"/>
                <a:gd name="T35" fmla="*/ 76 h 153"/>
                <a:gd name="T36" fmla="*/ 228 w 311"/>
                <a:gd name="T37" fmla="*/ 101 h 153"/>
                <a:gd name="T38" fmla="*/ 209 w 311"/>
                <a:gd name="T39" fmla="*/ 110 h 153"/>
                <a:gd name="T40" fmla="*/ 184 w 311"/>
                <a:gd name="T41" fmla="*/ 89 h 153"/>
                <a:gd name="T42" fmla="*/ 177 w 311"/>
                <a:gd name="T43" fmla="*/ 71 h 153"/>
                <a:gd name="T44" fmla="*/ 166 w 311"/>
                <a:gd name="T45" fmla="*/ 64 h 153"/>
                <a:gd name="T46" fmla="*/ 166 w 311"/>
                <a:gd name="T47" fmla="*/ 71 h 153"/>
                <a:gd name="T48" fmla="*/ 154 w 311"/>
                <a:gd name="T49" fmla="*/ 58 h 153"/>
                <a:gd name="T50" fmla="*/ 162 w 311"/>
                <a:gd name="T51" fmla="*/ 42 h 153"/>
                <a:gd name="T52" fmla="*/ 170 w 311"/>
                <a:gd name="T53" fmla="*/ 27 h 153"/>
                <a:gd name="T54" fmla="*/ 156 w 311"/>
                <a:gd name="T55" fmla="*/ 0 h 153"/>
                <a:gd name="T56" fmla="*/ 132 w 311"/>
                <a:gd name="T57" fmla="*/ 22 h 153"/>
                <a:gd name="T58" fmla="*/ 52 w 311"/>
                <a:gd name="T59" fmla="*/ 48 h 153"/>
                <a:gd name="T60" fmla="*/ 0 w 311"/>
                <a:gd name="T61" fmla="*/ 63 h 153"/>
                <a:gd name="T62" fmla="*/ 0 w 311"/>
                <a:gd name="T63" fmla="*/ 140 h 153"/>
                <a:gd name="T64" fmla="*/ 0 w 311"/>
                <a:gd name="T65" fmla="*/ 140 h 1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3"/>
                <a:gd name="T101" fmla="*/ 311 w 311"/>
                <a:gd name="T102" fmla="*/ 153 h 1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3">
                  <a:moveTo>
                    <a:pt x="0" y="144"/>
                  </a:moveTo>
                  <a:lnTo>
                    <a:pt x="145" y="113"/>
                  </a:lnTo>
                  <a:lnTo>
                    <a:pt x="170" y="105"/>
                  </a:lnTo>
                  <a:lnTo>
                    <a:pt x="180" y="108"/>
                  </a:lnTo>
                  <a:lnTo>
                    <a:pt x="192" y="131"/>
                  </a:lnTo>
                  <a:lnTo>
                    <a:pt x="208" y="134"/>
                  </a:lnTo>
                  <a:lnTo>
                    <a:pt x="217" y="152"/>
                  </a:lnTo>
                  <a:lnTo>
                    <a:pt x="227" y="153"/>
                  </a:lnTo>
                  <a:lnTo>
                    <a:pt x="238" y="135"/>
                  </a:lnTo>
                  <a:lnTo>
                    <a:pt x="243" y="121"/>
                  </a:lnTo>
                  <a:lnTo>
                    <a:pt x="255" y="140"/>
                  </a:lnTo>
                  <a:lnTo>
                    <a:pt x="311" y="123"/>
                  </a:lnTo>
                  <a:lnTo>
                    <a:pt x="308" y="101"/>
                  </a:lnTo>
                  <a:lnTo>
                    <a:pt x="292" y="74"/>
                  </a:lnTo>
                  <a:lnTo>
                    <a:pt x="284" y="71"/>
                  </a:lnTo>
                  <a:lnTo>
                    <a:pt x="274" y="72"/>
                  </a:lnTo>
                  <a:lnTo>
                    <a:pt x="276" y="77"/>
                  </a:lnTo>
                  <a:lnTo>
                    <a:pt x="289" y="79"/>
                  </a:lnTo>
                  <a:lnTo>
                    <a:pt x="294" y="105"/>
                  </a:lnTo>
                  <a:lnTo>
                    <a:pt x="271" y="114"/>
                  </a:lnTo>
                  <a:lnTo>
                    <a:pt x="238" y="93"/>
                  </a:lnTo>
                  <a:lnTo>
                    <a:pt x="227" y="71"/>
                  </a:lnTo>
                  <a:lnTo>
                    <a:pt x="213" y="64"/>
                  </a:lnTo>
                  <a:lnTo>
                    <a:pt x="213" y="71"/>
                  </a:lnTo>
                  <a:lnTo>
                    <a:pt x="198" y="58"/>
                  </a:lnTo>
                  <a:lnTo>
                    <a:pt x="209" y="42"/>
                  </a:lnTo>
                  <a:lnTo>
                    <a:pt x="219" y="27"/>
                  </a:lnTo>
                  <a:lnTo>
                    <a:pt x="201" y="0"/>
                  </a:lnTo>
                  <a:lnTo>
                    <a:pt x="170" y="22"/>
                  </a:lnTo>
                  <a:lnTo>
                    <a:pt x="67" y="48"/>
                  </a:lnTo>
                  <a:lnTo>
                    <a:pt x="0" y="63"/>
                  </a:lnTo>
                  <a:lnTo>
                    <a:pt x="0" y="144"/>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4" name="Freeform 135"/>
            <p:cNvSpPr>
              <a:spLocks/>
            </p:cNvSpPr>
            <p:nvPr/>
          </p:nvSpPr>
          <p:spPr bwMode="auto">
            <a:xfrm>
              <a:off x="5199" y="1450"/>
              <a:ext cx="27" cy="24"/>
            </a:xfrm>
            <a:custGeom>
              <a:avLst/>
              <a:gdLst>
                <a:gd name="T0" fmla="*/ 0 w 29"/>
                <a:gd name="T1" fmla="*/ 27 h 23"/>
                <a:gd name="T2" fmla="*/ 9 w 29"/>
                <a:gd name="T3" fmla="*/ 0 h 23"/>
                <a:gd name="T4" fmla="*/ 21 w 29"/>
                <a:gd name="T5" fmla="*/ 10 h 23"/>
                <a:gd name="T6" fmla="*/ 0 w 29"/>
                <a:gd name="T7" fmla="*/ 27 h 23"/>
                <a:gd name="T8" fmla="*/ 0 w 29"/>
                <a:gd name="T9" fmla="*/ 27 h 23"/>
                <a:gd name="T10" fmla="*/ 0 w 29"/>
                <a:gd name="T11" fmla="*/ 27 h 23"/>
                <a:gd name="T12" fmla="*/ 0 60000 65536"/>
                <a:gd name="T13" fmla="*/ 0 60000 65536"/>
                <a:gd name="T14" fmla="*/ 0 60000 65536"/>
                <a:gd name="T15" fmla="*/ 0 60000 65536"/>
                <a:gd name="T16" fmla="*/ 0 60000 65536"/>
                <a:gd name="T17" fmla="*/ 0 60000 65536"/>
                <a:gd name="T18" fmla="*/ 0 w 29"/>
                <a:gd name="T19" fmla="*/ 0 h 23"/>
                <a:gd name="T20" fmla="*/ 29 w 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9" h="23">
                  <a:moveTo>
                    <a:pt x="0" y="23"/>
                  </a:moveTo>
                  <a:lnTo>
                    <a:pt x="13" y="0"/>
                  </a:lnTo>
                  <a:lnTo>
                    <a:pt x="29" y="10"/>
                  </a:lnTo>
                  <a:lnTo>
                    <a:pt x="0" y="23"/>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5" name="Freeform 136"/>
            <p:cNvSpPr>
              <a:spLocks/>
            </p:cNvSpPr>
            <p:nvPr/>
          </p:nvSpPr>
          <p:spPr bwMode="auto">
            <a:xfrm>
              <a:off x="5248" y="1447"/>
              <a:ext cx="26" cy="16"/>
            </a:xfrm>
            <a:custGeom>
              <a:avLst/>
              <a:gdLst>
                <a:gd name="T0" fmla="*/ 0 w 23"/>
                <a:gd name="T1" fmla="*/ 16 h 16"/>
                <a:gd name="T2" fmla="*/ 9 w 23"/>
                <a:gd name="T3" fmla="*/ 0 h 16"/>
                <a:gd name="T4" fmla="*/ 16 w 23"/>
                <a:gd name="T5" fmla="*/ 12 h 16"/>
                <a:gd name="T6" fmla="*/ 0 w 23"/>
                <a:gd name="T7" fmla="*/ 16 h 16"/>
                <a:gd name="T8" fmla="*/ 0 w 23"/>
                <a:gd name="T9" fmla="*/ 16 h 16"/>
                <a:gd name="T10" fmla="*/ 0 w 23"/>
                <a:gd name="T11" fmla="*/ 16 h 16"/>
                <a:gd name="T12" fmla="*/ 0 60000 65536"/>
                <a:gd name="T13" fmla="*/ 0 60000 65536"/>
                <a:gd name="T14" fmla="*/ 0 60000 65536"/>
                <a:gd name="T15" fmla="*/ 0 60000 65536"/>
                <a:gd name="T16" fmla="*/ 0 60000 65536"/>
                <a:gd name="T17" fmla="*/ 0 60000 65536"/>
                <a:gd name="T18" fmla="*/ 0 w 23"/>
                <a:gd name="T19" fmla="*/ 0 h 16"/>
                <a:gd name="T20" fmla="*/ 23 w 2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3" h="16">
                  <a:moveTo>
                    <a:pt x="0" y="16"/>
                  </a:moveTo>
                  <a:lnTo>
                    <a:pt x="13" y="0"/>
                  </a:lnTo>
                  <a:lnTo>
                    <a:pt x="23" y="12"/>
                  </a:lnTo>
                  <a:lnTo>
                    <a:pt x="0" y="16"/>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6" name="Freeform 137"/>
            <p:cNvSpPr>
              <a:spLocks/>
            </p:cNvSpPr>
            <p:nvPr/>
          </p:nvSpPr>
          <p:spPr bwMode="auto">
            <a:xfrm>
              <a:off x="4901" y="1077"/>
              <a:ext cx="144" cy="286"/>
            </a:xfrm>
            <a:custGeom>
              <a:avLst/>
              <a:gdLst>
                <a:gd name="T0" fmla="*/ 20 w 150"/>
                <a:gd name="T1" fmla="*/ 118 h 288"/>
                <a:gd name="T2" fmla="*/ 23 w 150"/>
                <a:gd name="T3" fmla="*/ 173 h 288"/>
                <a:gd name="T4" fmla="*/ 54 w 150"/>
                <a:gd name="T5" fmla="*/ 292 h 288"/>
                <a:gd name="T6" fmla="*/ 106 w 150"/>
                <a:gd name="T7" fmla="*/ 277 h 288"/>
                <a:gd name="T8" fmla="*/ 102 w 150"/>
                <a:gd name="T9" fmla="*/ 105 h 288"/>
                <a:gd name="T10" fmla="*/ 117 w 150"/>
                <a:gd name="T11" fmla="*/ 72 h 288"/>
                <a:gd name="T12" fmla="*/ 117 w 150"/>
                <a:gd name="T13" fmla="*/ 0 h 288"/>
                <a:gd name="T14" fmla="*/ 0 w 150"/>
                <a:gd name="T15" fmla="*/ 35 h 288"/>
                <a:gd name="T16" fmla="*/ 20 w 150"/>
                <a:gd name="T17" fmla="*/ 118 h 288"/>
                <a:gd name="T18" fmla="*/ 20 w 150"/>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288"/>
                <a:gd name="T32" fmla="*/ 150 w 150"/>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288">
                  <a:moveTo>
                    <a:pt x="24" y="118"/>
                  </a:moveTo>
                  <a:lnTo>
                    <a:pt x="31" y="169"/>
                  </a:lnTo>
                  <a:lnTo>
                    <a:pt x="69" y="288"/>
                  </a:lnTo>
                  <a:lnTo>
                    <a:pt x="136" y="273"/>
                  </a:lnTo>
                  <a:lnTo>
                    <a:pt x="131" y="105"/>
                  </a:lnTo>
                  <a:lnTo>
                    <a:pt x="149" y="72"/>
                  </a:lnTo>
                  <a:lnTo>
                    <a:pt x="150" y="0"/>
                  </a:lnTo>
                  <a:lnTo>
                    <a:pt x="0" y="35"/>
                  </a:lnTo>
                  <a:lnTo>
                    <a:pt x="24" y="118"/>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7" name="Freeform 138"/>
            <p:cNvSpPr>
              <a:spLocks/>
            </p:cNvSpPr>
            <p:nvPr/>
          </p:nvSpPr>
          <p:spPr bwMode="auto">
            <a:xfrm>
              <a:off x="5024" y="1034"/>
              <a:ext cx="131" cy="317"/>
            </a:xfrm>
            <a:custGeom>
              <a:avLst/>
              <a:gdLst>
                <a:gd name="T0" fmla="*/ 0 w 139"/>
                <a:gd name="T1" fmla="*/ 148 h 316"/>
                <a:gd name="T2" fmla="*/ 14 w 139"/>
                <a:gd name="T3" fmla="*/ 115 h 316"/>
                <a:gd name="T4" fmla="*/ 15 w 139"/>
                <a:gd name="T5" fmla="*/ 43 h 316"/>
                <a:gd name="T6" fmla="*/ 14 w 139"/>
                <a:gd name="T7" fmla="*/ 15 h 316"/>
                <a:gd name="T8" fmla="*/ 36 w 139"/>
                <a:gd name="T9" fmla="*/ 0 h 316"/>
                <a:gd name="T10" fmla="*/ 85 w 139"/>
                <a:gd name="T11" fmla="*/ 202 h 316"/>
                <a:gd name="T12" fmla="*/ 109 w 139"/>
                <a:gd name="T13" fmla="*/ 244 h 316"/>
                <a:gd name="T14" fmla="*/ 109 w 139"/>
                <a:gd name="T15" fmla="*/ 272 h 316"/>
                <a:gd name="T16" fmla="*/ 85 w 139"/>
                <a:gd name="T17" fmla="*/ 294 h 316"/>
                <a:gd name="T18" fmla="*/ 5 w 139"/>
                <a:gd name="T19" fmla="*/ 320 h 316"/>
                <a:gd name="T20" fmla="*/ 0 w 139"/>
                <a:gd name="T21" fmla="*/ 148 h 316"/>
                <a:gd name="T22" fmla="*/ 0 w 139"/>
                <a:gd name="T23" fmla="*/ 148 h 3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316"/>
                <a:gd name="T38" fmla="*/ 139 w 139"/>
                <a:gd name="T39" fmla="*/ 316 h 3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316">
                  <a:moveTo>
                    <a:pt x="0" y="148"/>
                  </a:moveTo>
                  <a:lnTo>
                    <a:pt x="18" y="115"/>
                  </a:lnTo>
                  <a:lnTo>
                    <a:pt x="19" y="43"/>
                  </a:lnTo>
                  <a:lnTo>
                    <a:pt x="18" y="15"/>
                  </a:lnTo>
                  <a:lnTo>
                    <a:pt x="45" y="0"/>
                  </a:lnTo>
                  <a:lnTo>
                    <a:pt x="108" y="198"/>
                  </a:lnTo>
                  <a:lnTo>
                    <a:pt x="139" y="240"/>
                  </a:lnTo>
                  <a:lnTo>
                    <a:pt x="139" y="268"/>
                  </a:lnTo>
                  <a:lnTo>
                    <a:pt x="108" y="290"/>
                  </a:lnTo>
                  <a:lnTo>
                    <a:pt x="5" y="316"/>
                  </a:lnTo>
                  <a:lnTo>
                    <a:pt x="0" y="148"/>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8" name="Freeform 139"/>
            <p:cNvSpPr>
              <a:spLocks/>
            </p:cNvSpPr>
            <p:nvPr/>
          </p:nvSpPr>
          <p:spPr bwMode="auto">
            <a:xfrm>
              <a:off x="5066" y="754"/>
              <a:ext cx="320" cy="520"/>
            </a:xfrm>
            <a:custGeom>
              <a:avLst/>
              <a:gdLst>
                <a:gd name="T0" fmla="*/ 0 w 340"/>
                <a:gd name="T1" fmla="*/ 280 h 520"/>
                <a:gd name="T2" fmla="*/ 16 w 340"/>
                <a:gd name="T3" fmla="*/ 282 h 520"/>
                <a:gd name="T4" fmla="*/ 17 w 340"/>
                <a:gd name="T5" fmla="*/ 248 h 520"/>
                <a:gd name="T6" fmla="*/ 36 w 340"/>
                <a:gd name="T7" fmla="*/ 201 h 520"/>
                <a:gd name="T8" fmla="*/ 26 w 340"/>
                <a:gd name="T9" fmla="*/ 167 h 520"/>
                <a:gd name="T10" fmla="*/ 65 w 340"/>
                <a:gd name="T11" fmla="*/ 4 h 520"/>
                <a:gd name="T12" fmla="*/ 73 w 340"/>
                <a:gd name="T13" fmla="*/ 4 h 520"/>
                <a:gd name="T14" fmla="*/ 76 w 340"/>
                <a:gd name="T15" fmla="*/ 25 h 520"/>
                <a:gd name="T16" fmla="*/ 114 w 340"/>
                <a:gd name="T17" fmla="*/ 7 h 520"/>
                <a:gd name="T18" fmla="*/ 116 w 340"/>
                <a:gd name="T19" fmla="*/ 0 h 520"/>
                <a:gd name="T20" fmla="*/ 147 w 340"/>
                <a:gd name="T21" fmla="*/ 9 h 520"/>
                <a:gd name="T22" fmla="*/ 196 w 340"/>
                <a:gd name="T23" fmla="*/ 169 h 520"/>
                <a:gd name="T24" fmla="*/ 219 w 340"/>
                <a:gd name="T25" fmla="*/ 170 h 520"/>
                <a:gd name="T26" fmla="*/ 261 w 340"/>
                <a:gd name="T27" fmla="*/ 230 h 520"/>
                <a:gd name="T28" fmla="*/ 254 w 340"/>
                <a:gd name="T29" fmla="*/ 242 h 520"/>
                <a:gd name="T30" fmla="*/ 266 w 340"/>
                <a:gd name="T31" fmla="*/ 242 h 520"/>
                <a:gd name="T32" fmla="*/ 259 w 340"/>
                <a:gd name="T33" fmla="*/ 271 h 520"/>
                <a:gd name="T34" fmla="*/ 237 w 340"/>
                <a:gd name="T35" fmla="*/ 290 h 520"/>
                <a:gd name="T36" fmla="*/ 216 w 340"/>
                <a:gd name="T37" fmla="*/ 305 h 520"/>
                <a:gd name="T38" fmla="*/ 213 w 340"/>
                <a:gd name="T39" fmla="*/ 324 h 520"/>
                <a:gd name="T40" fmla="*/ 200 w 340"/>
                <a:gd name="T41" fmla="*/ 306 h 520"/>
                <a:gd name="T42" fmla="*/ 180 w 340"/>
                <a:gd name="T43" fmla="*/ 327 h 520"/>
                <a:gd name="T44" fmla="*/ 169 w 340"/>
                <a:gd name="T45" fmla="*/ 327 h 520"/>
                <a:gd name="T46" fmla="*/ 160 w 340"/>
                <a:gd name="T47" fmla="*/ 314 h 520"/>
                <a:gd name="T48" fmla="*/ 155 w 340"/>
                <a:gd name="T49" fmla="*/ 378 h 520"/>
                <a:gd name="T50" fmla="*/ 136 w 340"/>
                <a:gd name="T51" fmla="*/ 387 h 520"/>
                <a:gd name="T52" fmla="*/ 127 w 340"/>
                <a:gd name="T53" fmla="*/ 412 h 520"/>
                <a:gd name="T54" fmla="*/ 116 w 340"/>
                <a:gd name="T55" fmla="*/ 412 h 520"/>
                <a:gd name="T56" fmla="*/ 89 w 340"/>
                <a:gd name="T57" fmla="*/ 449 h 520"/>
                <a:gd name="T58" fmla="*/ 88 w 340"/>
                <a:gd name="T59" fmla="*/ 478 h 520"/>
                <a:gd name="T60" fmla="*/ 82 w 340"/>
                <a:gd name="T61" fmla="*/ 489 h 520"/>
                <a:gd name="T62" fmla="*/ 73 w 340"/>
                <a:gd name="T63" fmla="*/ 520 h 520"/>
                <a:gd name="T64" fmla="*/ 50 w 340"/>
                <a:gd name="T65" fmla="*/ 478 h 520"/>
                <a:gd name="T66" fmla="*/ 0 w 340"/>
                <a:gd name="T67" fmla="*/ 280 h 520"/>
                <a:gd name="T68" fmla="*/ 0 w 340"/>
                <a:gd name="T69" fmla="*/ 280 h 5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0"/>
                <a:gd name="T107" fmla="*/ 340 w 340"/>
                <a:gd name="T108" fmla="*/ 520 h 5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0">
                  <a:moveTo>
                    <a:pt x="0" y="280"/>
                  </a:moveTo>
                  <a:lnTo>
                    <a:pt x="20" y="282"/>
                  </a:lnTo>
                  <a:lnTo>
                    <a:pt x="21" y="248"/>
                  </a:lnTo>
                  <a:lnTo>
                    <a:pt x="46" y="201"/>
                  </a:lnTo>
                  <a:lnTo>
                    <a:pt x="34" y="167"/>
                  </a:lnTo>
                  <a:lnTo>
                    <a:pt x="83" y="4"/>
                  </a:lnTo>
                  <a:lnTo>
                    <a:pt x="94" y="4"/>
                  </a:lnTo>
                  <a:lnTo>
                    <a:pt x="97" y="25"/>
                  </a:lnTo>
                  <a:lnTo>
                    <a:pt x="146" y="7"/>
                  </a:lnTo>
                  <a:lnTo>
                    <a:pt x="148" y="0"/>
                  </a:lnTo>
                  <a:lnTo>
                    <a:pt x="187" y="9"/>
                  </a:lnTo>
                  <a:lnTo>
                    <a:pt x="250" y="169"/>
                  </a:lnTo>
                  <a:lnTo>
                    <a:pt x="279" y="170"/>
                  </a:lnTo>
                  <a:lnTo>
                    <a:pt x="332" y="230"/>
                  </a:lnTo>
                  <a:lnTo>
                    <a:pt x="324" y="242"/>
                  </a:lnTo>
                  <a:lnTo>
                    <a:pt x="340" y="242"/>
                  </a:lnTo>
                  <a:lnTo>
                    <a:pt x="329" y="271"/>
                  </a:lnTo>
                  <a:lnTo>
                    <a:pt x="303" y="290"/>
                  </a:lnTo>
                  <a:lnTo>
                    <a:pt x="274" y="305"/>
                  </a:lnTo>
                  <a:lnTo>
                    <a:pt x="271" y="324"/>
                  </a:lnTo>
                  <a:lnTo>
                    <a:pt x="255" y="306"/>
                  </a:lnTo>
                  <a:lnTo>
                    <a:pt x="229" y="327"/>
                  </a:lnTo>
                  <a:lnTo>
                    <a:pt x="216" y="327"/>
                  </a:lnTo>
                  <a:lnTo>
                    <a:pt x="204" y="314"/>
                  </a:lnTo>
                  <a:lnTo>
                    <a:pt x="198" y="378"/>
                  </a:lnTo>
                  <a:lnTo>
                    <a:pt x="174" y="387"/>
                  </a:lnTo>
                  <a:lnTo>
                    <a:pt x="162" y="412"/>
                  </a:lnTo>
                  <a:lnTo>
                    <a:pt x="148" y="412"/>
                  </a:lnTo>
                  <a:lnTo>
                    <a:pt x="114" y="449"/>
                  </a:lnTo>
                  <a:lnTo>
                    <a:pt x="112" y="478"/>
                  </a:lnTo>
                  <a:lnTo>
                    <a:pt x="104" y="489"/>
                  </a:lnTo>
                  <a:lnTo>
                    <a:pt x="94" y="520"/>
                  </a:lnTo>
                  <a:lnTo>
                    <a:pt x="63" y="478"/>
                  </a:lnTo>
                  <a:lnTo>
                    <a:pt x="0" y="280"/>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chemeClr val="bg1"/>
                </a:solidFill>
                <a:latin typeface="Arial" pitchFamily="34" charset="0"/>
                <a:cs typeface="Arial" pitchFamily="34" charset="0"/>
              </a:endParaRPr>
            </a:p>
          </p:txBody>
        </p:sp>
        <p:sp>
          <p:nvSpPr>
            <p:cNvPr id="119" name="Text Box 140"/>
            <p:cNvSpPr txBox="1">
              <a:spLocks noChangeArrowheads="1"/>
            </p:cNvSpPr>
            <p:nvPr/>
          </p:nvSpPr>
          <p:spPr bwMode="auto">
            <a:xfrm>
              <a:off x="1540" y="2356"/>
              <a:ext cx="264"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AZ</a:t>
              </a:r>
            </a:p>
          </p:txBody>
        </p:sp>
        <p:sp>
          <p:nvSpPr>
            <p:cNvPr id="120" name="Text Box 141"/>
            <p:cNvSpPr txBox="1">
              <a:spLocks noChangeArrowheads="1"/>
            </p:cNvSpPr>
            <p:nvPr/>
          </p:nvSpPr>
          <p:spPr bwMode="auto">
            <a:xfrm>
              <a:off x="925" y="1958"/>
              <a:ext cx="275"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CA</a:t>
              </a:r>
            </a:p>
          </p:txBody>
        </p:sp>
        <p:sp>
          <p:nvSpPr>
            <p:cNvPr id="121" name="Text Box 142"/>
            <p:cNvSpPr txBox="1">
              <a:spLocks noChangeArrowheads="1"/>
            </p:cNvSpPr>
            <p:nvPr/>
          </p:nvSpPr>
          <p:spPr bwMode="auto">
            <a:xfrm>
              <a:off x="1651" y="1814"/>
              <a:ext cx="270"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UT</a:t>
              </a:r>
            </a:p>
          </p:txBody>
        </p:sp>
        <p:sp>
          <p:nvSpPr>
            <p:cNvPr id="122" name="Text Box 143"/>
            <p:cNvSpPr txBox="1">
              <a:spLocks noChangeArrowheads="1"/>
            </p:cNvSpPr>
            <p:nvPr/>
          </p:nvSpPr>
          <p:spPr bwMode="auto">
            <a:xfrm>
              <a:off x="5233" y="1587"/>
              <a:ext cx="270" cy="131"/>
            </a:xfrm>
            <a:prstGeom prst="rect">
              <a:avLst/>
            </a:prstGeom>
            <a:solidFill>
              <a:schemeClr val="bg1"/>
            </a:solidFill>
            <a:ln w="9525">
              <a:solidFill>
                <a:schemeClr val="tx1"/>
              </a:solidFill>
              <a:miter lim="800000"/>
              <a:headEnd/>
              <a:tailEnd/>
            </a:ln>
          </p:spPr>
          <p:txBody>
            <a:bodyPr wrap="none" tIns="9144" bIns="9144">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CT</a:t>
              </a:r>
            </a:p>
          </p:txBody>
        </p:sp>
        <p:sp>
          <p:nvSpPr>
            <p:cNvPr id="123" name="Line 144"/>
            <p:cNvSpPr>
              <a:spLocks noChangeShapeType="1"/>
            </p:cNvSpPr>
            <p:nvPr/>
          </p:nvSpPr>
          <p:spPr bwMode="auto">
            <a:xfrm>
              <a:off x="5059" y="1456"/>
              <a:ext cx="180" cy="19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4" name="Text Box 145"/>
            <p:cNvSpPr txBox="1">
              <a:spLocks noChangeArrowheads="1"/>
            </p:cNvSpPr>
            <p:nvPr/>
          </p:nvSpPr>
          <p:spPr bwMode="auto">
            <a:xfrm>
              <a:off x="4408" y="3111"/>
              <a:ext cx="253"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FL</a:t>
              </a:r>
            </a:p>
          </p:txBody>
        </p:sp>
        <p:sp>
          <p:nvSpPr>
            <p:cNvPr id="125" name="Text Box 146"/>
            <p:cNvSpPr txBox="1">
              <a:spLocks noChangeArrowheads="1"/>
            </p:cNvSpPr>
            <p:nvPr/>
          </p:nvSpPr>
          <p:spPr bwMode="auto">
            <a:xfrm>
              <a:off x="4145" y="2582"/>
              <a:ext cx="255" cy="16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GA</a:t>
              </a:r>
            </a:p>
          </p:txBody>
        </p:sp>
        <p:sp>
          <p:nvSpPr>
            <p:cNvPr id="126" name="Text Box 147"/>
            <p:cNvSpPr txBox="1">
              <a:spLocks noChangeArrowheads="1"/>
            </p:cNvSpPr>
            <p:nvPr/>
          </p:nvSpPr>
          <p:spPr bwMode="auto">
            <a:xfrm>
              <a:off x="3185" y="1574"/>
              <a:ext cx="231"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IA</a:t>
              </a:r>
            </a:p>
          </p:txBody>
        </p:sp>
        <p:sp>
          <p:nvSpPr>
            <p:cNvPr id="127" name="Text Box 148"/>
            <p:cNvSpPr txBox="1">
              <a:spLocks noChangeArrowheads="1"/>
            </p:cNvSpPr>
            <p:nvPr/>
          </p:nvSpPr>
          <p:spPr bwMode="auto">
            <a:xfrm>
              <a:off x="3597" y="1814"/>
              <a:ext cx="220"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IL</a:t>
              </a:r>
            </a:p>
          </p:txBody>
        </p:sp>
        <p:sp>
          <p:nvSpPr>
            <p:cNvPr id="128" name="Text Box 149"/>
            <p:cNvSpPr txBox="1">
              <a:spLocks noChangeArrowheads="1"/>
            </p:cNvSpPr>
            <p:nvPr/>
          </p:nvSpPr>
          <p:spPr bwMode="auto">
            <a:xfrm>
              <a:off x="2780" y="2006"/>
              <a:ext cx="269"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KS</a:t>
              </a:r>
            </a:p>
          </p:txBody>
        </p:sp>
        <p:sp>
          <p:nvSpPr>
            <p:cNvPr id="129" name="Text Box 150"/>
            <p:cNvSpPr txBox="1">
              <a:spLocks noChangeArrowheads="1"/>
            </p:cNvSpPr>
            <p:nvPr/>
          </p:nvSpPr>
          <p:spPr bwMode="auto">
            <a:xfrm>
              <a:off x="5274" y="1285"/>
              <a:ext cx="257" cy="173"/>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MA</a:t>
              </a:r>
            </a:p>
          </p:txBody>
        </p:sp>
        <p:sp>
          <p:nvSpPr>
            <p:cNvPr id="130" name="Line 151"/>
            <p:cNvSpPr>
              <a:spLocks noChangeShapeType="1"/>
            </p:cNvSpPr>
            <p:nvPr/>
          </p:nvSpPr>
          <p:spPr bwMode="auto">
            <a:xfrm>
              <a:off x="5149" y="1361"/>
              <a:ext cx="178" cy="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1" name="Text Box 152"/>
            <p:cNvSpPr txBox="1">
              <a:spLocks noChangeArrowheads="1"/>
            </p:cNvSpPr>
            <p:nvPr/>
          </p:nvSpPr>
          <p:spPr bwMode="auto">
            <a:xfrm>
              <a:off x="5298" y="2011"/>
              <a:ext cx="269" cy="166"/>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MD</a:t>
              </a:r>
            </a:p>
          </p:txBody>
        </p:sp>
        <p:sp>
          <p:nvSpPr>
            <p:cNvPr id="133" name="Text Box 154"/>
            <p:cNvSpPr txBox="1">
              <a:spLocks noChangeArrowheads="1"/>
            </p:cNvSpPr>
            <p:nvPr/>
          </p:nvSpPr>
          <p:spPr bwMode="auto">
            <a:xfrm>
              <a:off x="3288" y="2006"/>
              <a:ext cx="266" cy="165"/>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MO</a:t>
              </a:r>
            </a:p>
          </p:txBody>
        </p:sp>
        <p:sp>
          <p:nvSpPr>
            <p:cNvPr id="134" name="Line 155"/>
            <p:cNvSpPr>
              <a:spLocks noChangeShapeType="1"/>
            </p:cNvSpPr>
            <p:nvPr/>
          </p:nvSpPr>
          <p:spPr bwMode="auto">
            <a:xfrm>
              <a:off x="4923" y="1697"/>
              <a:ext cx="242" cy="7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5" name="Text Box 156"/>
            <p:cNvSpPr txBox="1">
              <a:spLocks noChangeArrowheads="1"/>
            </p:cNvSpPr>
            <p:nvPr/>
          </p:nvSpPr>
          <p:spPr bwMode="auto">
            <a:xfrm>
              <a:off x="5174" y="1733"/>
              <a:ext cx="259" cy="131"/>
            </a:xfrm>
            <a:prstGeom prst="rect">
              <a:avLst/>
            </a:prstGeom>
            <a:solidFill>
              <a:schemeClr val="bg1"/>
            </a:solidFill>
            <a:ln w="9525">
              <a:solidFill>
                <a:schemeClr val="tx1"/>
              </a:solidFill>
              <a:miter lim="800000"/>
              <a:headEnd/>
              <a:tailEnd/>
            </a:ln>
          </p:spPr>
          <p:txBody>
            <a:bodyPr wrap="none" tIns="9144" bIns="9144">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NJ</a:t>
              </a:r>
            </a:p>
          </p:txBody>
        </p:sp>
        <p:sp>
          <p:nvSpPr>
            <p:cNvPr id="136" name="Text Box 157"/>
            <p:cNvSpPr txBox="1">
              <a:spLocks noChangeArrowheads="1"/>
            </p:cNvSpPr>
            <p:nvPr/>
          </p:nvSpPr>
          <p:spPr bwMode="auto">
            <a:xfrm>
              <a:off x="4630" y="1334"/>
              <a:ext cx="275"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NY</a:t>
              </a:r>
            </a:p>
          </p:txBody>
        </p:sp>
        <p:sp>
          <p:nvSpPr>
            <p:cNvPr id="137" name="Text Box 158"/>
            <p:cNvSpPr txBox="1">
              <a:spLocks noChangeArrowheads="1"/>
            </p:cNvSpPr>
            <p:nvPr/>
          </p:nvSpPr>
          <p:spPr bwMode="auto">
            <a:xfrm>
              <a:off x="1033" y="1142"/>
              <a:ext cx="257" cy="16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OR</a:t>
              </a:r>
            </a:p>
          </p:txBody>
        </p:sp>
        <p:sp>
          <p:nvSpPr>
            <p:cNvPr id="138" name="Text Box 159"/>
            <p:cNvSpPr txBox="1">
              <a:spLocks noChangeArrowheads="1"/>
            </p:cNvSpPr>
            <p:nvPr/>
          </p:nvSpPr>
          <p:spPr bwMode="auto">
            <a:xfrm>
              <a:off x="4494" y="1574"/>
              <a:ext cx="269"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PA</a:t>
              </a:r>
            </a:p>
          </p:txBody>
        </p:sp>
        <p:sp>
          <p:nvSpPr>
            <p:cNvPr id="139" name="Text Box 160"/>
            <p:cNvSpPr txBox="1">
              <a:spLocks noChangeArrowheads="1"/>
            </p:cNvSpPr>
            <p:nvPr/>
          </p:nvSpPr>
          <p:spPr bwMode="auto">
            <a:xfrm>
              <a:off x="4404" y="2438"/>
              <a:ext cx="275"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SC</a:t>
              </a:r>
            </a:p>
          </p:txBody>
        </p:sp>
        <p:sp>
          <p:nvSpPr>
            <p:cNvPr id="140" name="Text Box 161"/>
            <p:cNvSpPr txBox="1">
              <a:spLocks noChangeArrowheads="1"/>
            </p:cNvSpPr>
            <p:nvPr/>
          </p:nvSpPr>
          <p:spPr bwMode="auto">
            <a:xfrm>
              <a:off x="3879" y="2272"/>
              <a:ext cx="270"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TN</a:t>
              </a:r>
            </a:p>
          </p:txBody>
        </p:sp>
        <p:sp>
          <p:nvSpPr>
            <p:cNvPr id="141" name="Text Box 162"/>
            <p:cNvSpPr txBox="1">
              <a:spLocks noChangeArrowheads="1"/>
            </p:cNvSpPr>
            <p:nvPr/>
          </p:nvSpPr>
          <p:spPr bwMode="auto">
            <a:xfrm>
              <a:off x="2148" y="1910"/>
              <a:ext cx="286"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CO</a:t>
              </a:r>
            </a:p>
          </p:txBody>
        </p:sp>
        <p:sp>
          <p:nvSpPr>
            <p:cNvPr id="142" name="Text Box 163"/>
            <p:cNvSpPr txBox="1">
              <a:spLocks noChangeArrowheads="1"/>
            </p:cNvSpPr>
            <p:nvPr/>
          </p:nvSpPr>
          <p:spPr bwMode="auto">
            <a:xfrm>
              <a:off x="1212" y="757"/>
              <a:ext cx="266" cy="162"/>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WA</a:t>
              </a:r>
            </a:p>
          </p:txBody>
        </p:sp>
        <p:sp>
          <p:nvSpPr>
            <p:cNvPr id="143" name="Text Box 164"/>
            <p:cNvSpPr txBox="1">
              <a:spLocks noChangeArrowheads="1"/>
            </p:cNvSpPr>
            <p:nvPr/>
          </p:nvSpPr>
          <p:spPr bwMode="auto">
            <a:xfrm>
              <a:off x="3481" y="1274"/>
              <a:ext cx="259"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WI</a:t>
              </a:r>
            </a:p>
          </p:txBody>
        </p:sp>
        <p:sp>
          <p:nvSpPr>
            <p:cNvPr id="144" name="Text Box 165"/>
            <p:cNvSpPr txBox="1">
              <a:spLocks noChangeArrowheads="1"/>
            </p:cNvSpPr>
            <p:nvPr/>
          </p:nvSpPr>
          <p:spPr bwMode="auto">
            <a:xfrm>
              <a:off x="4508" y="1958"/>
              <a:ext cx="241" cy="173"/>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VA</a:t>
              </a:r>
            </a:p>
          </p:txBody>
        </p:sp>
        <p:sp>
          <p:nvSpPr>
            <p:cNvPr id="145" name="Text Box 166"/>
            <p:cNvSpPr txBox="1">
              <a:spLocks noChangeArrowheads="1"/>
            </p:cNvSpPr>
            <p:nvPr/>
          </p:nvSpPr>
          <p:spPr bwMode="auto">
            <a:xfrm>
              <a:off x="5064" y="887"/>
              <a:ext cx="286"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ME</a:t>
              </a:r>
            </a:p>
          </p:txBody>
        </p:sp>
        <p:sp>
          <p:nvSpPr>
            <p:cNvPr id="146" name="Text Box 167"/>
            <p:cNvSpPr txBox="1">
              <a:spLocks noChangeArrowheads="1"/>
            </p:cNvSpPr>
            <p:nvPr/>
          </p:nvSpPr>
          <p:spPr bwMode="auto">
            <a:xfrm>
              <a:off x="3115" y="1082"/>
              <a:ext cx="292"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MN</a:t>
              </a:r>
            </a:p>
          </p:txBody>
        </p:sp>
        <p:sp>
          <p:nvSpPr>
            <p:cNvPr id="147" name="Text Box 168"/>
            <p:cNvSpPr txBox="1">
              <a:spLocks noChangeArrowheads="1"/>
            </p:cNvSpPr>
            <p:nvPr/>
          </p:nvSpPr>
          <p:spPr bwMode="auto">
            <a:xfrm>
              <a:off x="3930" y="1411"/>
              <a:ext cx="295" cy="187"/>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MI</a:t>
              </a:r>
            </a:p>
          </p:txBody>
        </p:sp>
        <p:sp>
          <p:nvSpPr>
            <p:cNvPr id="148" name="Text Box 169"/>
            <p:cNvSpPr txBox="1">
              <a:spLocks noChangeArrowheads="1"/>
            </p:cNvSpPr>
            <p:nvPr/>
          </p:nvSpPr>
          <p:spPr bwMode="auto">
            <a:xfrm>
              <a:off x="4478" y="2194"/>
              <a:ext cx="281"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NC</a:t>
              </a:r>
            </a:p>
          </p:txBody>
        </p:sp>
        <p:sp>
          <p:nvSpPr>
            <p:cNvPr id="149" name="Text Box 170"/>
            <p:cNvSpPr txBox="1">
              <a:spLocks noChangeArrowheads="1"/>
            </p:cNvSpPr>
            <p:nvPr/>
          </p:nvSpPr>
          <p:spPr bwMode="auto">
            <a:xfrm>
              <a:off x="2689" y="2807"/>
              <a:ext cx="264"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TX</a:t>
              </a:r>
            </a:p>
          </p:txBody>
        </p:sp>
        <p:sp>
          <p:nvSpPr>
            <p:cNvPr id="150" name="Text Box 171"/>
            <p:cNvSpPr txBox="1">
              <a:spLocks noChangeArrowheads="1"/>
            </p:cNvSpPr>
            <p:nvPr/>
          </p:nvSpPr>
          <p:spPr bwMode="auto">
            <a:xfrm>
              <a:off x="3927" y="2039"/>
              <a:ext cx="361" cy="146"/>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solidFill>
                    <a:schemeClr val="bg1"/>
                  </a:solidFill>
                  <a:latin typeface="Arial" pitchFamily="34" charset="0"/>
                  <a:cs typeface="Arial" pitchFamily="34" charset="0"/>
                </a:rPr>
                <a:t>KY</a:t>
              </a:r>
            </a:p>
          </p:txBody>
        </p:sp>
        <p:sp>
          <p:nvSpPr>
            <p:cNvPr id="151" name="Text Box 172"/>
            <p:cNvSpPr txBox="1">
              <a:spLocks noChangeArrowheads="1"/>
            </p:cNvSpPr>
            <p:nvPr/>
          </p:nvSpPr>
          <p:spPr bwMode="auto">
            <a:xfrm>
              <a:off x="4271" y="1872"/>
              <a:ext cx="361" cy="144"/>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latin typeface="Arial" pitchFamily="34" charset="0"/>
                  <a:cs typeface="Arial" pitchFamily="34" charset="0"/>
                </a:rPr>
                <a:t>WV</a:t>
              </a:r>
            </a:p>
          </p:txBody>
        </p:sp>
        <p:sp>
          <p:nvSpPr>
            <p:cNvPr id="152" name="Text Box 173"/>
            <p:cNvSpPr txBox="1">
              <a:spLocks noChangeArrowheads="1"/>
            </p:cNvSpPr>
            <p:nvPr/>
          </p:nvSpPr>
          <p:spPr bwMode="auto">
            <a:xfrm>
              <a:off x="5351" y="1436"/>
              <a:ext cx="243" cy="139"/>
            </a:xfrm>
            <a:prstGeom prst="rect">
              <a:avLst/>
            </a:prstGeom>
            <a:solidFill>
              <a:schemeClr val="bg1"/>
            </a:solidFill>
            <a:ln w="12700">
              <a:solidFill>
                <a:schemeClr val="tx1"/>
              </a:solidFill>
              <a:miter lim="800000"/>
              <a:headEnd/>
              <a:tailEnd/>
            </a:ln>
          </p:spPr>
          <p:txBody>
            <a:bodyPr tIns="9144" bIns="9144"/>
            <a:lstStyle/>
            <a:p>
              <a:pPr algn="ctr" eaLnBrk="0" fontAlgn="auto" hangingPunct="0">
                <a:spcBef>
                  <a:spcPct val="50000"/>
                </a:spcBef>
                <a:spcAft>
                  <a:spcPts val="0"/>
                </a:spcAft>
                <a:defRPr/>
              </a:pPr>
              <a:r>
                <a:rPr lang="en-US" sz="1000" kern="0" dirty="0">
                  <a:solidFill>
                    <a:srgbClr val="000000"/>
                  </a:solidFill>
                  <a:latin typeface="Arial" pitchFamily="34" charset="0"/>
                  <a:cs typeface="Arial" pitchFamily="34" charset="0"/>
                </a:rPr>
                <a:t>RI</a:t>
              </a:r>
            </a:p>
          </p:txBody>
        </p:sp>
        <p:sp>
          <p:nvSpPr>
            <p:cNvPr id="153" name="Line 174"/>
            <p:cNvSpPr>
              <a:spLocks noChangeShapeType="1"/>
            </p:cNvSpPr>
            <p:nvPr/>
          </p:nvSpPr>
          <p:spPr bwMode="auto">
            <a:xfrm>
              <a:off x="5128" y="1482"/>
              <a:ext cx="202" cy="48"/>
            </a:xfrm>
            <a:prstGeom prst="line">
              <a:avLst/>
            </a:prstGeom>
            <a:no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54" name="Rectangle 175"/>
            <p:cNvSpPr>
              <a:spLocks noChangeArrowheads="1"/>
            </p:cNvSpPr>
            <p:nvPr/>
          </p:nvSpPr>
          <p:spPr bwMode="auto">
            <a:xfrm>
              <a:off x="2713" y="1656"/>
              <a:ext cx="275" cy="187"/>
            </a:xfrm>
            <a:prstGeom prst="rect">
              <a:avLst/>
            </a:prstGeom>
            <a:noFill/>
            <a:ln w="12700">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NE</a:t>
              </a:r>
            </a:p>
          </p:txBody>
        </p:sp>
        <p:sp>
          <p:nvSpPr>
            <p:cNvPr id="155" name="Text Box 176"/>
            <p:cNvSpPr txBox="1">
              <a:spLocks noChangeArrowheads="1"/>
            </p:cNvSpPr>
            <p:nvPr/>
          </p:nvSpPr>
          <p:spPr bwMode="auto">
            <a:xfrm>
              <a:off x="4723" y="915"/>
              <a:ext cx="363" cy="143"/>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solidFill>
                    <a:srgbClr val="000000"/>
                  </a:solidFill>
                  <a:latin typeface="Arial" pitchFamily="34" charset="0"/>
                  <a:cs typeface="Arial" pitchFamily="34" charset="0"/>
                </a:rPr>
                <a:t>VT</a:t>
              </a:r>
            </a:p>
          </p:txBody>
        </p:sp>
        <p:sp>
          <p:nvSpPr>
            <p:cNvPr id="156" name="Line 177"/>
            <p:cNvSpPr>
              <a:spLocks noChangeShapeType="1"/>
            </p:cNvSpPr>
            <p:nvPr/>
          </p:nvSpPr>
          <p:spPr bwMode="auto">
            <a:xfrm>
              <a:off x="4903" y="1059"/>
              <a:ext cx="81" cy="144"/>
            </a:xfrm>
            <a:prstGeom prst="line">
              <a:avLst/>
            </a:prstGeom>
            <a:no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157" name="Group 178"/>
            <p:cNvGrpSpPr>
              <a:grpSpLocks/>
            </p:cNvGrpSpPr>
            <p:nvPr/>
          </p:nvGrpSpPr>
          <p:grpSpPr bwMode="auto">
            <a:xfrm>
              <a:off x="1248" y="1153"/>
              <a:ext cx="4422" cy="1774"/>
              <a:chOff x="912" y="961"/>
              <a:chExt cx="4700" cy="1808"/>
            </a:xfrm>
          </p:grpSpPr>
          <p:sp>
            <p:nvSpPr>
              <p:cNvPr id="169" name="Text Box 179"/>
              <p:cNvSpPr txBox="1">
                <a:spLocks noChangeArrowheads="1"/>
              </p:cNvSpPr>
              <p:nvPr/>
            </p:nvSpPr>
            <p:spPr bwMode="auto">
              <a:xfrm>
                <a:off x="912" y="1536"/>
                <a:ext cx="339" cy="190"/>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1000" kern="0" dirty="0">
                    <a:solidFill>
                      <a:schemeClr val="bg1"/>
                    </a:solidFill>
                    <a:latin typeface="Arial" pitchFamily="34" charset="0"/>
                    <a:cs typeface="Arial" pitchFamily="34" charset="0"/>
                  </a:rPr>
                  <a:t>NV</a:t>
                </a:r>
              </a:p>
            </p:txBody>
          </p:sp>
          <p:sp>
            <p:nvSpPr>
              <p:cNvPr id="170" name="Text Box 180"/>
              <p:cNvSpPr txBox="1">
                <a:spLocks noChangeArrowheads="1"/>
              </p:cNvSpPr>
              <p:nvPr/>
            </p:nvSpPr>
            <p:spPr bwMode="auto">
              <a:xfrm>
                <a:off x="3925" y="1541"/>
                <a:ext cx="335" cy="171"/>
              </a:xfrm>
              <a:prstGeom prst="rect">
                <a:avLst/>
              </a:prstGeom>
              <a:noFill/>
              <a:ln w="9525">
                <a:noFill/>
                <a:miter lim="800000"/>
                <a:headEnd/>
                <a:tailEnd/>
              </a:ln>
            </p:spPr>
            <p:txBody>
              <a:bodyPr>
                <a:spAutoFit/>
              </a:bodyPr>
              <a:lstStyle/>
              <a:p>
                <a:pPr algn="ctr" fontAlgn="auto">
                  <a:spcBef>
                    <a:spcPts val="0"/>
                  </a:spcBef>
                  <a:spcAft>
                    <a:spcPts val="0"/>
                  </a:spcAft>
                  <a:defRPr/>
                </a:pPr>
                <a:r>
                  <a:rPr lang="en-US" sz="1000" kern="0" dirty="0">
                    <a:solidFill>
                      <a:srgbClr val="000000"/>
                    </a:solidFill>
                    <a:latin typeface="Arial" pitchFamily="34" charset="0"/>
                    <a:cs typeface="Arial" pitchFamily="34" charset="0"/>
                  </a:rPr>
                  <a:t>OH</a:t>
                </a:r>
              </a:p>
            </p:txBody>
          </p:sp>
          <p:sp>
            <p:nvSpPr>
              <p:cNvPr id="171" name="Text Box 181"/>
              <p:cNvSpPr txBox="1">
                <a:spLocks noChangeArrowheads="1"/>
              </p:cNvSpPr>
              <p:nvPr/>
            </p:nvSpPr>
            <p:spPr bwMode="auto">
              <a:xfrm>
                <a:off x="2437" y="1113"/>
                <a:ext cx="386" cy="19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000" kern="0" dirty="0">
                    <a:solidFill>
                      <a:schemeClr val="bg1"/>
                    </a:solidFill>
                    <a:latin typeface="Arial" pitchFamily="34" charset="0"/>
                    <a:cs typeface="Arial" pitchFamily="34" charset="0"/>
                  </a:rPr>
                  <a:t>SD</a:t>
                </a:r>
              </a:p>
            </p:txBody>
          </p:sp>
          <p:sp>
            <p:nvSpPr>
              <p:cNvPr id="172" name="Text Box 182"/>
              <p:cNvSpPr txBox="1">
                <a:spLocks noChangeArrowheads="1"/>
              </p:cNvSpPr>
              <p:nvPr/>
            </p:nvSpPr>
            <p:spPr bwMode="auto">
              <a:xfrm>
                <a:off x="3120" y="2594"/>
                <a:ext cx="288" cy="175"/>
              </a:xfrm>
              <a:prstGeom prst="rect">
                <a:avLst/>
              </a:prstGeom>
              <a:noFill/>
              <a:ln w="9525">
                <a:noFill/>
                <a:miter lim="800000"/>
                <a:headEnd/>
                <a:tailEnd/>
              </a:ln>
            </p:spPr>
            <p:txBody>
              <a:bodyPr>
                <a:spAutoFit/>
              </a:bodyPr>
              <a:lstStyle/>
              <a:p>
                <a:pPr algn="ctr" fontAlgn="auto">
                  <a:spcBef>
                    <a:spcPct val="50000"/>
                  </a:spcBef>
                  <a:spcAft>
                    <a:spcPts val="0"/>
                  </a:spcAft>
                  <a:defRPr/>
                </a:pPr>
                <a:endParaRPr lang="en-US" sz="1000" kern="0" dirty="0">
                  <a:solidFill>
                    <a:srgbClr val="000000"/>
                  </a:solidFill>
                  <a:latin typeface="Arial" pitchFamily="34" charset="0"/>
                  <a:cs typeface="Arial" pitchFamily="34" charset="0"/>
                </a:endParaRPr>
              </a:p>
            </p:txBody>
          </p:sp>
          <p:sp>
            <p:nvSpPr>
              <p:cNvPr id="173" name="Text Box 183"/>
              <p:cNvSpPr txBox="1">
                <a:spLocks noChangeArrowheads="1"/>
              </p:cNvSpPr>
              <p:nvPr/>
            </p:nvSpPr>
            <p:spPr bwMode="auto">
              <a:xfrm>
                <a:off x="3094" y="2208"/>
                <a:ext cx="314" cy="190"/>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sz="1000" kern="0" dirty="0">
                    <a:latin typeface="Arial" pitchFamily="34" charset="0"/>
                    <a:cs typeface="Arial" pitchFamily="34" charset="0"/>
                  </a:rPr>
                  <a:t>AR</a:t>
                </a:r>
              </a:p>
            </p:txBody>
          </p:sp>
          <p:sp>
            <p:nvSpPr>
              <p:cNvPr id="174" name="Text Box 184"/>
              <p:cNvSpPr txBox="1">
                <a:spLocks noChangeArrowheads="1"/>
              </p:cNvSpPr>
              <p:nvPr/>
            </p:nvSpPr>
            <p:spPr bwMode="auto">
              <a:xfrm>
                <a:off x="3648" y="1584"/>
                <a:ext cx="287" cy="19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 IN</a:t>
                </a:r>
              </a:p>
            </p:txBody>
          </p:sp>
          <p:sp>
            <p:nvSpPr>
              <p:cNvPr id="175" name="Text Box 185"/>
              <p:cNvSpPr txBox="1">
                <a:spLocks noChangeArrowheads="1"/>
              </p:cNvSpPr>
              <p:nvPr/>
            </p:nvSpPr>
            <p:spPr bwMode="auto">
              <a:xfrm>
                <a:off x="5228" y="961"/>
                <a:ext cx="384" cy="190"/>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sz="1000" kern="0" dirty="0">
                    <a:solidFill>
                      <a:sysClr val="windowText" lastClr="000000"/>
                    </a:solidFill>
                    <a:latin typeface="Arial" pitchFamily="34" charset="0"/>
                    <a:cs typeface="Arial" pitchFamily="34" charset="0"/>
                  </a:rPr>
                  <a:t>NH</a:t>
                </a:r>
              </a:p>
            </p:txBody>
          </p:sp>
          <p:sp>
            <p:nvSpPr>
              <p:cNvPr id="176" name="Line 186"/>
              <p:cNvSpPr>
                <a:spLocks noChangeShapeType="1"/>
              </p:cNvSpPr>
              <p:nvPr/>
            </p:nvSpPr>
            <p:spPr bwMode="auto">
              <a:xfrm flipV="1">
                <a:off x="4988" y="1053"/>
                <a:ext cx="287" cy="44"/>
              </a:xfrm>
              <a:prstGeom prst="line">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158" name="Text Box 207"/>
            <p:cNvSpPr txBox="1">
              <a:spLocks noChangeArrowheads="1"/>
            </p:cNvSpPr>
            <p:nvPr/>
          </p:nvSpPr>
          <p:spPr bwMode="auto">
            <a:xfrm>
              <a:off x="1924" y="915"/>
              <a:ext cx="361" cy="165"/>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ysClr val="windowText" lastClr="000000"/>
                  </a:solidFill>
                  <a:latin typeface="Arial" pitchFamily="34" charset="0"/>
                  <a:cs typeface="Arial" pitchFamily="34" charset="0"/>
                </a:rPr>
                <a:t>MT</a:t>
              </a:r>
            </a:p>
          </p:txBody>
        </p:sp>
        <p:sp>
          <p:nvSpPr>
            <p:cNvPr id="159" name="Text Box 208"/>
            <p:cNvSpPr txBox="1">
              <a:spLocks noChangeArrowheads="1"/>
            </p:cNvSpPr>
            <p:nvPr/>
          </p:nvSpPr>
          <p:spPr bwMode="auto">
            <a:xfrm>
              <a:off x="1542" y="1198"/>
              <a:ext cx="271"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ID</a:t>
              </a:r>
            </a:p>
          </p:txBody>
        </p:sp>
        <p:sp>
          <p:nvSpPr>
            <p:cNvPr id="160" name="Text Box 209"/>
            <p:cNvSpPr txBox="1">
              <a:spLocks noChangeArrowheads="1"/>
            </p:cNvSpPr>
            <p:nvPr/>
          </p:nvSpPr>
          <p:spPr bwMode="auto">
            <a:xfrm>
              <a:off x="2059" y="1387"/>
              <a:ext cx="310" cy="164"/>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rgbClr val="000000"/>
                  </a:solidFill>
                  <a:latin typeface="Arial" pitchFamily="34" charset="0"/>
                  <a:cs typeface="Arial" pitchFamily="34" charset="0"/>
                </a:rPr>
                <a:t>WY</a:t>
              </a:r>
            </a:p>
          </p:txBody>
        </p:sp>
        <p:sp>
          <p:nvSpPr>
            <p:cNvPr id="161" name="Text Box 210"/>
            <p:cNvSpPr txBox="1">
              <a:spLocks noChangeArrowheads="1"/>
            </p:cNvSpPr>
            <p:nvPr/>
          </p:nvSpPr>
          <p:spPr bwMode="auto">
            <a:xfrm>
              <a:off x="2685" y="939"/>
              <a:ext cx="309"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ND</a:t>
              </a:r>
            </a:p>
          </p:txBody>
        </p:sp>
        <p:sp>
          <p:nvSpPr>
            <p:cNvPr id="162" name="Text Box 211"/>
            <p:cNvSpPr txBox="1">
              <a:spLocks noChangeArrowheads="1"/>
            </p:cNvSpPr>
            <p:nvPr/>
          </p:nvSpPr>
          <p:spPr bwMode="auto">
            <a:xfrm>
              <a:off x="2059" y="2426"/>
              <a:ext cx="310"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NM</a:t>
              </a:r>
            </a:p>
          </p:txBody>
        </p:sp>
        <p:sp>
          <p:nvSpPr>
            <p:cNvPr id="163" name="Text Box 212"/>
            <p:cNvSpPr txBox="1">
              <a:spLocks noChangeArrowheads="1"/>
            </p:cNvSpPr>
            <p:nvPr/>
          </p:nvSpPr>
          <p:spPr bwMode="auto">
            <a:xfrm>
              <a:off x="2839" y="2332"/>
              <a:ext cx="362"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OK</a:t>
              </a:r>
            </a:p>
          </p:txBody>
        </p:sp>
        <p:sp>
          <p:nvSpPr>
            <p:cNvPr id="164" name="Text Box 213"/>
            <p:cNvSpPr txBox="1">
              <a:spLocks noChangeArrowheads="1"/>
            </p:cNvSpPr>
            <p:nvPr/>
          </p:nvSpPr>
          <p:spPr bwMode="auto">
            <a:xfrm>
              <a:off x="3323" y="2808"/>
              <a:ext cx="309"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LA</a:t>
              </a:r>
            </a:p>
          </p:txBody>
        </p:sp>
        <p:sp>
          <p:nvSpPr>
            <p:cNvPr id="165" name="Text Box 214"/>
            <p:cNvSpPr txBox="1">
              <a:spLocks noChangeArrowheads="1"/>
            </p:cNvSpPr>
            <p:nvPr/>
          </p:nvSpPr>
          <p:spPr bwMode="auto">
            <a:xfrm>
              <a:off x="3513" y="2616"/>
              <a:ext cx="362"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MS</a:t>
              </a:r>
            </a:p>
          </p:txBody>
        </p:sp>
        <p:sp>
          <p:nvSpPr>
            <p:cNvPr id="166" name="Text Box 215"/>
            <p:cNvSpPr txBox="1">
              <a:spLocks noChangeArrowheads="1"/>
            </p:cNvSpPr>
            <p:nvPr/>
          </p:nvSpPr>
          <p:spPr bwMode="auto">
            <a:xfrm>
              <a:off x="3843" y="2623"/>
              <a:ext cx="258" cy="187"/>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latin typeface="Arial" pitchFamily="34" charset="0"/>
                  <a:cs typeface="Arial" pitchFamily="34" charset="0"/>
                </a:rPr>
                <a:t>AL</a:t>
              </a:r>
            </a:p>
          </p:txBody>
        </p:sp>
        <p:sp>
          <p:nvSpPr>
            <p:cNvPr id="167" name="Line 216"/>
            <p:cNvSpPr>
              <a:spLocks noChangeShapeType="1"/>
            </p:cNvSpPr>
            <p:nvPr/>
          </p:nvSpPr>
          <p:spPr bwMode="auto">
            <a:xfrm>
              <a:off x="4903" y="1860"/>
              <a:ext cx="321" cy="64"/>
            </a:xfrm>
            <a:prstGeom prst="line">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68" name="Text Box 217"/>
            <p:cNvSpPr txBox="1">
              <a:spLocks noChangeArrowheads="1"/>
            </p:cNvSpPr>
            <p:nvPr/>
          </p:nvSpPr>
          <p:spPr bwMode="auto">
            <a:xfrm>
              <a:off x="5224" y="1872"/>
              <a:ext cx="314" cy="125"/>
            </a:xfrm>
            <a:prstGeom prst="rect">
              <a:avLst/>
            </a:prstGeom>
            <a:solidFill>
              <a:schemeClr val="bg1"/>
            </a:solidFill>
            <a:ln w="9525">
              <a:solidFill>
                <a:schemeClr val="tx1"/>
              </a:solidFill>
              <a:miter lim="800000"/>
              <a:headEnd/>
              <a:tailEnd/>
            </a:ln>
          </p:spPr>
          <p:txBody>
            <a:bodyPr tIns="18288" bIns="18288">
              <a:spAutoFit/>
            </a:bodyPr>
            <a:lstStyle/>
            <a:p>
              <a:pPr algn="ctr" fontAlgn="auto">
                <a:spcBef>
                  <a:spcPct val="50000"/>
                </a:spcBef>
                <a:spcAft>
                  <a:spcPts val="0"/>
                </a:spcAft>
                <a:defRPr/>
              </a:pPr>
              <a:r>
                <a:rPr lang="en-US" sz="1000" kern="0" dirty="0">
                  <a:solidFill>
                    <a:sysClr val="windowText" lastClr="000000"/>
                  </a:solidFill>
                  <a:latin typeface="Arial" pitchFamily="34" charset="0"/>
                  <a:cs typeface="Arial" pitchFamily="34" charset="0"/>
                </a:rPr>
                <a:t>DE</a:t>
              </a:r>
            </a:p>
          </p:txBody>
        </p:sp>
      </p:grpSp>
      <p:grpSp>
        <p:nvGrpSpPr>
          <p:cNvPr id="177" name="Group 188"/>
          <p:cNvGrpSpPr>
            <a:grpSpLocks/>
          </p:cNvGrpSpPr>
          <p:nvPr/>
        </p:nvGrpSpPr>
        <p:grpSpPr bwMode="auto">
          <a:xfrm>
            <a:off x="685800" y="4572000"/>
            <a:ext cx="1139825" cy="1150938"/>
            <a:chOff x="4" y="3976"/>
            <a:chExt cx="1253" cy="975"/>
          </a:xfrm>
        </p:grpSpPr>
        <p:grpSp>
          <p:nvGrpSpPr>
            <p:cNvPr id="178" name="Group 191"/>
            <p:cNvGrpSpPr>
              <a:grpSpLocks/>
            </p:cNvGrpSpPr>
            <p:nvPr/>
          </p:nvGrpSpPr>
          <p:grpSpPr bwMode="auto">
            <a:xfrm>
              <a:off x="77" y="4073"/>
              <a:ext cx="1087" cy="711"/>
              <a:chOff x="77" y="4073"/>
              <a:chExt cx="1087" cy="711"/>
            </a:xfrm>
          </p:grpSpPr>
          <p:sp>
            <p:nvSpPr>
              <p:cNvPr id="190" name="Freeform 192"/>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1" name="Freeform 193"/>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179" name="Rectangle 194"/>
            <p:cNvSpPr>
              <a:spLocks noChangeArrowheads="1"/>
            </p:cNvSpPr>
            <p:nvPr/>
          </p:nvSpPr>
          <p:spPr bwMode="auto">
            <a:xfrm>
              <a:off x="426" y="4240"/>
              <a:ext cx="188" cy="130"/>
            </a:xfrm>
            <a:prstGeom prst="rect">
              <a:avLst/>
            </a:prstGeom>
            <a:noFill/>
            <a:ln w="9525">
              <a:noFill/>
              <a:miter lim="800000"/>
              <a:headEnd/>
              <a:tailEnd/>
            </a:ln>
          </p:spPr>
          <p:txBody>
            <a:bodyPr wrap="none" lIns="0" tIns="0" rIns="0" bIns="0">
              <a:spAutoFit/>
            </a:bodyPr>
            <a:lstStyle/>
            <a:p>
              <a:pPr algn="ctr" eaLnBrk="0" fontAlgn="auto" hangingPunct="0">
                <a:spcBef>
                  <a:spcPts val="0"/>
                </a:spcBef>
                <a:spcAft>
                  <a:spcPts val="0"/>
                </a:spcAft>
                <a:defRPr/>
              </a:pPr>
              <a:r>
                <a:rPr lang="en-US" sz="1000" kern="0" dirty="0">
                  <a:solidFill>
                    <a:srgbClr val="000000"/>
                  </a:solidFill>
                  <a:latin typeface="Arial" pitchFamily="34" charset="0"/>
                  <a:ea typeface="Times New Roman" pitchFamily="18" charset="0"/>
                  <a:cs typeface="Arial" pitchFamily="34" charset="0"/>
                </a:rPr>
                <a:t>AK</a:t>
              </a:r>
              <a:endParaRPr lang="en-US" sz="1000" kern="0" dirty="0">
                <a:solidFill>
                  <a:sysClr val="windowText" lastClr="000000"/>
                </a:solidFill>
                <a:latin typeface="Arial" pitchFamily="34" charset="0"/>
                <a:ea typeface="Times New Roman" pitchFamily="18" charset="0"/>
                <a:cs typeface="Arial" pitchFamily="34" charset="0"/>
              </a:endParaRPr>
            </a:p>
          </p:txBody>
        </p:sp>
        <p:sp>
          <p:nvSpPr>
            <p:cNvPr id="180" name="Rectangle 195"/>
            <p:cNvSpPr>
              <a:spLocks noChangeArrowheads="1"/>
            </p:cNvSpPr>
            <p:nvPr/>
          </p:nvSpPr>
          <p:spPr bwMode="auto">
            <a:xfrm>
              <a:off x="4" y="3976"/>
              <a:ext cx="1253" cy="975"/>
            </a:xfrm>
            <a:prstGeom prst="rect">
              <a:avLst/>
            </a:prstGeom>
            <a:noFill/>
            <a:ln w="5715" cap="rnd">
              <a:solidFill>
                <a:srgbClr val="000000"/>
              </a:solidFill>
              <a:miter lim="800000"/>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181" name="Group 196"/>
            <p:cNvGrpSpPr>
              <a:grpSpLocks/>
            </p:cNvGrpSpPr>
            <p:nvPr/>
          </p:nvGrpSpPr>
          <p:grpSpPr bwMode="auto">
            <a:xfrm>
              <a:off x="4" y="3976"/>
              <a:ext cx="1253" cy="975"/>
              <a:chOff x="4" y="3976"/>
              <a:chExt cx="1253" cy="975"/>
            </a:xfrm>
          </p:grpSpPr>
          <p:grpSp>
            <p:nvGrpSpPr>
              <p:cNvPr id="182" name="Group 198"/>
              <p:cNvGrpSpPr>
                <a:grpSpLocks/>
              </p:cNvGrpSpPr>
              <p:nvPr/>
            </p:nvGrpSpPr>
            <p:grpSpPr bwMode="auto">
              <a:xfrm>
                <a:off x="77" y="4073"/>
                <a:ext cx="1087" cy="711"/>
                <a:chOff x="77" y="4073"/>
                <a:chExt cx="1087" cy="711"/>
              </a:xfrm>
            </p:grpSpPr>
            <p:sp>
              <p:nvSpPr>
                <p:cNvPr id="188" name="Freeform 199"/>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9" name="Freeform 200"/>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grpSp>
            <p:nvGrpSpPr>
              <p:cNvPr id="183" name="Group 202"/>
              <p:cNvGrpSpPr>
                <a:grpSpLocks/>
              </p:cNvGrpSpPr>
              <p:nvPr/>
            </p:nvGrpSpPr>
            <p:grpSpPr bwMode="auto">
              <a:xfrm>
                <a:off x="77" y="4073"/>
                <a:ext cx="1087" cy="711"/>
                <a:chOff x="77" y="4073"/>
                <a:chExt cx="1087" cy="711"/>
              </a:xfrm>
            </p:grpSpPr>
            <p:sp>
              <p:nvSpPr>
                <p:cNvPr id="186" name="Freeform 203"/>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7" name="Freeform 204"/>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solidFill>
                  <a:schemeClr val="bg1">
                    <a:lumMod val="50000"/>
                  </a:schemeClr>
                </a:solidFill>
                <a:ln w="5715" cap="rnd">
                  <a:solidFill>
                    <a:srgbClr val="000000"/>
                  </a:solidFill>
                  <a:round/>
                  <a:headEnd/>
                  <a:tailEnd/>
                </a:ln>
              </p:spPr>
              <p:txBody>
                <a:bodyPr/>
                <a:lstStyle/>
                <a:p>
                  <a:pPr algn="ctr" fontAlgn="auto">
                    <a:spcBef>
                      <a:spcPts val="0"/>
                    </a:spcBef>
                    <a:spcAft>
                      <a:spcPts val="0"/>
                    </a:spcAft>
                    <a:defRPr/>
                  </a:pPr>
                  <a:endParaRPr lang="en-US" sz="1000" kern="0" dirty="0">
                    <a:solidFill>
                      <a:schemeClr val="bg1">
                        <a:lumMod val="50000"/>
                      </a:schemeClr>
                    </a:solidFill>
                    <a:latin typeface="Arial" pitchFamily="34" charset="0"/>
                    <a:cs typeface="Arial" pitchFamily="34" charset="0"/>
                  </a:endParaRPr>
                </a:p>
              </p:txBody>
            </p:sp>
          </p:grpSp>
          <p:sp>
            <p:nvSpPr>
              <p:cNvPr id="184" name="Rectangle 205"/>
              <p:cNvSpPr>
                <a:spLocks noChangeArrowheads="1"/>
              </p:cNvSpPr>
              <p:nvPr/>
            </p:nvSpPr>
            <p:spPr bwMode="auto">
              <a:xfrm>
                <a:off x="465" y="4240"/>
                <a:ext cx="187" cy="130"/>
              </a:xfrm>
              <a:prstGeom prst="rect">
                <a:avLst/>
              </a:prstGeom>
              <a:noFill/>
              <a:ln w="9525">
                <a:noFill/>
                <a:miter lim="800000"/>
                <a:headEnd/>
                <a:tailEnd/>
              </a:ln>
            </p:spPr>
            <p:txBody>
              <a:bodyPr wrap="none" lIns="0" tIns="0" rIns="0" bIns="0">
                <a:spAutoFit/>
              </a:bodyPr>
              <a:lstStyle/>
              <a:p>
                <a:pPr algn="ctr" eaLnBrk="0" fontAlgn="auto" hangingPunct="0">
                  <a:spcBef>
                    <a:spcPts val="0"/>
                  </a:spcBef>
                  <a:spcAft>
                    <a:spcPts val="0"/>
                  </a:spcAft>
                  <a:defRPr/>
                </a:pPr>
                <a:r>
                  <a:rPr lang="en-US" sz="1000" kern="0" dirty="0">
                    <a:solidFill>
                      <a:schemeClr val="bg1"/>
                    </a:solidFill>
                    <a:latin typeface="Arial" pitchFamily="34" charset="0"/>
                    <a:ea typeface="Times New Roman" pitchFamily="18" charset="0"/>
                    <a:cs typeface="Arial" pitchFamily="34" charset="0"/>
                  </a:rPr>
                  <a:t>AK</a:t>
                </a:r>
              </a:p>
            </p:txBody>
          </p:sp>
          <p:sp>
            <p:nvSpPr>
              <p:cNvPr id="185" name="Rectangle 206"/>
              <p:cNvSpPr>
                <a:spLocks noChangeArrowheads="1"/>
              </p:cNvSpPr>
              <p:nvPr/>
            </p:nvSpPr>
            <p:spPr bwMode="auto">
              <a:xfrm>
                <a:off x="4" y="3976"/>
                <a:ext cx="1253" cy="975"/>
              </a:xfrm>
              <a:prstGeom prst="rect">
                <a:avLst/>
              </a:prstGeom>
              <a:noFill/>
              <a:ln w="12700" cap="rnd" cmpd="dbl">
                <a:solidFill>
                  <a:srgbClr val="000000"/>
                </a:solidFill>
                <a:miter lim="800000"/>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grpSp>
      <p:grpSp>
        <p:nvGrpSpPr>
          <p:cNvPr id="192" name="Group 11"/>
          <p:cNvGrpSpPr>
            <a:grpSpLocks/>
          </p:cNvGrpSpPr>
          <p:nvPr/>
        </p:nvGrpSpPr>
        <p:grpSpPr bwMode="auto">
          <a:xfrm>
            <a:off x="2079108" y="4846320"/>
            <a:ext cx="873125" cy="865188"/>
            <a:chOff x="144" y="2832"/>
            <a:chExt cx="912" cy="672"/>
          </a:xfrm>
          <a:solidFill>
            <a:schemeClr val="accent1">
              <a:lumMod val="20000"/>
              <a:lumOff val="80000"/>
            </a:schemeClr>
          </a:solidFill>
        </p:grpSpPr>
        <p:sp>
          <p:nvSpPr>
            <p:cNvPr id="193" name="Rectangle 12"/>
            <p:cNvSpPr>
              <a:spLocks noChangeArrowheads="1"/>
            </p:cNvSpPr>
            <p:nvPr/>
          </p:nvSpPr>
          <p:spPr bwMode="auto">
            <a:xfrm>
              <a:off x="144" y="2832"/>
              <a:ext cx="912" cy="672"/>
            </a:xfrm>
            <a:prstGeom prst="rect">
              <a:avLst/>
            </a:prstGeom>
            <a:solidFill>
              <a:schemeClr val="bg1"/>
            </a:solidFill>
            <a:ln w="12700" cmpd="dbl">
              <a:solidFill>
                <a:srgbClr val="000000"/>
              </a:solidFill>
              <a:miter lim="800000"/>
              <a:headEnd/>
              <a:tailEnd/>
            </a:ln>
            <a:effectLst>
              <a:outerShdw dist="35921" dir="2700000" algn="ctr" rotWithShape="0">
                <a:srgbClr val="808080"/>
              </a:outerShdw>
            </a:effectLst>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194" name="Group 13"/>
            <p:cNvGrpSpPr>
              <a:grpSpLocks noChangeAspect="1"/>
            </p:cNvGrpSpPr>
            <p:nvPr/>
          </p:nvGrpSpPr>
          <p:grpSpPr bwMode="auto">
            <a:xfrm>
              <a:off x="190" y="2940"/>
              <a:ext cx="695" cy="478"/>
              <a:chOff x="240" y="3317"/>
              <a:chExt cx="869" cy="594"/>
            </a:xfrm>
            <a:grpFill/>
          </p:grpSpPr>
          <p:sp>
            <p:nvSpPr>
              <p:cNvPr id="196" name="Freeform 14"/>
              <p:cNvSpPr>
                <a:spLocks noChangeAspect="1"/>
              </p:cNvSpPr>
              <p:nvPr/>
            </p:nvSpPr>
            <p:spPr bwMode="auto">
              <a:xfrm>
                <a:off x="894" y="3680"/>
                <a:ext cx="215" cy="231"/>
              </a:xfrm>
              <a:custGeom>
                <a:avLst/>
                <a:gdLst>
                  <a:gd name="T0" fmla="*/ 1 w 860"/>
                  <a:gd name="T1" fmla="*/ 3 h 917"/>
                  <a:gd name="T2" fmla="*/ 1 w 860"/>
                  <a:gd name="T3" fmla="*/ 3 h 917"/>
                  <a:gd name="T4" fmla="*/ 1 w 860"/>
                  <a:gd name="T5" fmla="*/ 3 h 917"/>
                  <a:gd name="T6" fmla="*/ 2 w 860"/>
                  <a:gd name="T7" fmla="*/ 3 h 917"/>
                  <a:gd name="T8" fmla="*/ 2 w 860"/>
                  <a:gd name="T9" fmla="*/ 2 h 917"/>
                  <a:gd name="T10" fmla="*/ 2 w 860"/>
                  <a:gd name="T11" fmla="*/ 3 h 917"/>
                  <a:gd name="T12" fmla="*/ 3 w 860"/>
                  <a:gd name="T13" fmla="*/ 2 h 917"/>
                  <a:gd name="T14" fmla="*/ 3 w 860"/>
                  <a:gd name="T15" fmla="*/ 2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1 h 917"/>
                  <a:gd name="T28" fmla="*/ 3 w 860"/>
                  <a:gd name="T29" fmla="*/ 1 h 917"/>
                  <a:gd name="T30" fmla="*/ 3 w 860"/>
                  <a:gd name="T31" fmla="*/ 1 h 917"/>
                  <a:gd name="T32" fmla="*/ 2 w 860"/>
                  <a:gd name="T33" fmla="*/ 0 h 917"/>
                  <a:gd name="T34" fmla="*/ 2 w 860"/>
                  <a:gd name="T35" fmla="*/ 0 h 917"/>
                  <a:gd name="T36" fmla="*/ 2 w 860"/>
                  <a:gd name="T37" fmla="*/ 0 h 917"/>
                  <a:gd name="T38" fmla="*/ 1 w 860"/>
                  <a:gd name="T39" fmla="*/ 0 h 917"/>
                  <a:gd name="T40" fmla="*/ 1 w 860"/>
                  <a:gd name="T41" fmla="*/ 0 h 917"/>
                  <a:gd name="T42" fmla="*/ 1 w 860"/>
                  <a:gd name="T43" fmla="*/ 0 h 917"/>
                  <a:gd name="T44" fmla="*/ 1 w 860"/>
                  <a:gd name="T45" fmla="*/ 0 h 917"/>
                  <a:gd name="T46" fmla="*/ 1 w 860"/>
                  <a:gd name="T47" fmla="*/ 1 h 917"/>
                  <a:gd name="T48" fmla="*/ 1 w 860"/>
                  <a:gd name="T49" fmla="*/ 1 h 917"/>
                  <a:gd name="T50" fmla="*/ 1 w 860"/>
                  <a:gd name="T51" fmla="*/ 1 h 917"/>
                  <a:gd name="T52" fmla="*/ 0 w 860"/>
                  <a:gd name="T53" fmla="*/ 1 h 917"/>
                  <a:gd name="T54" fmla="*/ 0 w 860"/>
                  <a:gd name="T55" fmla="*/ 1 h 917"/>
                  <a:gd name="T56" fmla="*/ 1 w 860"/>
                  <a:gd name="T57" fmla="*/ 2 h 917"/>
                  <a:gd name="T58" fmla="*/ 1 w 860"/>
                  <a:gd name="T59" fmla="*/ 3 h 917"/>
                  <a:gd name="T60" fmla="*/ 1 w 860"/>
                  <a:gd name="T61" fmla="*/ 3 h 917"/>
                  <a:gd name="T62" fmla="*/ 1 w 860"/>
                  <a:gd name="T63" fmla="*/ 3 h 917"/>
                  <a:gd name="T64" fmla="*/ 1 w 860"/>
                  <a:gd name="T65" fmla="*/ 3 h 917"/>
                  <a:gd name="T66" fmla="*/ 1 w 860"/>
                  <a:gd name="T67" fmla="*/ 3 h 917"/>
                  <a:gd name="T68" fmla="*/ 1 w 860"/>
                  <a:gd name="T69" fmla="*/ 3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6" y="893"/>
                    </a:moveTo>
                    <a:lnTo>
                      <a:pt x="341" y="871"/>
                    </a:lnTo>
                    <a:lnTo>
                      <a:pt x="333" y="836"/>
                    </a:lnTo>
                    <a:lnTo>
                      <a:pt x="434" y="778"/>
                    </a:lnTo>
                    <a:lnTo>
                      <a:pt x="517" y="672"/>
                    </a:lnTo>
                    <a:lnTo>
                      <a:pt x="573" y="720"/>
                    </a:lnTo>
                    <a:lnTo>
                      <a:pt x="682" y="660"/>
                    </a:lnTo>
                    <a:lnTo>
                      <a:pt x="739" y="627"/>
                    </a:lnTo>
                    <a:lnTo>
                      <a:pt x="767" y="569"/>
                    </a:lnTo>
                    <a:lnTo>
                      <a:pt x="850" y="521"/>
                    </a:lnTo>
                    <a:lnTo>
                      <a:pt x="860" y="475"/>
                    </a:lnTo>
                    <a:lnTo>
                      <a:pt x="776" y="451"/>
                    </a:lnTo>
                    <a:lnTo>
                      <a:pt x="739" y="326"/>
                    </a:lnTo>
                    <a:lnTo>
                      <a:pt x="657" y="347"/>
                    </a:lnTo>
                    <a:lnTo>
                      <a:pt x="657" y="266"/>
                    </a:lnTo>
                    <a:lnTo>
                      <a:pt x="618" y="221"/>
                    </a:lnTo>
                    <a:lnTo>
                      <a:pt x="490" y="139"/>
                    </a:lnTo>
                    <a:lnTo>
                      <a:pt x="396" y="128"/>
                    </a:lnTo>
                    <a:lnTo>
                      <a:pt x="351" y="82"/>
                    </a:lnTo>
                    <a:lnTo>
                      <a:pt x="147" y="0"/>
                    </a:lnTo>
                    <a:lnTo>
                      <a:pt x="120" y="24"/>
                    </a:lnTo>
                    <a:lnTo>
                      <a:pt x="120" y="92"/>
                    </a:lnTo>
                    <a:lnTo>
                      <a:pt x="157" y="114"/>
                    </a:lnTo>
                    <a:lnTo>
                      <a:pt x="157" y="186"/>
                    </a:lnTo>
                    <a:lnTo>
                      <a:pt x="128" y="231"/>
                    </a:lnTo>
                    <a:lnTo>
                      <a:pt x="100" y="266"/>
                    </a:lnTo>
                    <a:lnTo>
                      <a:pt x="47" y="279"/>
                    </a:lnTo>
                    <a:lnTo>
                      <a:pt x="0" y="369"/>
                    </a:lnTo>
                    <a:lnTo>
                      <a:pt x="110" y="604"/>
                    </a:lnTo>
                    <a:lnTo>
                      <a:pt x="110" y="753"/>
                    </a:lnTo>
                    <a:lnTo>
                      <a:pt x="90" y="798"/>
                    </a:lnTo>
                    <a:lnTo>
                      <a:pt x="110" y="858"/>
                    </a:lnTo>
                    <a:lnTo>
                      <a:pt x="239" y="917"/>
                    </a:lnTo>
                    <a:lnTo>
                      <a:pt x="276" y="893"/>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7" name="Freeform 15"/>
              <p:cNvSpPr>
                <a:spLocks noChangeAspect="1"/>
              </p:cNvSpPr>
              <p:nvPr/>
            </p:nvSpPr>
            <p:spPr bwMode="auto">
              <a:xfrm>
                <a:off x="776" y="3531"/>
                <a:ext cx="128" cy="79"/>
              </a:xfrm>
              <a:custGeom>
                <a:avLst/>
                <a:gdLst>
                  <a:gd name="T0" fmla="*/ 2 w 510"/>
                  <a:gd name="T1" fmla="*/ 1 h 326"/>
                  <a:gd name="T2" fmla="*/ 2 w 510"/>
                  <a:gd name="T3" fmla="*/ 0 h 326"/>
                  <a:gd name="T4" fmla="*/ 1 w 510"/>
                  <a:gd name="T5" fmla="*/ 0 h 326"/>
                  <a:gd name="T6" fmla="*/ 1 w 510"/>
                  <a:gd name="T7" fmla="*/ 0 h 326"/>
                  <a:gd name="T8" fmla="*/ 1 w 510"/>
                  <a:gd name="T9" fmla="*/ 0 h 326"/>
                  <a:gd name="T10" fmla="*/ 1 w 510"/>
                  <a:gd name="T11" fmla="*/ 0 h 326"/>
                  <a:gd name="T12" fmla="*/ 1 w 510"/>
                  <a:gd name="T13" fmla="*/ 0 h 326"/>
                  <a:gd name="T14" fmla="*/ 0 w 510"/>
                  <a:gd name="T15" fmla="*/ 0 h 326"/>
                  <a:gd name="T16" fmla="*/ 0 w 510"/>
                  <a:gd name="T17" fmla="*/ 0 h 326"/>
                  <a:gd name="T18" fmla="*/ 0 w 510"/>
                  <a:gd name="T19" fmla="*/ 0 h 326"/>
                  <a:gd name="T20" fmla="*/ 0 w 510"/>
                  <a:gd name="T21" fmla="*/ 0 h 326"/>
                  <a:gd name="T22" fmla="*/ 0 w 510"/>
                  <a:gd name="T23" fmla="*/ 0 h 326"/>
                  <a:gd name="T24" fmla="*/ 0 w 510"/>
                  <a:gd name="T25" fmla="*/ 1 h 326"/>
                  <a:gd name="T26" fmla="*/ 1 w 510"/>
                  <a:gd name="T27" fmla="*/ 1 h 326"/>
                  <a:gd name="T28" fmla="*/ 0 w 510"/>
                  <a:gd name="T29" fmla="*/ 1 h 326"/>
                  <a:gd name="T30" fmla="*/ 1 w 510"/>
                  <a:gd name="T31" fmla="*/ 1 h 326"/>
                  <a:gd name="T32" fmla="*/ 1 w 510"/>
                  <a:gd name="T33" fmla="*/ 1 h 326"/>
                  <a:gd name="T34" fmla="*/ 2 w 510"/>
                  <a:gd name="T35" fmla="*/ 1 h 326"/>
                  <a:gd name="T36" fmla="*/ 2 w 510"/>
                  <a:gd name="T37" fmla="*/ 1 h 326"/>
                  <a:gd name="T38" fmla="*/ 2 w 510"/>
                  <a:gd name="T39" fmla="*/ 1 h 3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0"/>
                  <a:gd name="T61" fmla="*/ 0 h 326"/>
                  <a:gd name="T62" fmla="*/ 510 w 510"/>
                  <a:gd name="T63" fmla="*/ 326 h 3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0" h="326">
                    <a:moveTo>
                      <a:pt x="510" y="219"/>
                    </a:moveTo>
                    <a:lnTo>
                      <a:pt x="510" y="152"/>
                    </a:lnTo>
                    <a:lnTo>
                      <a:pt x="419" y="128"/>
                    </a:lnTo>
                    <a:lnTo>
                      <a:pt x="401" y="80"/>
                    </a:lnTo>
                    <a:lnTo>
                      <a:pt x="362" y="80"/>
                    </a:lnTo>
                    <a:lnTo>
                      <a:pt x="327" y="26"/>
                    </a:lnTo>
                    <a:lnTo>
                      <a:pt x="225" y="26"/>
                    </a:lnTo>
                    <a:lnTo>
                      <a:pt x="153" y="80"/>
                    </a:lnTo>
                    <a:lnTo>
                      <a:pt x="96" y="0"/>
                    </a:lnTo>
                    <a:lnTo>
                      <a:pt x="50" y="0"/>
                    </a:lnTo>
                    <a:lnTo>
                      <a:pt x="0" y="47"/>
                    </a:lnTo>
                    <a:lnTo>
                      <a:pt x="30" y="128"/>
                    </a:lnTo>
                    <a:lnTo>
                      <a:pt x="113" y="176"/>
                    </a:lnTo>
                    <a:lnTo>
                      <a:pt x="177" y="244"/>
                    </a:lnTo>
                    <a:lnTo>
                      <a:pt x="161" y="280"/>
                    </a:lnTo>
                    <a:lnTo>
                      <a:pt x="272" y="326"/>
                    </a:lnTo>
                    <a:lnTo>
                      <a:pt x="353" y="268"/>
                    </a:lnTo>
                    <a:lnTo>
                      <a:pt x="448" y="268"/>
                    </a:lnTo>
                    <a:lnTo>
                      <a:pt x="510" y="219"/>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8" name="Freeform 16"/>
              <p:cNvSpPr>
                <a:spLocks noChangeAspect="1"/>
              </p:cNvSpPr>
              <p:nvPr/>
            </p:nvSpPr>
            <p:spPr bwMode="auto">
              <a:xfrm>
                <a:off x="781" y="3595"/>
                <a:ext cx="27" cy="30"/>
              </a:xfrm>
              <a:custGeom>
                <a:avLst/>
                <a:gdLst>
                  <a:gd name="T0" fmla="*/ 0 w 110"/>
                  <a:gd name="T1" fmla="*/ 1 h 116"/>
                  <a:gd name="T2" fmla="*/ 0 w 110"/>
                  <a:gd name="T3" fmla="*/ 0 h 116"/>
                  <a:gd name="T4" fmla="*/ 0 w 110"/>
                  <a:gd name="T5" fmla="*/ 1 h 116"/>
                  <a:gd name="T6" fmla="*/ 0 w 110"/>
                  <a:gd name="T7" fmla="*/ 1 h 116"/>
                  <a:gd name="T8" fmla="*/ 0 w 110"/>
                  <a:gd name="T9" fmla="*/ 1 h 116"/>
                  <a:gd name="T10" fmla="*/ 0 w 110"/>
                  <a:gd name="T11" fmla="*/ 1 h 116"/>
                  <a:gd name="T12" fmla="*/ 0 60000 65536"/>
                  <a:gd name="T13" fmla="*/ 0 60000 65536"/>
                  <a:gd name="T14" fmla="*/ 0 60000 65536"/>
                  <a:gd name="T15" fmla="*/ 0 60000 65536"/>
                  <a:gd name="T16" fmla="*/ 0 60000 65536"/>
                  <a:gd name="T17" fmla="*/ 0 60000 65536"/>
                  <a:gd name="T18" fmla="*/ 0 w 110"/>
                  <a:gd name="T19" fmla="*/ 0 h 116"/>
                  <a:gd name="T20" fmla="*/ 110 w 110"/>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110" h="116">
                    <a:moveTo>
                      <a:pt x="110" y="108"/>
                    </a:moveTo>
                    <a:lnTo>
                      <a:pt x="92" y="0"/>
                    </a:lnTo>
                    <a:lnTo>
                      <a:pt x="0" y="91"/>
                    </a:lnTo>
                    <a:lnTo>
                      <a:pt x="9" y="116"/>
                    </a:lnTo>
                    <a:lnTo>
                      <a:pt x="110" y="108"/>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9" name="Freeform 17"/>
              <p:cNvSpPr>
                <a:spLocks noChangeAspect="1"/>
              </p:cNvSpPr>
              <p:nvPr/>
            </p:nvSpPr>
            <p:spPr bwMode="auto">
              <a:xfrm>
                <a:off x="715" y="3543"/>
                <a:ext cx="42" cy="41"/>
              </a:xfrm>
              <a:custGeom>
                <a:avLst/>
                <a:gdLst>
                  <a:gd name="T0" fmla="*/ 0 w 174"/>
                  <a:gd name="T1" fmla="*/ 1 h 163"/>
                  <a:gd name="T2" fmla="*/ 1 w 174"/>
                  <a:gd name="T3" fmla="*/ 1 h 163"/>
                  <a:gd name="T4" fmla="*/ 0 w 174"/>
                  <a:gd name="T5" fmla="*/ 0 h 163"/>
                  <a:gd name="T6" fmla="*/ 0 w 174"/>
                  <a:gd name="T7" fmla="*/ 0 h 163"/>
                  <a:gd name="T8" fmla="*/ 0 w 174"/>
                  <a:gd name="T9" fmla="*/ 0 h 163"/>
                  <a:gd name="T10" fmla="*/ 0 w 174"/>
                  <a:gd name="T11" fmla="*/ 0 h 163"/>
                  <a:gd name="T12" fmla="*/ 0 w 174"/>
                  <a:gd name="T13" fmla="*/ 1 h 163"/>
                  <a:gd name="T14" fmla="*/ 0 w 174"/>
                  <a:gd name="T15" fmla="*/ 1 h 163"/>
                  <a:gd name="T16" fmla="*/ 0 w 174"/>
                  <a:gd name="T17" fmla="*/ 1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3"/>
                  <a:gd name="T29" fmla="*/ 174 w 174"/>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3">
                    <a:moveTo>
                      <a:pt x="157" y="163"/>
                    </a:moveTo>
                    <a:lnTo>
                      <a:pt x="174" y="105"/>
                    </a:lnTo>
                    <a:lnTo>
                      <a:pt x="117" y="47"/>
                    </a:lnTo>
                    <a:lnTo>
                      <a:pt x="110" y="0"/>
                    </a:lnTo>
                    <a:lnTo>
                      <a:pt x="0" y="0"/>
                    </a:lnTo>
                    <a:lnTo>
                      <a:pt x="0" y="56"/>
                    </a:lnTo>
                    <a:lnTo>
                      <a:pt x="54" y="105"/>
                    </a:lnTo>
                    <a:lnTo>
                      <a:pt x="157" y="163"/>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0" name="Freeform 18"/>
              <p:cNvSpPr>
                <a:spLocks noChangeAspect="1"/>
              </p:cNvSpPr>
              <p:nvPr/>
            </p:nvSpPr>
            <p:spPr bwMode="auto">
              <a:xfrm>
                <a:off x="673" y="3491"/>
                <a:ext cx="101" cy="34"/>
              </a:xfrm>
              <a:custGeom>
                <a:avLst/>
                <a:gdLst>
                  <a:gd name="T0" fmla="*/ 2 w 406"/>
                  <a:gd name="T1" fmla="*/ 0 h 140"/>
                  <a:gd name="T2" fmla="*/ 2 w 406"/>
                  <a:gd name="T3" fmla="*/ 0 h 140"/>
                  <a:gd name="T4" fmla="*/ 1 w 406"/>
                  <a:gd name="T5" fmla="*/ 0 h 140"/>
                  <a:gd name="T6" fmla="*/ 0 w 406"/>
                  <a:gd name="T7" fmla="*/ 0 h 140"/>
                  <a:gd name="T8" fmla="*/ 0 w 406"/>
                  <a:gd name="T9" fmla="*/ 0 h 140"/>
                  <a:gd name="T10" fmla="*/ 0 w 406"/>
                  <a:gd name="T11" fmla="*/ 0 h 140"/>
                  <a:gd name="T12" fmla="*/ 1 w 406"/>
                  <a:gd name="T13" fmla="*/ 0 h 140"/>
                  <a:gd name="T14" fmla="*/ 1 w 406"/>
                  <a:gd name="T15" fmla="*/ 0 h 140"/>
                  <a:gd name="T16" fmla="*/ 1 w 406"/>
                  <a:gd name="T17" fmla="*/ 0 h 140"/>
                  <a:gd name="T18" fmla="*/ 1 w 406"/>
                  <a:gd name="T19" fmla="*/ 0 h 140"/>
                  <a:gd name="T20" fmla="*/ 2 w 406"/>
                  <a:gd name="T21" fmla="*/ 0 h 140"/>
                  <a:gd name="T22" fmla="*/ 2 w 406"/>
                  <a:gd name="T23" fmla="*/ 0 h 140"/>
                  <a:gd name="T24" fmla="*/ 2 w 406"/>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6"/>
                  <a:gd name="T40" fmla="*/ 0 h 140"/>
                  <a:gd name="T41" fmla="*/ 406 w 406"/>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6" h="140">
                    <a:moveTo>
                      <a:pt x="406" y="58"/>
                    </a:moveTo>
                    <a:lnTo>
                      <a:pt x="369" y="22"/>
                    </a:lnTo>
                    <a:lnTo>
                      <a:pt x="269" y="58"/>
                    </a:lnTo>
                    <a:lnTo>
                      <a:pt x="28" y="0"/>
                    </a:lnTo>
                    <a:lnTo>
                      <a:pt x="0" y="71"/>
                    </a:lnTo>
                    <a:lnTo>
                      <a:pt x="0" y="105"/>
                    </a:lnTo>
                    <a:lnTo>
                      <a:pt x="111" y="116"/>
                    </a:lnTo>
                    <a:lnTo>
                      <a:pt x="168" y="88"/>
                    </a:lnTo>
                    <a:lnTo>
                      <a:pt x="222" y="140"/>
                    </a:lnTo>
                    <a:lnTo>
                      <a:pt x="314" y="140"/>
                    </a:lnTo>
                    <a:lnTo>
                      <a:pt x="369" y="105"/>
                    </a:lnTo>
                    <a:lnTo>
                      <a:pt x="406" y="58"/>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1" name="Freeform 19"/>
              <p:cNvSpPr>
                <a:spLocks noChangeAspect="1"/>
              </p:cNvSpPr>
              <p:nvPr/>
            </p:nvSpPr>
            <p:spPr bwMode="auto">
              <a:xfrm>
                <a:off x="503" y="3410"/>
                <a:ext cx="109" cy="82"/>
              </a:xfrm>
              <a:custGeom>
                <a:avLst/>
                <a:gdLst>
                  <a:gd name="T0" fmla="*/ 2 w 435"/>
                  <a:gd name="T1" fmla="*/ 1 h 323"/>
                  <a:gd name="T2" fmla="*/ 2 w 435"/>
                  <a:gd name="T3" fmla="*/ 1 h 323"/>
                  <a:gd name="T4" fmla="*/ 2 w 435"/>
                  <a:gd name="T5" fmla="*/ 1 h 323"/>
                  <a:gd name="T6" fmla="*/ 2 w 435"/>
                  <a:gd name="T7" fmla="*/ 1 h 323"/>
                  <a:gd name="T8" fmla="*/ 2 w 435"/>
                  <a:gd name="T9" fmla="*/ 1 h 323"/>
                  <a:gd name="T10" fmla="*/ 1 w 435"/>
                  <a:gd name="T11" fmla="*/ 1 h 323"/>
                  <a:gd name="T12" fmla="*/ 1 w 435"/>
                  <a:gd name="T13" fmla="*/ 1 h 323"/>
                  <a:gd name="T14" fmla="*/ 1 w 435"/>
                  <a:gd name="T15" fmla="*/ 0 h 323"/>
                  <a:gd name="T16" fmla="*/ 1 w 435"/>
                  <a:gd name="T17" fmla="*/ 0 h 323"/>
                  <a:gd name="T18" fmla="*/ 1 w 435"/>
                  <a:gd name="T19" fmla="*/ 1 h 323"/>
                  <a:gd name="T20" fmla="*/ 0 w 435"/>
                  <a:gd name="T21" fmla="*/ 1 h 323"/>
                  <a:gd name="T22" fmla="*/ 0 w 435"/>
                  <a:gd name="T23" fmla="*/ 1 h 323"/>
                  <a:gd name="T24" fmla="*/ 1 w 435"/>
                  <a:gd name="T25" fmla="*/ 1 h 323"/>
                  <a:gd name="T26" fmla="*/ 1 w 435"/>
                  <a:gd name="T27" fmla="*/ 1 h 323"/>
                  <a:gd name="T28" fmla="*/ 1 w 435"/>
                  <a:gd name="T29" fmla="*/ 1 h 323"/>
                  <a:gd name="T30" fmla="*/ 1 w 435"/>
                  <a:gd name="T31" fmla="*/ 1 h 323"/>
                  <a:gd name="T32" fmla="*/ 1 w 435"/>
                  <a:gd name="T33" fmla="*/ 1 h 323"/>
                  <a:gd name="T34" fmla="*/ 1 w 435"/>
                  <a:gd name="T35" fmla="*/ 1 h 323"/>
                  <a:gd name="T36" fmla="*/ 2 w 435"/>
                  <a:gd name="T37" fmla="*/ 1 h 323"/>
                  <a:gd name="T38" fmla="*/ 2 w 435"/>
                  <a:gd name="T39" fmla="*/ 1 h 3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3"/>
                  <a:gd name="T62" fmla="*/ 435 w 435"/>
                  <a:gd name="T63" fmla="*/ 323 h 3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3">
                    <a:moveTo>
                      <a:pt x="427" y="288"/>
                    </a:moveTo>
                    <a:lnTo>
                      <a:pt x="435" y="252"/>
                    </a:lnTo>
                    <a:lnTo>
                      <a:pt x="389" y="242"/>
                    </a:lnTo>
                    <a:lnTo>
                      <a:pt x="389" y="161"/>
                    </a:lnTo>
                    <a:lnTo>
                      <a:pt x="343" y="195"/>
                    </a:lnTo>
                    <a:lnTo>
                      <a:pt x="297" y="115"/>
                    </a:lnTo>
                    <a:lnTo>
                      <a:pt x="332" y="115"/>
                    </a:lnTo>
                    <a:lnTo>
                      <a:pt x="241" y="0"/>
                    </a:lnTo>
                    <a:lnTo>
                      <a:pt x="185" y="0"/>
                    </a:lnTo>
                    <a:lnTo>
                      <a:pt x="129" y="92"/>
                    </a:lnTo>
                    <a:lnTo>
                      <a:pt x="0" y="92"/>
                    </a:lnTo>
                    <a:lnTo>
                      <a:pt x="49" y="208"/>
                    </a:lnTo>
                    <a:lnTo>
                      <a:pt x="101" y="299"/>
                    </a:lnTo>
                    <a:lnTo>
                      <a:pt x="223" y="299"/>
                    </a:lnTo>
                    <a:lnTo>
                      <a:pt x="195" y="252"/>
                    </a:lnTo>
                    <a:lnTo>
                      <a:pt x="258" y="252"/>
                    </a:lnTo>
                    <a:lnTo>
                      <a:pt x="287" y="267"/>
                    </a:lnTo>
                    <a:lnTo>
                      <a:pt x="323" y="323"/>
                    </a:lnTo>
                    <a:lnTo>
                      <a:pt x="427" y="288"/>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2" name="Freeform 20"/>
              <p:cNvSpPr>
                <a:spLocks noChangeAspect="1"/>
              </p:cNvSpPr>
              <p:nvPr/>
            </p:nvSpPr>
            <p:spPr bwMode="auto">
              <a:xfrm>
                <a:off x="320" y="3324"/>
                <a:ext cx="88" cy="72"/>
              </a:xfrm>
              <a:custGeom>
                <a:avLst/>
                <a:gdLst>
                  <a:gd name="T0" fmla="*/ 1 w 350"/>
                  <a:gd name="T1" fmla="*/ 1 h 291"/>
                  <a:gd name="T2" fmla="*/ 1 w 350"/>
                  <a:gd name="T3" fmla="*/ 1 h 291"/>
                  <a:gd name="T4" fmla="*/ 1 w 350"/>
                  <a:gd name="T5" fmla="*/ 1 h 291"/>
                  <a:gd name="T6" fmla="*/ 1 w 350"/>
                  <a:gd name="T7" fmla="*/ 1 h 291"/>
                  <a:gd name="T8" fmla="*/ 2 w 350"/>
                  <a:gd name="T9" fmla="*/ 1 h 291"/>
                  <a:gd name="T10" fmla="*/ 2 w 350"/>
                  <a:gd name="T11" fmla="*/ 0 h 291"/>
                  <a:gd name="T12" fmla="*/ 1 w 350"/>
                  <a:gd name="T13" fmla="*/ 0 h 291"/>
                  <a:gd name="T14" fmla="*/ 1 w 350"/>
                  <a:gd name="T15" fmla="*/ 0 h 291"/>
                  <a:gd name="T16" fmla="*/ 1 w 350"/>
                  <a:gd name="T17" fmla="*/ 0 h 291"/>
                  <a:gd name="T18" fmla="*/ 0 w 350"/>
                  <a:gd name="T19" fmla="*/ 0 h 291"/>
                  <a:gd name="T20" fmla="*/ 0 w 350"/>
                  <a:gd name="T21" fmla="*/ 1 h 291"/>
                  <a:gd name="T22" fmla="*/ 0 w 350"/>
                  <a:gd name="T23" fmla="*/ 1 h 291"/>
                  <a:gd name="T24" fmla="*/ 1 w 350"/>
                  <a:gd name="T25" fmla="*/ 1 h 291"/>
                  <a:gd name="T26" fmla="*/ 1 w 350"/>
                  <a:gd name="T27" fmla="*/ 1 h 291"/>
                  <a:gd name="T28" fmla="*/ 1 w 350"/>
                  <a:gd name="T29" fmla="*/ 1 h 291"/>
                  <a:gd name="T30" fmla="*/ 1 w 350"/>
                  <a:gd name="T31" fmla="*/ 1 h 291"/>
                  <a:gd name="T32" fmla="*/ 1 w 350"/>
                  <a:gd name="T33" fmla="*/ 1 h 2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0"/>
                  <a:gd name="T52" fmla="*/ 0 h 291"/>
                  <a:gd name="T53" fmla="*/ 350 w 350"/>
                  <a:gd name="T54" fmla="*/ 291 h 2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0" h="291">
                    <a:moveTo>
                      <a:pt x="240" y="255"/>
                    </a:moveTo>
                    <a:lnTo>
                      <a:pt x="268" y="223"/>
                    </a:lnTo>
                    <a:lnTo>
                      <a:pt x="284" y="199"/>
                    </a:lnTo>
                    <a:lnTo>
                      <a:pt x="284" y="140"/>
                    </a:lnTo>
                    <a:lnTo>
                      <a:pt x="350" y="104"/>
                    </a:lnTo>
                    <a:lnTo>
                      <a:pt x="350" y="49"/>
                    </a:lnTo>
                    <a:lnTo>
                      <a:pt x="313" y="0"/>
                    </a:lnTo>
                    <a:lnTo>
                      <a:pt x="212" y="0"/>
                    </a:lnTo>
                    <a:lnTo>
                      <a:pt x="164" y="11"/>
                    </a:lnTo>
                    <a:lnTo>
                      <a:pt x="46" y="59"/>
                    </a:lnTo>
                    <a:lnTo>
                      <a:pt x="0" y="128"/>
                    </a:lnTo>
                    <a:lnTo>
                      <a:pt x="0" y="209"/>
                    </a:lnTo>
                    <a:lnTo>
                      <a:pt x="119" y="223"/>
                    </a:lnTo>
                    <a:lnTo>
                      <a:pt x="156" y="291"/>
                    </a:lnTo>
                    <a:lnTo>
                      <a:pt x="212" y="265"/>
                    </a:lnTo>
                    <a:lnTo>
                      <a:pt x="240" y="255"/>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3" name="Freeform 21"/>
              <p:cNvSpPr>
                <a:spLocks noChangeAspect="1"/>
              </p:cNvSpPr>
              <p:nvPr/>
            </p:nvSpPr>
            <p:spPr bwMode="auto">
              <a:xfrm>
                <a:off x="244" y="3367"/>
                <a:ext cx="40" cy="44"/>
              </a:xfrm>
              <a:custGeom>
                <a:avLst/>
                <a:gdLst>
                  <a:gd name="T0" fmla="*/ 0 w 156"/>
                  <a:gd name="T1" fmla="*/ 1 h 174"/>
                  <a:gd name="T2" fmla="*/ 0 w 156"/>
                  <a:gd name="T3" fmla="*/ 0 h 174"/>
                  <a:gd name="T4" fmla="*/ 1 w 156"/>
                  <a:gd name="T5" fmla="*/ 0 h 174"/>
                  <a:gd name="T6" fmla="*/ 1 w 156"/>
                  <a:gd name="T7" fmla="*/ 0 h 174"/>
                  <a:gd name="T8" fmla="*/ 1 w 156"/>
                  <a:gd name="T9" fmla="*/ 0 h 174"/>
                  <a:gd name="T10" fmla="*/ 0 w 156"/>
                  <a:gd name="T11" fmla="*/ 0 h 174"/>
                  <a:gd name="T12" fmla="*/ 0 w 156"/>
                  <a:gd name="T13" fmla="*/ 0 h 174"/>
                  <a:gd name="T14" fmla="*/ 0 w 156"/>
                  <a:gd name="T15" fmla="*/ 0 h 174"/>
                  <a:gd name="T16" fmla="*/ 0 w 156"/>
                  <a:gd name="T17" fmla="*/ 1 h 174"/>
                  <a:gd name="T18" fmla="*/ 0 w 156"/>
                  <a:gd name="T19" fmla="*/ 1 h 174"/>
                  <a:gd name="T20" fmla="*/ 0 w 156"/>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
                  <a:gd name="T34" fmla="*/ 0 h 174"/>
                  <a:gd name="T35" fmla="*/ 156 w 156"/>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 h="174">
                    <a:moveTo>
                      <a:pt x="19" y="174"/>
                    </a:moveTo>
                    <a:lnTo>
                      <a:pt x="43" y="104"/>
                    </a:lnTo>
                    <a:lnTo>
                      <a:pt x="119" y="71"/>
                    </a:lnTo>
                    <a:lnTo>
                      <a:pt x="119" y="49"/>
                    </a:lnTo>
                    <a:lnTo>
                      <a:pt x="156" y="0"/>
                    </a:lnTo>
                    <a:lnTo>
                      <a:pt x="100" y="0"/>
                    </a:lnTo>
                    <a:lnTo>
                      <a:pt x="64" y="59"/>
                    </a:lnTo>
                    <a:lnTo>
                      <a:pt x="7" y="71"/>
                    </a:lnTo>
                    <a:lnTo>
                      <a:pt x="0" y="174"/>
                    </a:lnTo>
                    <a:lnTo>
                      <a:pt x="19" y="174"/>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4" name="Freeform 22"/>
              <p:cNvSpPr>
                <a:spLocks noChangeAspect="1"/>
              </p:cNvSpPr>
              <p:nvPr/>
            </p:nvSpPr>
            <p:spPr bwMode="auto">
              <a:xfrm>
                <a:off x="890" y="3670"/>
                <a:ext cx="215" cy="232"/>
              </a:xfrm>
              <a:custGeom>
                <a:avLst/>
                <a:gdLst>
                  <a:gd name="T0" fmla="*/ 1 w 860"/>
                  <a:gd name="T1" fmla="*/ 4 h 917"/>
                  <a:gd name="T2" fmla="*/ 1 w 860"/>
                  <a:gd name="T3" fmla="*/ 4 h 917"/>
                  <a:gd name="T4" fmla="*/ 1 w 860"/>
                  <a:gd name="T5" fmla="*/ 3 h 917"/>
                  <a:gd name="T6" fmla="*/ 2 w 860"/>
                  <a:gd name="T7" fmla="*/ 3 h 917"/>
                  <a:gd name="T8" fmla="*/ 2 w 860"/>
                  <a:gd name="T9" fmla="*/ 3 h 917"/>
                  <a:gd name="T10" fmla="*/ 2 w 860"/>
                  <a:gd name="T11" fmla="*/ 3 h 917"/>
                  <a:gd name="T12" fmla="*/ 3 w 860"/>
                  <a:gd name="T13" fmla="*/ 3 h 917"/>
                  <a:gd name="T14" fmla="*/ 3 w 860"/>
                  <a:gd name="T15" fmla="*/ 3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2 h 917"/>
                  <a:gd name="T28" fmla="*/ 3 w 860"/>
                  <a:gd name="T29" fmla="*/ 1 h 917"/>
                  <a:gd name="T30" fmla="*/ 3 w 860"/>
                  <a:gd name="T31" fmla="*/ 1 h 917"/>
                  <a:gd name="T32" fmla="*/ 2 w 860"/>
                  <a:gd name="T33" fmla="*/ 1 h 917"/>
                  <a:gd name="T34" fmla="*/ 2 w 860"/>
                  <a:gd name="T35" fmla="*/ 1 h 917"/>
                  <a:gd name="T36" fmla="*/ 2 w 860"/>
                  <a:gd name="T37" fmla="*/ 0 h 917"/>
                  <a:gd name="T38" fmla="*/ 1 w 860"/>
                  <a:gd name="T39" fmla="*/ 0 h 917"/>
                  <a:gd name="T40" fmla="*/ 1 w 860"/>
                  <a:gd name="T41" fmla="*/ 0 h 917"/>
                  <a:gd name="T42" fmla="*/ 1 w 860"/>
                  <a:gd name="T43" fmla="*/ 1 h 917"/>
                  <a:gd name="T44" fmla="*/ 1 w 860"/>
                  <a:gd name="T45" fmla="*/ 1 h 917"/>
                  <a:gd name="T46" fmla="*/ 1 w 860"/>
                  <a:gd name="T47" fmla="*/ 1 h 917"/>
                  <a:gd name="T48" fmla="*/ 1 w 860"/>
                  <a:gd name="T49" fmla="*/ 1 h 917"/>
                  <a:gd name="T50" fmla="*/ 1 w 860"/>
                  <a:gd name="T51" fmla="*/ 1 h 917"/>
                  <a:gd name="T52" fmla="*/ 0 w 860"/>
                  <a:gd name="T53" fmla="*/ 1 h 917"/>
                  <a:gd name="T54" fmla="*/ 0 w 860"/>
                  <a:gd name="T55" fmla="*/ 2 h 917"/>
                  <a:gd name="T56" fmla="*/ 1 w 860"/>
                  <a:gd name="T57" fmla="*/ 3 h 917"/>
                  <a:gd name="T58" fmla="*/ 1 w 860"/>
                  <a:gd name="T59" fmla="*/ 3 h 917"/>
                  <a:gd name="T60" fmla="*/ 1 w 860"/>
                  <a:gd name="T61" fmla="*/ 3 h 917"/>
                  <a:gd name="T62" fmla="*/ 1 w 860"/>
                  <a:gd name="T63" fmla="*/ 4 h 917"/>
                  <a:gd name="T64" fmla="*/ 1 w 860"/>
                  <a:gd name="T65" fmla="*/ 4 h 917"/>
                  <a:gd name="T66" fmla="*/ 1 w 860"/>
                  <a:gd name="T67" fmla="*/ 4 h 917"/>
                  <a:gd name="T68" fmla="*/ 1 w 860"/>
                  <a:gd name="T69" fmla="*/ 4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7" y="893"/>
                    </a:moveTo>
                    <a:lnTo>
                      <a:pt x="341" y="873"/>
                    </a:lnTo>
                    <a:lnTo>
                      <a:pt x="333" y="838"/>
                    </a:lnTo>
                    <a:lnTo>
                      <a:pt x="433" y="779"/>
                    </a:lnTo>
                    <a:lnTo>
                      <a:pt x="516" y="672"/>
                    </a:lnTo>
                    <a:lnTo>
                      <a:pt x="573" y="722"/>
                    </a:lnTo>
                    <a:lnTo>
                      <a:pt x="682" y="662"/>
                    </a:lnTo>
                    <a:lnTo>
                      <a:pt x="739" y="627"/>
                    </a:lnTo>
                    <a:lnTo>
                      <a:pt x="766" y="571"/>
                    </a:lnTo>
                    <a:lnTo>
                      <a:pt x="849" y="522"/>
                    </a:lnTo>
                    <a:lnTo>
                      <a:pt x="860" y="476"/>
                    </a:lnTo>
                    <a:lnTo>
                      <a:pt x="776" y="453"/>
                    </a:lnTo>
                    <a:lnTo>
                      <a:pt x="739" y="328"/>
                    </a:lnTo>
                    <a:lnTo>
                      <a:pt x="657" y="347"/>
                    </a:lnTo>
                    <a:lnTo>
                      <a:pt x="657" y="268"/>
                    </a:lnTo>
                    <a:lnTo>
                      <a:pt x="618" y="223"/>
                    </a:lnTo>
                    <a:lnTo>
                      <a:pt x="490" y="141"/>
                    </a:lnTo>
                    <a:lnTo>
                      <a:pt x="395" y="129"/>
                    </a:lnTo>
                    <a:lnTo>
                      <a:pt x="350" y="83"/>
                    </a:lnTo>
                    <a:lnTo>
                      <a:pt x="147" y="0"/>
                    </a:lnTo>
                    <a:lnTo>
                      <a:pt x="120" y="25"/>
                    </a:lnTo>
                    <a:lnTo>
                      <a:pt x="120" y="94"/>
                    </a:lnTo>
                    <a:lnTo>
                      <a:pt x="157" y="116"/>
                    </a:lnTo>
                    <a:lnTo>
                      <a:pt x="157" y="188"/>
                    </a:lnTo>
                    <a:lnTo>
                      <a:pt x="128" y="233"/>
                    </a:lnTo>
                    <a:lnTo>
                      <a:pt x="100" y="268"/>
                    </a:lnTo>
                    <a:lnTo>
                      <a:pt x="47" y="280"/>
                    </a:lnTo>
                    <a:lnTo>
                      <a:pt x="0" y="370"/>
                    </a:lnTo>
                    <a:lnTo>
                      <a:pt x="109" y="605"/>
                    </a:lnTo>
                    <a:lnTo>
                      <a:pt x="109" y="755"/>
                    </a:lnTo>
                    <a:lnTo>
                      <a:pt x="90" y="800"/>
                    </a:lnTo>
                    <a:lnTo>
                      <a:pt x="109" y="860"/>
                    </a:lnTo>
                    <a:lnTo>
                      <a:pt x="238" y="917"/>
                    </a:lnTo>
                    <a:lnTo>
                      <a:pt x="277" y="893"/>
                    </a:lnTo>
                    <a:close/>
                  </a:path>
                </a:pathLst>
              </a:custGeom>
              <a:solidFill>
                <a:schemeClr val="bg1"/>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5" name="Freeform 23"/>
              <p:cNvSpPr>
                <a:spLocks noChangeAspect="1"/>
              </p:cNvSpPr>
              <p:nvPr/>
            </p:nvSpPr>
            <p:spPr bwMode="auto">
              <a:xfrm>
                <a:off x="772" y="3525"/>
                <a:ext cx="128" cy="80"/>
              </a:xfrm>
              <a:custGeom>
                <a:avLst/>
                <a:gdLst>
                  <a:gd name="T0" fmla="*/ 2 w 509"/>
                  <a:gd name="T1" fmla="*/ 1 h 325"/>
                  <a:gd name="T2" fmla="*/ 2 w 509"/>
                  <a:gd name="T3" fmla="*/ 0 h 325"/>
                  <a:gd name="T4" fmla="*/ 1 w 509"/>
                  <a:gd name="T5" fmla="*/ 0 h 325"/>
                  <a:gd name="T6" fmla="*/ 1 w 509"/>
                  <a:gd name="T7" fmla="*/ 0 h 325"/>
                  <a:gd name="T8" fmla="*/ 1 w 509"/>
                  <a:gd name="T9" fmla="*/ 0 h 325"/>
                  <a:gd name="T10" fmla="*/ 1 w 509"/>
                  <a:gd name="T11" fmla="*/ 0 h 325"/>
                  <a:gd name="T12" fmla="*/ 1 w 509"/>
                  <a:gd name="T13" fmla="*/ 0 h 325"/>
                  <a:gd name="T14" fmla="*/ 0 w 509"/>
                  <a:gd name="T15" fmla="*/ 0 h 325"/>
                  <a:gd name="T16" fmla="*/ 0 w 509"/>
                  <a:gd name="T17" fmla="*/ 0 h 325"/>
                  <a:gd name="T18" fmla="*/ 0 w 509"/>
                  <a:gd name="T19" fmla="*/ 0 h 325"/>
                  <a:gd name="T20" fmla="*/ 0 w 509"/>
                  <a:gd name="T21" fmla="*/ 0 h 325"/>
                  <a:gd name="T22" fmla="*/ 0 w 509"/>
                  <a:gd name="T23" fmla="*/ 0 h 325"/>
                  <a:gd name="T24" fmla="*/ 0 w 509"/>
                  <a:gd name="T25" fmla="*/ 1 h 325"/>
                  <a:gd name="T26" fmla="*/ 1 w 509"/>
                  <a:gd name="T27" fmla="*/ 1 h 325"/>
                  <a:gd name="T28" fmla="*/ 0 w 509"/>
                  <a:gd name="T29" fmla="*/ 1 h 325"/>
                  <a:gd name="T30" fmla="*/ 1 w 509"/>
                  <a:gd name="T31" fmla="*/ 1 h 325"/>
                  <a:gd name="T32" fmla="*/ 1 w 509"/>
                  <a:gd name="T33" fmla="*/ 1 h 325"/>
                  <a:gd name="T34" fmla="*/ 2 w 509"/>
                  <a:gd name="T35" fmla="*/ 1 h 325"/>
                  <a:gd name="T36" fmla="*/ 2 w 509"/>
                  <a:gd name="T37" fmla="*/ 1 h 325"/>
                  <a:gd name="T38" fmla="*/ 2 w 509"/>
                  <a:gd name="T39" fmla="*/ 1 h 3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9"/>
                  <a:gd name="T61" fmla="*/ 0 h 325"/>
                  <a:gd name="T62" fmla="*/ 509 w 509"/>
                  <a:gd name="T63" fmla="*/ 325 h 3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9" h="325">
                    <a:moveTo>
                      <a:pt x="509" y="219"/>
                    </a:moveTo>
                    <a:lnTo>
                      <a:pt x="509" y="152"/>
                    </a:lnTo>
                    <a:lnTo>
                      <a:pt x="417" y="128"/>
                    </a:lnTo>
                    <a:lnTo>
                      <a:pt x="400" y="80"/>
                    </a:lnTo>
                    <a:lnTo>
                      <a:pt x="361" y="80"/>
                    </a:lnTo>
                    <a:lnTo>
                      <a:pt x="325" y="27"/>
                    </a:lnTo>
                    <a:lnTo>
                      <a:pt x="224" y="27"/>
                    </a:lnTo>
                    <a:lnTo>
                      <a:pt x="151" y="80"/>
                    </a:lnTo>
                    <a:lnTo>
                      <a:pt x="95" y="0"/>
                    </a:lnTo>
                    <a:lnTo>
                      <a:pt x="49" y="0"/>
                    </a:lnTo>
                    <a:lnTo>
                      <a:pt x="0" y="48"/>
                    </a:lnTo>
                    <a:lnTo>
                      <a:pt x="30" y="128"/>
                    </a:lnTo>
                    <a:lnTo>
                      <a:pt x="112" y="177"/>
                    </a:lnTo>
                    <a:lnTo>
                      <a:pt x="175" y="245"/>
                    </a:lnTo>
                    <a:lnTo>
                      <a:pt x="159" y="280"/>
                    </a:lnTo>
                    <a:lnTo>
                      <a:pt x="271" y="325"/>
                    </a:lnTo>
                    <a:lnTo>
                      <a:pt x="352" y="269"/>
                    </a:lnTo>
                    <a:lnTo>
                      <a:pt x="447" y="269"/>
                    </a:lnTo>
                    <a:lnTo>
                      <a:pt x="509" y="219"/>
                    </a:lnTo>
                    <a:close/>
                  </a:path>
                </a:pathLst>
              </a:custGeom>
              <a:solidFill>
                <a:schemeClr val="bg1"/>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6" name="Freeform 24"/>
              <p:cNvSpPr>
                <a:spLocks noChangeAspect="1"/>
              </p:cNvSpPr>
              <p:nvPr/>
            </p:nvSpPr>
            <p:spPr bwMode="auto">
              <a:xfrm>
                <a:off x="776" y="3588"/>
                <a:ext cx="29" cy="27"/>
              </a:xfrm>
              <a:custGeom>
                <a:avLst/>
                <a:gdLst>
                  <a:gd name="T0" fmla="*/ 1 w 111"/>
                  <a:gd name="T1" fmla="*/ 0 h 115"/>
                  <a:gd name="T2" fmla="*/ 1 w 111"/>
                  <a:gd name="T3" fmla="*/ 0 h 115"/>
                  <a:gd name="T4" fmla="*/ 0 w 111"/>
                  <a:gd name="T5" fmla="*/ 0 h 115"/>
                  <a:gd name="T6" fmla="*/ 0 w 111"/>
                  <a:gd name="T7" fmla="*/ 0 h 115"/>
                  <a:gd name="T8" fmla="*/ 1 w 111"/>
                  <a:gd name="T9" fmla="*/ 0 h 115"/>
                  <a:gd name="T10" fmla="*/ 1 w 111"/>
                  <a:gd name="T11" fmla="*/ 0 h 115"/>
                  <a:gd name="T12" fmla="*/ 0 60000 65536"/>
                  <a:gd name="T13" fmla="*/ 0 60000 65536"/>
                  <a:gd name="T14" fmla="*/ 0 60000 65536"/>
                  <a:gd name="T15" fmla="*/ 0 60000 65536"/>
                  <a:gd name="T16" fmla="*/ 0 60000 65536"/>
                  <a:gd name="T17" fmla="*/ 0 60000 65536"/>
                  <a:gd name="T18" fmla="*/ 0 w 111"/>
                  <a:gd name="T19" fmla="*/ 0 h 115"/>
                  <a:gd name="T20" fmla="*/ 111 w 111"/>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11" h="115">
                    <a:moveTo>
                      <a:pt x="111" y="107"/>
                    </a:moveTo>
                    <a:lnTo>
                      <a:pt x="92" y="0"/>
                    </a:lnTo>
                    <a:lnTo>
                      <a:pt x="0" y="91"/>
                    </a:lnTo>
                    <a:lnTo>
                      <a:pt x="10" y="115"/>
                    </a:lnTo>
                    <a:lnTo>
                      <a:pt x="111" y="107"/>
                    </a:lnTo>
                    <a:close/>
                  </a:path>
                </a:pathLst>
              </a:custGeom>
              <a:solidFill>
                <a:schemeClr val="tx2">
                  <a:lumMod val="60000"/>
                  <a:lumOff val="40000"/>
                </a:schemeClr>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7" name="Freeform 25"/>
              <p:cNvSpPr>
                <a:spLocks noChangeAspect="1"/>
              </p:cNvSpPr>
              <p:nvPr/>
            </p:nvSpPr>
            <p:spPr bwMode="auto">
              <a:xfrm>
                <a:off x="711" y="3536"/>
                <a:ext cx="42" cy="41"/>
              </a:xfrm>
              <a:custGeom>
                <a:avLst/>
                <a:gdLst>
                  <a:gd name="T0" fmla="*/ 0 w 174"/>
                  <a:gd name="T1" fmla="*/ 1 h 162"/>
                  <a:gd name="T2" fmla="*/ 1 w 174"/>
                  <a:gd name="T3" fmla="*/ 1 h 162"/>
                  <a:gd name="T4" fmla="*/ 0 w 174"/>
                  <a:gd name="T5" fmla="*/ 0 h 162"/>
                  <a:gd name="T6" fmla="*/ 0 w 174"/>
                  <a:gd name="T7" fmla="*/ 0 h 162"/>
                  <a:gd name="T8" fmla="*/ 0 w 174"/>
                  <a:gd name="T9" fmla="*/ 0 h 162"/>
                  <a:gd name="T10" fmla="*/ 0 w 174"/>
                  <a:gd name="T11" fmla="*/ 0 h 162"/>
                  <a:gd name="T12" fmla="*/ 0 w 174"/>
                  <a:gd name="T13" fmla="*/ 1 h 162"/>
                  <a:gd name="T14" fmla="*/ 0 w 174"/>
                  <a:gd name="T15" fmla="*/ 1 h 162"/>
                  <a:gd name="T16" fmla="*/ 0 w 174"/>
                  <a:gd name="T17" fmla="*/ 1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2"/>
                  <a:gd name="T29" fmla="*/ 174 w 174"/>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2">
                    <a:moveTo>
                      <a:pt x="155" y="162"/>
                    </a:moveTo>
                    <a:lnTo>
                      <a:pt x="174" y="104"/>
                    </a:lnTo>
                    <a:lnTo>
                      <a:pt x="116" y="47"/>
                    </a:lnTo>
                    <a:lnTo>
                      <a:pt x="110" y="0"/>
                    </a:lnTo>
                    <a:lnTo>
                      <a:pt x="0" y="0"/>
                    </a:lnTo>
                    <a:lnTo>
                      <a:pt x="0" y="56"/>
                    </a:lnTo>
                    <a:lnTo>
                      <a:pt x="54" y="104"/>
                    </a:lnTo>
                    <a:lnTo>
                      <a:pt x="155" y="162"/>
                    </a:lnTo>
                    <a:close/>
                  </a:path>
                </a:pathLst>
              </a:custGeom>
              <a:solidFill>
                <a:schemeClr val="accent2"/>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8" name="Freeform 26"/>
              <p:cNvSpPr>
                <a:spLocks noChangeAspect="1"/>
              </p:cNvSpPr>
              <p:nvPr/>
            </p:nvSpPr>
            <p:spPr bwMode="auto">
              <a:xfrm>
                <a:off x="669" y="3484"/>
                <a:ext cx="101" cy="35"/>
              </a:xfrm>
              <a:custGeom>
                <a:avLst/>
                <a:gdLst>
                  <a:gd name="T0" fmla="*/ 2 w 408"/>
                  <a:gd name="T1" fmla="*/ 0 h 139"/>
                  <a:gd name="T2" fmla="*/ 2 w 408"/>
                  <a:gd name="T3" fmla="*/ 0 h 139"/>
                  <a:gd name="T4" fmla="*/ 1 w 408"/>
                  <a:gd name="T5" fmla="*/ 0 h 139"/>
                  <a:gd name="T6" fmla="*/ 0 w 408"/>
                  <a:gd name="T7" fmla="*/ 0 h 139"/>
                  <a:gd name="T8" fmla="*/ 0 w 408"/>
                  <a:gd name="T9" fmla="*/ 0 h 139"/>
                  <a:gd name="T10" fmla="*/ 0 w 408"/>
                  <a:gd name="T11" fmla="*/ 1 h 139"/>
                  <a:gd name="T12" fmla="*/ 1 w 408"/>
                  <a:gd name="T13" fmla="*/ 1 h 139"/>
                  <a:gd name="T14" fmla="*/ 1 w 408"/>
                  <a:gd name="T15" fmla="*/ 1 h 139"/>
                  <a:gd name="T16" fmla="*/ 1 w 408"/>
                  <a:gd name="T17" fmla="*/ 1 h 139"/>
                  <a:gd name="T18" fmla="*/ 1 w 408"/>
                  <a:gd name="T19" fmla="*/ 1 h 139"/>
                  <a:gd name="T20" fmla="*/ 2 w 408"/>
                  <a:gd name="T21" fmla="*/ 1 h 139"/>
                  <a:gd name="T22" fmla="*/ 2 w 408"/>
                  <a:gd name="T23" fmla="*/ 0 h 139"/>
                  <a:gd name="T24" fmla="*/ 2 w 408"/>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8"/>
                  <a:gd name="T40" fmla="*/ 0 h 139"/>
                  <a:gd name="T41" fmla="*/ 408 w 408"/>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8" h="139">
                    <a:moveTo>
                      <a:pt x="408" y="58"/>
                    </a:moveTo>
                    <a:lnTo>
                      <a:pt x="370" y="22"/>
                    </a:lnTo>
                    <a:lnTo>
                      <a:pt x="270" y="58"/>
                    </a:lnTo>
                    <a:lnTo>
                      <a:pt x="29" y="0"/>
                    </a:lnTo>
                    <a:lnTo>
                      <a:pt x="0" y="70"/>
                    </a:lnTo>
                    <a:lnTo>
                      <a:pt x="0" y="105"/>
                    </a:lnTo>
                    <a:lnTo>
                      <a:pt x="113" y="115"/>
                    </a:lnTo>
                    <a:lnTo>
                      <a:pt x="170" y="88"/>
                    </a:lnTo>
                    <a:lnTo>
                      <a:pt x="224" y="139"/>
                    </a:lnTo>
                    <a:lnTo>
                      <a:pt x="315" y="139"/>
                    </a:lnTo>
                    <a:lnTo>
                      <a:pt x="370" y="105"/>
                    </a:lnTo>
                    <a:lnTo>
                      <a:pt x="408" y="58"/>
                    </a:lnTo>
                    <a:close/>
                  </a:path>
                </a:pathLst>
              </a:custGeom>
              <a:solidFill>
                <a:schemeClr val="tx2">
                  <a:lumMod val="60000"/>
                  <a:lumOff val="40000"/>
                </a:schemeClr>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9" name="Freeform 27"/>
              <p:cNvSpPr>
                <a:spLocks noChangeAspect="1"/>
              </p:cNvSpPr>
              <p:nvPr/>
            </p:nvSpPr>
            <p:spPr bwMode="auto">
              <a:xfrm>
                <a:off x="499" y="3401"/>
                <a:ext cx="109" cy="83"/>
              </a:xfrm>
              <a:custGeom>
                <a:avLst/>
                <a:gdLst>
                  <a:gd name="T0" fmla="*/ 2 w 435"/>
                  <a:gd name="T1" fmla="*/ 1 h 324"/>
                  <a:gd name="T2" fmla="*/ 2 w 435"/>
                  <a:gd name="T3" fmla="*/ 1 h 324"/>
                  <a:gd name="T4" fmla="*/ 2 w 435"/>
                  <a:gd name="T5" fmla="*/ 1 h 324"/>
                  <a:gd name="T6" fmla="*/ 2 w 435"/>
                  <a:gd name="T7" fmla="*/ 1 h 324"/>
                  <a:gd name="T8" fmla="*/ 2 w 435"/>
                  <a:gd name="T9" fmla="*/ 1 h 324"/>
                  <a:gd name="T10" fmla="*/ 1 w 435"/>
                  <a:gd name="T11" fmla="*/ 1 h 324"/>
                  <a:gd name="T12" fmla="*/ 1 w 435"/>
                  <a:gd name="T13" fmla="*/ 1 h 324"/>
                  <a:gd name="T14" fmla="*/ 1 w 435"/>
                  <a:gd name="T15" fmla="*/ 0 h 324"/>
                  <a:gd name="T16" fmla="*/ 1 w 435"/>
                  <a:gd name="T17" fmla="*/ 0 h 324"/>
                  <a:gd name="T18" fmla="*/ 1 w 435"/>
                  <a:gd name="T19" fmla="*/ 0 h 324"/>
                  <a:gd name="T20" fmla="*/ 0 w 435"/>
                  <a:gd name="T21" fmla="*/ 0 h 324"/>
                  <a:gd name="T22" fmla="*/ 0 w 435"/>
                  <a:gd name="T23" fmla="*/ 1 h 324"/>
                  <a:gd name="T24" fmla="*/ 1 w 435"/>
                  <a:gd name="T25" fmla="*/ 1 h 324"/>
                  <a:gd name="T26" fmla="*/ 1 w 435"/>
                  <a:gd name="T27" fmla="*/ 1 h 324"/>
                  <a:gd name="T28" fmla="*/ 1 w 435"/>
                  <a:gd name="T29" fmla="*/ 1 h 324"/>
                  <a:gd name="T30" fmla="*/ 1 w 435"/>
                  <a:gd name="T31" fmla="*/ 1 h 324"/>
                  <a:gd name="T32" fmla="*/ 1 w 435"/>
                  <a:gd name="T33" fmla="*/ 1 h 324"/>
                  <a:gd name="T34" fmla="*/ 1 w 435"/>
                  <a:gd name="T35" fmla="*/ 1 h 324"/>
                  <a:gd name="T36" fmla="*/ 2 w 435"/>
                  <a:gd name="T37" fmla="*/ 1 h 324"/>
                  <a:gd name="T38" fmla="*/ 2 w 435"/>
                  <a:gd name="T39" fmla="*/ 1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4"/>
                  <a:gd name="T62" fmla="*/ 435 w 435"/>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4">
                    <a:moveTo>
                      <a:pt x="426" y="288"/>
                    </a:moveTo>
                    <a:lnTo>
                      <a:pt x="435" y="253"/>
                    </a:lnTo>
                    <a:lnTo>
                      <a:pt x="390" y="242"/>
                    </a:lnTo>
                    <a:lnTo>
                      <a:pt x="390" y="162"/>
                    </a:lnTo>
                    <a:lnTo>
                      <a:pt x="342" y="196"/>
                    </a:lnTo>
                    <a:lnTo>
                      <a:pt x="297" y="115"/>
                    </a:lnTo>
                    <a:lnTo>
                      <a:pt x="333" y="115"/>
                    </a:lnTo>
                    <a:lnTo>
                      <a:pt x="241" y="0"/>
                    </a:lnTo>
                    <a:lnTo>
                      <a:pt x="184" y="0"/>
                    </a:lnTo>
                    <a:lnTo>
                      <a:pt x="129" y="92"/>
                    </a:lnTo>
                    <a:lnTo>
                      <a:pt x="0" y="92"/>
                    </a:lnTo>
                    <a:lnTo>
                      <a:pt x="48" y="208"/>
                    </a:lnTo>
                    <a:lnTo>
                      <a:pt x="100" y="300"/>
                    </a:lnTo>
                    <a:lnTo>
                      <a:pt x="222" y="300"/>
                    </a:lnTo>
                    <a:lnTo>
                      <a:pt x="196" y="253"/>
                    </a:lnTo>
                    <a:lnTo>
                      <a:pt x="259" y="253"/>
                    </a:lnTo>
                    <a:lnTo>
                      <a:pt x="287" y="268"/>
                    </a:lnTo>
                    <a:lnTo>
                      <a:pt x="323" y="324"/>
                    </a:lnTo>
                    <a:lnTo>
                      <a:pt x="426" y="288"/>
                    </a:lnTo>
                    <a:close/>
                  </a:path>
                </a:pathLst>
              </a:custGeom>
              <a:solidFill>
                <a:schemeClr val="bg1"/>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0" name="Freeform 28"/>
              <p:cNvSpPr>
                <a:spLocks noChangeAspect="1"/>
              </p:cNvSpPr>
              <p:nvPr/>
            </p:nvSpPr>
            <p:spPr bwMode="auto">
              <a:xfrm>
                <a:off x="316" y="3317"/>
                <a:ext cx="82" cy="67"/>
              </a:xfrm>
              <a:custGeom>
                <a:avLst/>
                <a:gdLst>
                  <a:gd name="T0" fmla="*/ 1 w 352"/>
                  <a:gd name="T1" fmla="*/ 1 h 289"/>
                  <a:gd name="T2" fmla="*/ 1 w 352"/>
                  <a:gd name="T3" fmla="*/ 1 h 289"/>
                  <a:gd name="T4" fmla="*/ 1 w 352"/>
                  <a:gd name="T5" fmla="*/ 1 h 289"/>
                  <a:gd name="T6" fmla="*/ 1 w 352"/>
                  <a:gd name="T7" fmla="*/ 0 h 289"/>
                  <a:gd name="T8" fmla="*/ 1 w 352"/>
                  <a:gd name="T9" fmla="*/ 0 h 289"/>
                  <a:gd name="T10" fmla="*/ 1 w 352"/>
                  <a:gd name="T11" fmla="*/ 0 h 289"/>
                  <a:gd name="T12" fmla="*/ 1 w 352"/>
                  <a:gd name="T13" fmla="*/ 0 h 289"/>
                  <a:gd name="T14" fmla="*/ 1 w 352"/>
                  <a:gd name="T15" fmla="*/ 0 h 289"/>
                  <a:gd name="T16" fmla="*/ 1 w 352"/>
                  <a:gd name="T17" fmla="*/ 0 h 289"/>
                  <a:gd name="T18" fmla="*/ 0 w 352"/>
                  <a:gd name="T19" fmla="*/ 0 h 289"/>
                  <a:gd name="T20" fmla="*/ 0 w 352"/>
                  <a:gd name="T21" fmla="*/ 0 h 289"/>
                  <a:gd name="T22" fmla="*/ 0 w 352"/>
                  <a:gd name="T23" fmla="*/ 1 h 289"/>
                  <a:gd name="T24" fmla="*/ 1 w 352"/>
                  <a:gd name="T25" fmla="*/ 1 h 289"/>
                  <a:gd name="T26" fmla="*/ 1 w 352"/>
                  <a:gd name="T27" fmla="*/ 1 h 289"/>
                  <a:gd name="T28" fmla="*/ 1 w 352"/>
                  <a:gd name="T29" fmla="*/ 1 h 289"/>
                  <a:gd name="T30" fmla="*/ 1 w 352"/>
                  <a:gd name="T31" fmla="*/ 1 h 289"/>
                  <a:gd name="T32" fmla="*/ 1 w 352"/>
                  <a:gd name="T33" fmla="*/ 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2"/>
                  <a:gd name="T52" fmla="*/ 0 h 289"/>
                  <a:gd name="T53" fmla="*/ 352 w 352"/>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2" h="289">
                    <a:moveTo>
                      <a:pt x="241" y="255"/>
                    </a:moveTo>
                    <a:lnTo>
                      <a:pt x="270" y="222"/>
                    </a:lnTo>
                    <a:lnTo>
                      <a:pt x="286" y="198"/>
                    </a:lnTo>
                    <a:lnTo>
                      <a:pt x="286" y="139"/>
                    </a:lnTo>
                    <a:lnTo>
                      <a:pt x="352" y="104"/>
                    </a:lnTo>
                    <a:lnTo>
                      <a:pt x="352" y="47"/>
                    </a:lnTo>
                    <a:lnTo>
                      <a:pt x="315" y="0"/>
                    </a:lnTo>
                    <a:lnTo>
                      <a:pt x="213" y="0"/>
                    </a:lnTo>
                    <a:lnTo>
                      <a:pt x="165" y="10"/>
                    </a:lnTo>
                    <a:lnTo>
                      <a:pt x="47" y="59"/>
                    </a:lnTo>
                    <a:lnTo>
                      <a:pt x="0" y="128"/>
                    </a:lnTo>
                    <a:lnTo>
                      <a:pt x="0" y="209"/>
                    </a:lnTo>
                    <a:lnTo>
                      <a:pt x="121" y="222"/>
                    </a:lnTo>
                    <a:lnTo>
                      <a:pt x="157" y="289"/>
                    </a:lnTo>
                    <a:lnTo>
                      <a:pt x="213" y="265"/>
                    </a:lnTo>
                    <a:lnTo>
                      <a:pt x="241" y="255"/>
                    </a:lnTo>
                    <a:close/>
                  </a:path>
                </a:pathLst>
              </a:custGeom>
              <a:solidFill>
                <a:schemeClr val="bg1"/>
              </a:solidFill>
              <a:ln w="3175">
                <a:solidFill>
                  <a:srgbClr val="000000"/>
                </a:solidFill>
                <a:round/>
                <a:headEnd/>
                <a:tailEnd/>
              </a:ln>
            </p:spPr>
            <p:txBody>
              <a:bodyPr/>
              <a:lstStyle/>
              <a:p>
                <a:pPr algn="ctr" fontAlgn="auto">
                  <a:spcBef>
                    <a:spcPts val="0"/>
                  </a:spcBef>
                  <a:spcAft>
                    <a:spcPts val="0"/>
                  </a:spcAft>
                  <a:defRPr/>
                </a:pPr>
                <a:endParaRPr lang="en-US" sz="1000" kern="0" dirty="0">
                  <a:solidFill>
                    <a:schemeClr val="bg1">
                      <a:lumMod val="50000"/>
                    </a:schemeClr>
                  </a:solidFill>
                  <a:latin typeface="Arial" pitchFamily="34" charset="0"/>
                  <a:cs typeface="Arial" pitchFamily="34" charset="0"/>
                </a:endParaRPr>
              </a:p>
            </p:txBody>
          </p:sp>
          <p:sp>
            <p:nvSpPr>
              <p:cNvPr id="211" name="Freeform 29"/>
              <p:cNvSpPr>
                <a:spLocks noChangeAspect="1"/>
              </p:cNvSpPr>
              <p:nvPr/>
            </p:nvSpPr>
            <p:spPr bwMode="auto">
              <a:xfrm>
                <a:off x="240" y="3360"/>
                <a:ext cx="38" cy="45"/>
              </a:xfrm>
              <a:custGeom>
                <a:avLst/>
                <a:gdLst>
                  <a:gd name="T0" fmla="*/ 0 w 154"/>
                  <a:gd name="T1" fmla="*/ 1 h 174"/>
                  <a:gd name="T2" fmla="*/ 0 w 154"/>
                  <a:gd name="T3" fmla="*/ 1 h 174"/>
                  <a:gd name="T4" fmla="*/ 1 w 154"/>
                  <a:gd name="T5" fmla="*/ 0 h 174"/>
                  <a:gd name="T6" fmla="*/ 1 w 154"/>
                  <a:gd name="T7" fmla="*/ 0 h 174"/>
                  <a:gd name="T8" fmla="*/ 1 w 154"/>
                  <a:gd name="T9" fmla="*/ 0 h 174"/>
                  <a:gd name="T10" fmla="*/ 1 w 154"/>
                  <a:gd name="T11" fmla="*/ 0 h 174"/>
                  <a:gd name="T12" fmla="*/ 0 w 154"/>
                  <a:gd name="T13" fmla="*/ 0 h 174"/>
                  <a:gd name="T14" fmla="*/ 0 w 154"/>
                  <a:gd name="T15" fmla="*/ 0 h 174"/>
                  <a:gd name="T16" fmla="*/ 0 w 154"/>
                  <a:gd name="T17" fmla="*/ 1 h 174"/>
                  <a:gd name="T18" fmla="*/ 0 w 154"/>
                  <a:gd name="T19" fmla="*/ 1 h 174"/>
                  <a:gd name="T20" fmla="*/ 0 w 154"/>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
                  <a:gd name="T34" fmla="*/ 0 h 174"/>
                  <a:gd name="T35" fmla="*/ 154 w 154"/>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 h="174">
                    <a:moveTo>
                      <a:pt x="17" y="174"/>
                    </a:moveTo>
                    <a:lnTo>
                      <a:pt x="43" y="104"/>
                    </a:lnTo>
                    <a:lnTo>
                      <a:pt x="118" y="69"/>
                    </a:lnTo>
                    <a:lnTo>
                      <a:pt x="118" y="48"/>
                    </a:lnTo>
                    <a:lnTo>
                      <a:pt x="154" y="0"/>
                    </a:lnTo>
                    <a:lnTo>
                      <a:pt x="99" y="0"/>
                    </a:lnTo>
                    <a:lnTo>
                      <a:pt x="63" y="59"/>
                    </a:lnTo>
                    <a:lnTo>
                      <a:pt x="7" y="69"/>
                    </a:lnTo>
                    <a:lnTo>
                      <a:pt x="0" y="174"/>
                    </a:lnTo>
                    <a:lnTo>
                      <a:pt x="17" y="174"/>
                    </a:lnTo>
                    <a:close/>
                  </a:path>
                </a:pathLst>
              </a:custGeom>
              <a:solidFill>
                <a:schemeClr val="accent1">
                  <a:lumMod val="60000"/>
                  <a:lumOff val="40000"/>
                </a:schemeClr>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195" name="Text Box 30"/>
            <p:cNvSpPr txBox="1">
              <a:spLocks noChangeArrowheads="1"/>
            </p:cNvSpPr>
            <p:nvPr/>
          </p:nvSpPr>
          <p:spPr bwMode="auto">
            <a:xfrm>
              <a:off x="191" y="3261"/>
              <a:ext cx="302" cy="177"/>
            </a:xfrm>
            <a:prstGeom prst="rect">
              <a:avLst/>
            </a:prstGeom>
            <a:solidFill>
              <a:schemeClr val="bg1"/>
            </a:solidFill>
            <a:ln w="3175">
              <a:solidFill>
                <a:srgbClr val="000000"/>
              </a:solid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HI</a:t>
              </a:r>
            </a:p>
          </p:txBody>
        </p:sp>
      </p:grpSp>
      <p:sp>
        <p:nvSpPr>
          <p:cNvPr id="212" name="Freeform 94"/>
          <p:cNvSpPr>
            <a:spLocks/>
          </p:cNvSpPr>
          <p:nvPr/>
        </p:nvSpPr>
        <p:spPr bwMode="auto">
          <a:xfrm rot="13400463">
            <a:off x="6852300" y="3486857"/>
            <a:ext cx="394035" cy="360341"/>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 name="connsiteX0" fmla="*/ 0 w 9664"/>
              <a:gd name="connsiteY0" fmla="*/ 8561 h 10000"/>
              <a:gd name="connsiteX1" fmla="*/ 1176 w 9664"/>
              <a:gd name="connsiteY1" fmla="*/ 0 h 10000"/>
              <a:gd name="connsiteX2" fmla="*/ 5130 w 9664"/>
              <a:gd name="connsiteY2" fmla="*/ 739 h 10000"/>
              <a:gd name="connsiteX3" fmla="*/ 6569 w 9664"/>
              <a:gd name="connsiteY3" fmla="*/ 4336 h 10000"/>
              <a:gd name="connsiteX4" fmla="*/ 9664 w 9664"/>
              <a:gd name="connsiteY4" fmla="*/ 5663 h 10000"/>
              <a:gd name="connsiteX5" fmla="*/ 9344 w 9664"/>
              <a:gd name="connsiteY5" fmla="*/ 10000 h 10000"/>
              <a:gd name="connsiteX6" fmla="*/ 2687 w 9664"/>
              <a:gd name="connsiteY6" fmla="*/ 9072 h 10000"/>
              <a:gd name="connsiteX7" fmla="*/ 0 w 9664"/>
              <a:gd name="connsiteY7" fmla="*/ 8561 h 10000"/>
              <a:gd name="connsiteX0" fmla="*/ 0 w 10000"/>
              <a:gd name="connsiteY0" fmla="*/ 8561 h 10000"/>
              <a:gd name="connsiteX1" fmla="*/ 1217 w 10000"/>
              <a:gd name="connsiteY1" fmla="*/ 0 h 10000"/>
              <a:gd name="connsiteX2" fmla="*/ 5308 w 10000"/>
              <a:gd name="connsiteY2" fmla="*/ 739 h 10000"/>
              <a:gd name="connsiteX3" fmla="*/ 6797 w 10000"/>
              <a:gd name="connsiteY3" fmla="*/ 4336 h 10000"/>
              <a:gd name="connsiteX4" fmla="*/ 10000 w 10000"/>
              <a:gd name="connsiteY4" fmla="*/ 5663 h 10000"/>
              <a:gd name="connsiteX5" fmla="*/ 9669 w 10000"/>
              <a:gd name="connsiteY5" fmla="*/ 10000 h 10000"/>
              <a:gd name="connsiteX6" fmla="*/ 2780 w 10000"/>
              <a:gd name="connsiteY6" fmla="*/ 9072 h 10000"/>
              <a:gd name="connsiteX7" fmla="*/ 0 w 10000"/>
              <a:gd name="connsiteY7" fmla="*/ 8561 h 10000"/>
              <a:gd name="connsiteX0" fmla="*/ 0 w 10000"/>
              <a:gd name="connsiteY0" fmla="*/ 8561 h 10000"/>
              <a:gd name="connsiteX1" fmla="*/ 1217 w 10000"/>
              <a:gd name="connsiteY1" fmla="*/ 0 h 10000"/>
              <a:gd name="connsiteX2" fmla="*/ 3808 w 10000"/>
              <a:gd name="connsiteY2" fmla="*/ 771 h 10000"/>
              <a:gd name="connsiteX3" fmla="*/ 6797 w 10000"/>
              <a:gd name="connsiteY3" fmla="*/ 4336 h 10000"/>
              <a:gd name="connsiteX4" fmla="*/ 10000 w 10000"/>
              <a:gd name="connsiteY4" fmla="*/ 5663 h 10000"/>
              <a:gd name="connsiteX5" fmla="*/ 9669 w 10000"/>
              <a:gd name="connsiteY5" fmla="*/ 10000 h 10000"/>
              <a:gd name="connsiteX6" fmla="*/ 2780 w 10000"/>
              <a:gd name="connsiteY6" fmla="*/ 9072 h 10000"/>
              <a:gd name="connsiteX7" fmla="*/ 0 w 10000"/>
              <a:gd name="connsiteY7" fmla="*/ 8561 h 10000"/>
              <a:gd name="connsiteX0" fmla="*/ 0 w 9858"/>
              <a:gd name="connsiteY0" fmla="*/ 8561 h 10000"/>
              <a:gd name="connsiteX1" fmla="*/ 1217 w 9858"/>
              <a:gd name="connsiteY1" fmla="*/ 0 h 10000"/>
              <a:gd name="connsiteX2" fmla="*/ 3808 w 9858"/>
              <a:gd name="connsiteY2" fmla="*/ 771 h 10000"/>
              <a:gd name="connsiteX3" fmla="*/ 6797 w 9858"/>
              <a:gd name="connsiteY3" fmla="*/ 4336 h 10000"/>
              <a:gd name="connsiteX4" fmla="*/ 9858 w 9858"/>
              <a:gd name="connsiteY4" fmla="*/ 5129 h 10000"/>
              <a:gd name="connsiteX5" fmla="*/ 9669 w 9858"/>
              <a:gd name="connsiteY5" fmla="*/ 10000 h 10000"/>
              <a:gd name="connsiteX6" fmla="*/ 2780 w 9858"/>
              <a:gd name="connsiteY6" fmla="*/ 9072 h 10000"/>
              <a:gd name="connsiteX7" fmla="*/ 0 w 9858"/>
              <a:gd name="connsiteY7" fmla="*/ 8561 h 10000"/>
              <a:gd name="connsiteX0" fmla="*/ 0 w 10000"/>
              <a:gd name="connsiteY0" fmla="*/ 8561 h 10000"/>
              <a:gd name="connsiteX1" fmla="*/ 1235 w 10000"/>
              <a:gd name="connsiteY1" fmla="*/ 0 h 10000"/>
              <a:gd name="connsiteX2" fmla="*/ 3863 w 10000"/>
              <a:gd name="connsiteY2" fmla="*/ 771 h 10000"/>
              <a:gd name="connsiteX3" fmla="*/ 6895 w 10000"/>
              <a:gd name="connsiteY3" fmla="*/ 4336 h 10000"/>
              <a:gd name="connsiteX4" fmla="*/ 7538 w 10000"/>
              <a:gd name="connsiteY4" fmla="*/ 3663 h 10000"/>
              <a:gd name="connsiteX5" fmla="*/ 10000 w 10000"/>
              <a:gd name="connsiteY5" fmla="*/ 5129 h 10000"/>
              <a:gd name="connsiteX6" fmla="*/ 9808 w 10000"/>
              <a:gd name="connsiteY6" fmla="*/ 10000 h 10000"/>
              <a:gd name="connsiteX7" fmla="*/ 2820 w 10000"/>
              <a:gd name="connsiteY7" fmla="*/ 9072 h 10000"/>
              <a:gd name="connsiteX8" fmla="*/ 0 w 10000"/>
              <a:gd name="connsiteY8" fmla="*/ 8561 h 10000"/>
              <a:gd name="connsiteX0" fmla="*/ 0 w 10000"/>
              <a:gd name="connsiteY0" fmla="*/ 8561 h 10000"/>
              <a:gd name="connsiteX1" fmla="*/ 1235 w 10000"/>
              <a:gd name="connsiteY1" fmla="*/ 0 h 10000"/>
              <a:gd name="connsiteX2" fmla="*/ 3863 w 10000"/>
              <a:gd name="connsiteY2" fmla="*/ 771 h 10000"/>
              <a:gd name="connsiteX3" fmla="*/ 5040 w 10000"/>
              <a:gd name="connsiteY3" fmla="*/ 3583 h 10000"/>
              <a:gd name="connsiteX4" fmla="*/ 6895 w 10000"/>
              <a:gd name="connsiteY4" fmla="*/ 4336 h 10000"/>
              <a:gd name="connsiteX5" fmla="*/ 7538 w 10000"/>
              <a:gd name="connsiteY5" fmla="*/ 3663 h 10000"/>
              <a:gd name="connsiteX6" fmla="*/ 10000 w 10000"/>
              <a:gd name="connsiteY6" fmla="*/ 5129 h 10000"/>
              <a:gd name="connsiteX7" fmla="*/ 9808 w 10000"/>
              <a:gd name="connsiteY7" fmla="*/ 10000 h 10000"/>
              <a:gd name="connsiteX8" fmla="*/ 2820 w 10000"/>
              <a:gd name="connsiteY8" fmla="*/ 9072 h 10000"/>
              <a:gd name="connsiteX9" fmla="*/ 0 w 10000"/>
              <a:gd name="connsiteY9" fmla="*/ 8561 h 10000"/>
              <a:gd name="connsiteX0" fmla="*/ 0 w 10000"/>
              <a:gd name="connsiteY0" fmla="*/ 8561 h 10000"/>
              <a:gd name="connsiteX1" fmla="*/ 1235 w 10000"/>
              <a:gd name="connsiteY1" fmla="*/ 0 h 10000"/>
              <a:gd name="connsiteX2" fmla="*/ 2578 w 10000"/>
              <a:gd name="connsiteY2" fmla="*/ 2117 h 10000"/>
              <a:gd name="connsiteX3" fmla="*/ 5040 w 10000"/>
              <a:gd name="connsiteY3" fmla="*/ 3583 h 10000"/>
              <a:gd name="connsiteX4" fmla="*/ 6895 w 10000"/>
              <a:gd name="connsiteY4" fmla="*/ 4336 h 10000"/>
              <a:gd name="connsiteX5" fmla="*/ 7538 w 10000"/>
              <a:gd name="connsiteY5" fmla="*/ 3663 h 10000"/>
              <a:gd name="connsiteX6" fmla="*/ 10000 w 10000"/>
              <a:gd name="connsiteY6" fmla="*/ 5129 h 10000"/>
              <a:gd name="connsiteX7" fmla="*/ 9808 w 10000"/>
              <a:gd name="connsiteY7" fmla="*/ 10000 h 10000"/>
              <a:gd name="connsiteX8" fmla="*/ 2820 w 10000"/>
              <a:gd name="connsiteY8" fmla="*/ 9072 h 10000"/>
              <a:gd name="connsiteX9" fmla="*/ 0 w 10000"/>
              <a:gd name="connsiteY9"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5040 w 10000"/>
              <a:gd name="connsiteY4" fmla="*/ 3583 h 10000"/>
              <a:gd name="connsiteX5" fmla="*/ 6895 w 10000"/>
              <a:gd name="connsiteY5" fmla="*/ 4336 h 10000"/>
              <a:gd name="connsiteX6" fmla="*/ 7538 w 10000"/>
              <a:gd name="connsiteY6" fmla="*/ 3663 h 10000"/>
              <a:gd name="connsiteX7" fmla="*/ 10000 w 10000"/>
              <a:gd name="connsiteY7" fmla="*/ 5129 h 10000"/>
              <a:gd name="connsiteX8" fmla="*/ 9808 w 10000"/>
              <a:gd name="connsiteY8" fmla="*/ 10000 h 10000"/>
              <a:gd name="connsiteX9" fmla="*/ 2820 w 10000"/>
              <a:gd name="connsiteY9" fmla="*/ 9072 h 10000"/>
              <a:gd name="connsiteX10" fmla="*/ 0 w 10000"/>
              <a:gd name="connsiteY10"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6895 w 10000"/>
              <a:gd name="connsiteY5" fmla="*/ 4336 h 10000"/>
              <a:gd name="connsiteX6" fmla="*/ 7538 w 10000"/>
              <a:gd name="connsiteY6" fmla="*/ 3663 h 10000"/>
              <a:gd name="connsiteX7" fmla="*/ 10000 w 10000"/>
              <a:gd name="connsiteY7" fmla="*/ 5129 h 10000"/>
              <a:gd name="connsiteX8" fmla="*/ 9808 w 10000"/>
              <a:gd name="connsiteY8" fmla="*/ 10000 h 10000"/>
              <a:gd name="connsiteX9" fmla="*/ 2820 w 10000"/>
              <a:gd name="connsiteY9" fmla="*/ 9072 h 10000"/>
              <a:gd name="connsiteX10" fmla="*/ 0 w 10000"/>
              <a:gd name="connsiteY10"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5646 w 10000"/>
              <a:gd name="connsiteY5" fmla="*/ 4296 h 10000"/>
              <a:gd name="connsiteX6" fmla="*/ 6895 w 10000"/>
              <a:gd name="connsiteY6" fmla="*/ 4336 h 10000"/>
              <a:gd name="connsiteX7" fmla="*/ 7538 w 10000"/>
              <a:gd name="connsiteY7" fmla="*/ 3663 h 10000"/>
              <a:gd name="connsiteX8" fmla="*/ 10000 w 10000"/>
              <a:gd name="connsiteY8" fmla="*/ 5129 h 10000"/>
              <a:gd name="connsiteX9" fmla="*/ 9808 w 10000"/>
              <a:gd name="connsiteY9" fmla="*/ 10000 h 10000"/>
              <a:gd name="connsiteX10" fmla="*/ 2820 w 10000"/>
              <a:gd name="connsiteY10" fmla="*/ 9072 h 10000"/>
              <a:gd name="connsiteX11" fmla="*/ 0 w 10000"/>
              <a:gd name="connsiteY11"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5646 w 10000"/>
              <a:gd name="connsiteY5" fmla="*/ 4296 h 10000"/>
              <a:gd name="connsiteX6" fmla="*/ 6895 w 10000"/>
              <a:gd name="connsiteY6" fmla="*/ 4336 h 10000"/>
              <a:gd name="connsiteX7" fmla="*/ 7538 w 10000"/>
              <a:gd name="connsiteY7" fmla="*/ 3663 h 10000"/>
              <a:gd name="connsiteX8" fmla="*/ 9394 w 10000"/>
              <a:gd name="connsiteY8" fmla="*/ 4416 h 10000"/>
              <a:gd name="connsiteX9" fmla="*/ 10000 w 10000"/>
              <a:gd name="connsiteY9" fmla="*/ 5129 h 10000"/>
              <a:gd name="connsiteX10" fmla="*/ 9808 w 10000"/>
              <a:gd name="connsiteY10" fmla="*/ 10000 h 10000"/>
              <a:gd name="connsiteX11" fmla="*/ 2820 w 10000"/>
              <a:gd name="connsiteY11" fmla="*/ 9072 h 10000"/>
              <a:gd name="connsiteX12" fmla="*/ 0 w 10000"/>
              <a:gd name="connsiteY12" fmla="*/ 856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0" y="8561"/>
                </a:moveTo>
                <a:lnTo>
                  <a:pt x="1235" y="0"/>
                </a:lnTo>
                <a:lnTo>
                  <a:pt x="2578" y="2117"/>
                </a:lnTo>
                <a:cubicBezTo>
                  <a:pt x="2860" y="2531"/>
                  <a:pt x="3524" y="1801"/>
                  <a:pt x="3827" y="2157"/>
                </a:cubicBezTo>
                <a:cubicBezTo>
                  <a:pt x="4130" y="2513"/>
                  <a:pt x="4094" y="3899"/>
                  <a:pt x="4397" y="4255"/>
                </a:cubicBezTo>
                <a:cubicBezTo>
                  <a:pt x="4700" y="4611"/>
                  <a:pt x="5230" y="4283"/>
                  <a:pt x="5646" y="4296"/>
                </a:cubicBezTo>
                <a:cubicBezTo>
                  <a:pt x="6062" y="4309"/>
                  <a:pt x="6591" y="4475"/>
                  <a:pt x="6895" y="4336"/>
                </a:cubicBezTo>
                <a:lnTo>
                  <a:pt x="7538" y="3663"/>
                </a:lnTo>
                <a:lnTo>
                  <a:pt x="9394" y="4416"/>
                </a:lnTo>
                <a:lnTo>
                  <a:pt x="10000" y="5129"/>
                </a:lnTo>
                <a:cubicBezTo>
                  <a:pt x="9887" y="6575"/>
                  <a:pt x="9921" y="8554"/>
                  <a:pt x="9808" y="10000"/>
                </a:cubicBezTo>
                <a:lnTo>
                  <a:pt x="2820" y="9072"/>
                </a:lnTo>
                <a:lnTo>
                  <a:pt x="0" y="8561"/>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3" name="Text Box 217"/>
          <p:cNvSpPr txBox="1">
            <a:spLocks noChangeArrowheads="1"/>
          </p:cNvSpPr>
          <p:nvPr/>
        </p:nvSpPr>
        <p:spPr bwMode="auto">
          <a:xfrm>
            <a:off x="6862446" y="3510284"/>
            <a:ext cx="461963" cy="246063"/>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DC</a:t>
            </a:r>
          </a:p>
        </p:txBody>
      </p:sp>
      <p:sp>
        <p:nvSpPr>
          <p:cNvPr id="214" name="Line 153"/>
          <p:cNvSpPr>
            <a:spLocks noChangeShapeType="1"/>
          </p:cNvSpPr>
          <p:nvPr/>
        </p:nvSpPr>
        <p:spPr bwMode="auto">
          <a:xfrm>
            <a:off x="6347771" y="3005044"/>
            <a:ext cx="762000" cy="38100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215" name="Group 245"/>
          <p:cNvGrpSpPr>
            <a:grpSpLocks/>
          </p:cNvGrpSpPr>
          <p:nvPr/>
        </p:nvGrpSpPr>
        <p:grpSpPr bwMode="auto">
          <a:xfrm>
            <a:off x="6675121" y="4389121"/>
            <a:ext cx="2280920" cy="1737357"/>
            <a:chOff x="6826469" y="5507997"/>
            <a:chExt cx="2359572" cy="1034258"/>
          </a:xfrm>
        </p:grpSpPr>
        <p:sp>
          <p:nvSpPr>
            <p:cNvPr id="216" name="Rectangle 222"/>
            <p:cNvSpPr>
              <a:spLocks noChangeArrowheads="1"/>
            </p:cNvSpPr>
            <p:nvPr/>
          </p:nvSpPr>
          <p:spPr bwMode="auto">
            <a:xfrm>
              <a:off x="6826469" y="5943473"/>
              <a:ext cx="283779" cy="163304"/>
            </a:xfrm>
            <a:prstGeom prst="rect">
              <a:avLst/>
            </a:prstGeom>
            <a:pattFill prst="pct5">
              <a:fgClr>
                <a:schemeClr val="tx1"/>
              </a:fgClr>
              <a:bgClr>
                <a:schemeClr val="bg1"/>
              </a:bgClr>
            </a:patt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217" name="Rectangle 222"/>
            <p:cNvSpPr>
              <a:spLocks noChangeArrowheads="1"/>
            </p:cNvSpPr>
            <p:nvPr/>
          </p:nvSpPr>
          <p:spPr bwMode="auto">
            <a:xfrm>
              <a:off x="6826469" y="5725734"/>
              <a:ext cx="283779" cy="163304"/>
            </a:xfrm>
            <a:prstGeom prst="rect">
              <a:avLst/>
            </a:prstGeom>
            <a:solidFill>
              <a:srgbClr val="AABA0A"/>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218" name="Rectangle 222"/>
            <p:cNvSpPr>
              <a:spLocks noChangeArrowheads="1"/>
            </p:cNvSpPr>
            <p:nvPr/>
          </p:nvSpPr>
          <p:spPr bwMode="auto">
            <a:xfrm>
              <a:off x="6826469" y="6378951"/>
              <a:ext cx="283779" cy="163304"/>
            </a:xfrm>
            <a:prstGeom prst="rect">
              <a:avLst/>
            </a:prstGeom>
            <a:solidFill>
              <a:schemeClr val="bg1"/>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219" name="Text Box 220"/>
            <p:cNvSpPr txBox="1">
              <a:spLocks noChangeArrowheads="1"/>
            </p:cNvSpPr>
            <p:nvPr/>
          </p:nvSpPr>
          <p:spPr bwMode="auto">
            <a:xfrm>
              <a:off x="7204841" y="5545192"/>
              <a:ext cx="1981200" cy="91610"/>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a:solidFill>
                    <a:sysClr val="windowText" lastClr="000000"/>
                  </a:solidFill>
                  <a:cs typeface="Arial" pitchFamily="34" charset="0"/>
                </a:rPr>
                <a:t> 61.8-70.7% (1</a:t>
              </a:r>
              <a:r>
                <a:rPr lang="en-US" sz="1000" kern="0" baseline="30000" dirty="0">
                  <a:solidFill>
                    <a:sysClr val="windowText" lastClr="000000"/>
                  </a:solidFill>
                  <a:cs typeface="Arial" pitchFamily="34" charset="0"/>
                </a:rPr>
                <a:t>st</a:t>
              </a:r>
              <a:r>
                <a:rPr lang="en-US" sz="1000" kern="0" dirty="0">
                  <a:solidFill>
                    <a:sysClr val="windowText" lastClr="000000"/>
                  </a:solidFill>
                  <a:cs typeface="Arial" pitchFamily="34" charset="0"/>
                </a:rPr>
                <a:t> Quartile)</a:t>
              </a:r>
            </a:p>
          </p:txBody>
        </p:sp>
        <p:sp>
          <p:nvSpPr>
            <p:cNvPr id="220" name="Text Box 220"/>
            <p:cNvSpPr txBox="1">
              <a:spLocks noChangeArrowheads="1"/>
            </p:cNvSpPr>
            <p:nvPr/>
          </p:nvSpPr>
          <p:spPr bwMode="auto">
            <a:xfrm>
              <a:off x="7204840" y="5763838"/>
              <a:ext cx="1981200" cy="91610"/>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a:solidFill>
                    <a:sysClr val="windowText" lastClr="000000"/>
                  </a:solidFill>
                  <a:cs typeface="Arial" pitchFamily="34" charset="0"/>
                </a:rPr>
                <a:t> 70.8-73.6% (2</a:t>
              </a:r>
              <a:r>
                <a:rPr lang="en-US" sz="1000" kern="0" baseline="30000" dirty="0">
                  <a:solidFill>
                    <a:sysClr val="windowText" lastClr="000000"/>
                  </a:solidFill>
                  <a:cs typeface="Arial" pitchFamily="34" charset="0"/>
                </a:rPr>
                <a:t>nd</a:t>
              </a:r>
              <a:r>
                <a:rPr lang="en-US" sz="1000" kern="0" dirty="0">
                  <a:solidFill>
                    <a:sysClr val="windowText" lastClr="000000"/>
                  </a:solidFill>
                  <a:cs typeface="Arial" pitchFamily="34" charset="0"/>
                </a:rPr>
                <a:t> Quartile)</a:t>
              </a:r>
            </a:p>
          </p:txBody>
        </p:sp>
        <p:sp>
          <p:nvSpPr>
            <p:cNvPr id="221" name="Text Box 220"/>
            <p:cNvSpPr txBox="1">
              <a:spLocks noChangeArrowheads="1"/>
            </p:cNvSpPr>
            <p:nvPr/>
          </p:nvSpPr>
          <p:spPr bwMode="auto">
            <a:xfrm>
              <a:off x="7204840" y="6417057"/>
              <a:ext cx="1981200" cy="91610"/>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a:solidFill>
                    <a:sysClr val="windowText" lastClr="000000"/>
                  </a:solidFill>
                  <a:cs typeface="Arial" pitchFamily="34" charset="0"/>
                </a:rPr>
                <a:t> Missing</a:t>
              </a:r>
            </a:p>
          </p:txBody>
        </p:sp>
        <p:sp>
          <p:nvSpPr>
            <p:cNvPr id="222" name="Rectangle 222"/>
            <p:cNvSpPr>
              <a:spLocks noChangeArrowheads="1"/>
            </p:cNvSpPr>
            <p:nvPr/>
          </p:nvSpPr>
          <p:spPr bwMode="auto">
            <a:xfrm>
              <a:off x="6826469" y="5507997"/>
              <a:ext cx="283779" cy="163304"/>
            </a:xfrm>
            <a:prstGeom prst="rect">
              <a:avLst/>
            </a:prstGeom>
            <a:solidFill>
              <a:schemeClr val="bg1">
                <a:lumMod val="50000"/>
              </a:schemeClr>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chemeClr val="bg1">
                    <a:lumMod val="50000"/>
                  </a:schemeClr>
                </a:solidFill>
                <a:cs typeface="Arial" pitchFamily="34" charset="0"/>
              </a:endParaRPr>
            </a:p>
          </p:txBody>
        </p:sp>
      </p:grpSp>
      <p:sp>
        <p:nvSpPr>
          <p:cNvPr id="223" name="Text Box 220"/>
          <p:cNvSpPr txBox="1">
            <a:spLocks noChangeArrowheads="1"/>
          </p:cNvSpPr>
          <p:nvPr/>
        </p:nvSpPr>
        <p:spPr bwMode="auto">
          <a:xfrm>
            <a:off x="7040880" y="5181600"/>
            <a:ext cx="1981200" cy="153888"/>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a:solidFill>
                  <a:sysClr val="windowText" lastClr="000000"/>
                </a:solidFill>
                <a:latin typeface="Calibri" panose="020F0502020204030204" pitchFamily="34" charset="0"/>
                <a:cs typeface="Arial" pitchFamily="34" charset="0"/>
              </a:rPr>
              <a:t> </a:t>
            </a:r>
            <a:r>
              <a:rPr lang="en-US" sz="1000" kern="0" dirty="0">
                <a:solidFill>
                  <a:sysClr val="windowText" lastClr="000000"/>
                </a:solidFill>
                <a:cs typeface="Arial" pitchFamily="34" charset="0"/>
              </a:rPr>
              <a:t>73.7-78.3</a:t>
            </a:r>
            <a:r>
              <a:rPr lang="en-US" sz="1000" kern="0" dirty="0">
                <a:solidFill>
                  <a:sysClr val="windowText" lastClr="000000"/>
                </a:solidFill>
                <a:latin typeface="Calibri" panose="020F0502020204030204" pitchFamily="34" charset="0"/>
                <a:cs typeface="Arial" pitchFamily="34" charset="0"/>
              </a:rPr>
              <a:t>% </a:t>
            </a:r>
            <a:r>
              <a:rPr lang="en-US" sz="1000" kern="0" dirty="0">
                <a:solidFill>
                  <a:sysClr val="windowText" lastClr="000000"/>
                </a:solidFill>
                <a:latin typeface="Arial" panose="020B0604020202020204" pitchFamily="34" charset="0"/>
                <a:cs typeface="Arial" panose="020B0604020202020204" pitchFamily="34" charset="0"/>
              </a:rPr>
              <a:t>(3</a:t>
            </a:r>
            <a:r>
              <a:rPr lang="en-US" sz="1000" kern="0" baseline="30000" dirty="0">
                <a:solidFill>
                  <a:sysClr val="windowText" lastClr="000000"/>
                </a:solidFill>
                <a:latin typeface="Arial" panose="020B0604020202020204" pitchFamily="34" charset="0"/>
                <a:cs typeface="Arial" panose="020B0604020202020204" pitchFamily="34" charset="0"/>
              </a:rPr>
              <a:t>rd</a:t>
            </a:r>
            <a:r>
              <a:rPr lang="en-US" sz="1000" kern="0" dirty="0">
                <a:solidFill>
                  <a:sysClr val="windowText" lastClr="000000"/>
                </a:solidFill>
                <a:latin typeface="Arial" panose="020B0604020202020204" pitchFamily="34" charset="0"/>
                <a:cs typeface="Arial" panose="020B0604020202020204" pitchFamily="34" charset="0"/>
              </a:rPr>
              <a:t> Quartile)</a:t>
            </a:r>
          </a:p>
        </p:txBody>
      </p:sp>
      <p:sp>
        <p:nvSpPr>
          <p:cNvPr id="224" name="Rectangle 12"/>
          <p:cNvSpPr>
            <a:spLocks noChangeArrowheads="1"/>
          </p:cNvSpPr>
          <p:nvPr/>
        </p:nvSpPr>
        <p:spPr bwMode="auto">
          <a:xfrm>
            <a:off x="4982953" y="5041416"/>
            <a:ext cx="838200" cy="640080"/>
          </a:xfrm>
          <a:prstGeom prst="rect">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225" name="Freeform 224"/>
          <p:cNvSpPr/>
          <p:nvPr/>
        </p:nvSpPr>
        <p:spPr>
          <a:xfrm>
            <a:off x="5132495" y="5065512"/>
            <a:ext cx="558800" cy="228600"/>
          </a:xfrm>
          <a:custGeom>
            <a:avLst/>
            <a:gdLst>
              <a:gd name="connsiteX0" fmla="*/ 294564 w 457566"/>
              <a:gd name="connsiteY0" fmla="*/ 11927 h 167823"/>
              <a:gd name="connsiteX1" fmla="*/ 330345 w 457566"/>
              <a:gd name="connsiteY1" fmla="*/ 15902 h 167823"/>
              <a:gd name="connsiteX2" fmla="*/ 386004 w 457566"/>
              <a:gd name="connsiteY2" fmla="*/ 23854 h 167823"/>
              <a:gd name="connsiteX3" fmla="*/ 405882 w 457566"/>
              <a:gd name="connsiteY3" fmla="*/ 27829 h 167823"/>
              <a:gd name="connsiteX4" fmla="*/ 417809 w 457566"/>
              <a:gd name="connsiteY4" fmla="*/ 31805 h 167823"/>
              <a:gd name="connsiteX5" fmla="*/ 433712 w 457566"/>
              <a:gd name="connsiteY5" fmla="*/ 35781 h 167823"/>
              <a:gd name="connsiteX6" fmla="*/ 457566 w 457566"/>
              <a:gd name="connsiteY6" fmla="*/ 43732 h 167823"/>
              <a:gd name="connsiteX7" fmla="*/ 449615 w 457566"/>
              <a:gd name="connsiteY7" fmla="*/ 55659 h 167823"/>
              <a:gd name="connsiteX8" fmla="*/ 457566 w 457566"/>
              <a:gd name="connsiteY8" fmla="*/ 83489 h 167823"/>
              <a:gd name="connsiteX9" fmla="*/ 433712 w 457566"/>
              <a:gd name="connsiteY9" fmla="*/ 91440 h 167823"/>
              <a:gd name="connsiteX10" fmla="*/ 413834 w 457566"/>
              <a:gd name="connsiteY10" fmla="*/ 107342 h 167823"/>
              <a:gd name="connsiteX11" fmla="*/ 397931 w 457566"/>
              <a:gd name="connsiteY11" fmla="*/ 127221 h 167823"/>
              <a:gd name="connsiteX12" fmla="*/ 393955 w 457566"/>
              <a:gd name="connsiteY12" fmla="*/ 139148 h 167823"/>
              <a:gd name="connsiteX13" fmla="*/ 370102 w 457566"/>
              <a:gd name="connsiteY13" fmla="*/ 147099 h 167823"/>
              <a:gd name="connsiteX14" fmla="*/ 358175 w 457566"/>
              <a:gd name="connsiteY14" fmla="*/ 151075 h 167823"/>
              <a:gd name="connsiteX15" fmla="*/ 350223 w 457566"/>
              <a:gd name="connsiteY15" fmla="*/ 159026 h 167823"/>
              <a:gd name="connsiteX16" fmla="*/ 322394 w 457566"/>
              <a:gd name="connsiteY16" fmla="*/ 163002 h 167823"/>
              <a:gd name="connsiteX17" fmla="*/ 310467 w 457566"/>
              <a:gd name="connsiteY17" fmla="*/ 166977 h 167823"/>
              <a:gd name="connsiteX18" fmla="*/ 282637 w 457566"/>
              <a:gd name="connsiteY18" fmla="*/ 163002 h 167823"/>
              <a:gd name="connsiteX19" fmla="*/ 274686 w 457566"/>
              <a:gd name="connsiteY19" fmla="*/ 155050 h 167823"/>
              <a:gd name="connsiteX20" fmla="*/ 258783 w 457566"/>
              <a:gd name="connsiteY20" fmla="*/ 151075 h 167823"/>
              <a:gd name="connsiteX21" fmla="*/ 230954 w 457566"/>
              <a:gd name="connsiteY21" fmla="*/ 155050 h 167823"/>
              <a:gd name="connsiteX22" fmla="*/ 250832 w 457566"/>
              <a:gd name="connsiteY22" fmla="*/ 151075 h 167823"/>
              <a:gd name="connsiteX23" fmla="*/ 242881 w 457566"/>
              <a:gd name="connsiteY23" fmla="*/ 163002 h 167823"/>
              <a:gd name="connsiteX24" fmla="*/ 199148 w 457566"/>
              <a:gd name="connsiteY24" fmla="*/ 159026 h 167823"/>
              <a:gd name="connsiteX25" fmla="*/ 175295 w 457566"/>
              <a:gd name="connsiteY25" fmla="*/ 155050 h 167823"/>
              <a:gd name="connsiteX26" fmla="*/ 163368 w 457566"/>
              <a:gd name="connsiteY26" fmla="*/ 151075 h 167823"/>
              <a:gd name="connsiteX27" fmla="*/ 115660 w 457566"/>
              <a:gd name="connsiteY27" fmla="*/ 155050 h 167823"/>
              <a:gd name="connsiteX28" fmla="*/ 107708 w 457566"/>
              <a:gd name="connsiteY28" fmla="*/ 163002 h 167823"/>
              <a:gd name="connsiteX29" fmla="*/ 56025 w 457566"/>
              <a:gd name="connsiteY29" fmla="*/ 151075 h 167823"/>
              <a:gd name="connsiteX30" fmla="*/ 24220 w 457566"/>
              <a:gd name="connsiteY30" fmla="*/ 155050 h 167823"/>
              <a:gd name="connsiteX31" fmla="*/ 28195 w 457566"/>
              <a:gd name="connsiteY31" fmla="*/ 143123 h 167823"/>
              <a:gd name="connsiteX32" fmla="*/ 20244 w 457566"/>
              <a:gd name="connsiteY32" fmla="*/ 131196 h 167823"/>
              <a:gd name="connsiteX33" fmla="*/ 32171 w 457566"/>
              <a:gd name="connsiteY33" fmla="*/ 99391 h 167823"/>
              <a:gd name="connsiteX34" fmla="*/ 36147 w 457566"/>
              <a:gd name="connsiteY34" fmla="*/ 87464 h 167823"/>
              <a:gd name="connsiteX35" fmla="*/ 32171 w 457566"/>
              <a:gd name="connsiteY35" fmla="*/ 75537 h 167823"/>
              <a:gd name="connsiteX36" fmla="*/ 8317 w 457566"/>
              <a:gd name="connsiteY36" fmla="*/ 67586 h 167823"/>
              <a:gd name="connsiteX37" fmla="*/ 8317 w 457566"/>
              <a:gd name="connsiteY37" fmla="*/ 39756 h 167823"/>
              <a:gd name="connsiteX38" fmla="*/ 24220 w 457566"/>
              <a:gd name="connsiteY38" fmla="*/ 35781 h 167823"/>
              <a:gd name="connsiteX39" fmla="*/ 32171 w 457566"/>
              <a:gd name="connsiteY39" fmla="*/ 27829 h 167823"/>
              <a:gd name="connsiteX40" fmla="*/ 44098 w 457566"/>
              <a:gd name="connsiteY40" fmla="*/ 3976 h 167823"/>
              <a:gd name="connsiteX41" fmla="*/ 56025 w 457566"/>
              <a:gd name="connsiteY41" fmla="*/ 0 h 167823"/>
              <a:gd name="connsiteX42" fmla="*/ 135538 w 457566"/>
              <a:gd name="connsiteY42" fmla="*/ 7951 h 1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7566" h="167823">
                <a:moveTo>
                  <a:pt x="294564" y="11927"/>
                </a:moveTo>
                <a:cubicBezTo>
                  <a:pt x="320766" y="3192"/>
                  <a:pt x="289868" y="10842"/>
                  <a:pt x="330345" y="15902"/>
                </a:cubicBezTo>
                <a:cubicBezTo>
                  <a:pt x="358005" y="19360"/>
                  <a:pt x="360773" y="19267"/>
                  <a:pt x="386004" y="23854"/>
                </a:cubicBezTo>
                <a:cubicBezTo>
                  <a:pt x="392652" y="25063"/>
                  <a:pt x="399327" y="26190"/>
                  <a:pt x="405882" y="27829"/>
                </a:cubicBezTo>
                <a:cubicBezTo>
                  <a:pt x="409948" y="28845"/>
                  <a:pt x="413780" y="30654"/>
                  <a:pt x="417809" y="31805"/>
                </a:cubicBezTo>
                <a:cubicBezTo>
                  <a:pt x="423063" y="33306"/>
                  <a:pt x="428478" y="34211"/>
                  <a:pt x="433712" y="35781"/>
                </a:cubicBezTo>
                <a:cubicBezTo>
                  <a:pt x="441740" y="38189"/>
                  <a:pt x="457566" y="43732"/>
                  <a:pt x="457566" y="43732"/>
                </a:cubicBezTo>
                <a:cubicBezTo>
                  <a:pt x="454916" y="47708"/>
                  <a:pt x="450291" y="50929"/>
                  <a:pt x="449615" y="55659"/>
                </a:cubicBezTo>
                <a:cubicBezTo>
                  <a:pt x="449115" y="59156"/>
                  <a:pt x="456073" y="79011"/>
                  <a:pt x="457566" y="83489"/>
                </a:cubicBezTo>
                <a:cubicBezTo>
                  <a:pt x="449615" y="86139"/>
                  <a:pt x="438361" y="84466"/>
                  <a:pt x="433712" y="91440"/>
                </a:cubicBezTo>
                <a:cubicBezTo>
                  <a:pt x="423437" y="106854"/>
                  <a:pt x="430294" y="101856"/>
                  <a:pt x="413834" y="107342"/>
                </a:cubicBezTo>
                <a:cubicBezTo>
                  <a:pt x="403840" y="137321"/>
                  <a:pt x="418483" y="101530"/>
                  <a:pt x="397931" y="127221"/>
                </a:cubicBezTo>
                <a:cubicBezTo>
                  <a:pt x="395313" y="130493"/>
                  <a:pt x="397365" y="136712"/>
                  <a:pt x="393955" y="139148"/>
                </a:cubicBezTo>
                <a:cubicBezTo>
                  <a:pt x="387135" y="144019"/>
                  <a:pt x="378053" y="144449"/>
                  <a:pt x="370102" y="147099"/>
                </a:cubicBezTo>
                <a:lnTo>
                  <a:pt x="358175" y="151075"/>
                </a:lnTo>
                <a:cubicBezTo>
                  <a:pt x="355524" y="153725"/>
                  <a:pt x="353779" y="157841"/>
                  <a:pt x="350223" y="159026"/>
                </a:cubicBezTo>
                <a:cubicBezTo>
                  <a:pt x="341333" y="161989"/>
                  <a:pt x="331583" y="161164"/>
                  <a:pt x="322394" y="163002"/>
                </a:cubicBezTo>
                <a:cubicBezTo>
                  <a:pt x="318285" y="163824"/>
                  <a:pt x="314443" y="165652"/>
                  <a:pt x="310467" y="166977"/>
                </a:cubicBezTo>
                <a:cubicBezTo>
                  <a:pt x="301190" y="165652"/>
                  <a:pt x="291527" y="165965"/>
                  <a:pt x="282637" y="163002"/>
                </a:cubicBezTo>
                <a:cubicBezTo>
                  <a:pt x="279081" y="161817"/>
                  <a:pt x="278039" y="156726"/>
                  <a:pt x="274686" y="155050"/>
                </a:cubicBezTo>
                <a:cubicBezTo>
                  <a:pt x="269799" y="152606"/>
                  <a:pt x="264084" y="152400"/>
                  <a:pt x="258783" y="151075"/>
                </a:cubicBezTo>
                <a:cubicBezTo>
                  <a:pt x="249507" y="152400"/>
                  <a:pt x="240324" y="155050"/>
                  <a:pt x="230954" y="155050"/>
                </a:cubicBezTo>
                <a:cubicBezTo>
                  <a:pt x="224197" y="155050"/>
                  <a:pt x="245210" y="147327"/>
                  <a:pt x="250832" y="151075"/>
                </a:cubicBezTo>
                <a:cubicBezTo>
                  <a:pt x="254808" y="153726"/>
                  <a:pt x="245531" y="159026"/>
                  <a:pt x="242881" y="163002"/>
                </a:cubicBezTo>
                <a:cubicBezTo>
                  <a:pt x="212616" y="152913"/>
                  <a:pt x="227246" y="153406"/>
                  <a:pt x="199148" y="159026"/>
                </a:cubicBezTo>
                <a:cubicBezTo>
                  <a:pt x="191197" y="157701"/>
                  <a:pt x="183164" y="156799"/>
                  <a:pt x="175295" y="155050"/>
                </a:cubicBezTo>
                <a:cubicBezTo>
                  <a:pt x="171204" y="154141"/>
                  <a:pt x="167559" y="151075"/>
                  <a:pt x="163368" y="151075"/>
                </a:cubicBezTo>
                <a:cubicBezTo>
                  <a:pt x="147410" y="151075"/>
                  <a:pt x="131563" y="153725"/>
                  <a:pt x="115660" y="155050"/>
                </a:cubicBezTo>
                <a:cubicBezTo>
                  <a:pt x="113009" y="157701"/>
                  <a:pt x="111444" y="162691"/>
                  <a:pt x="107708" y="163002"/>
                </a:cubicBezTo>
                <a:cubicBezTo>
                  <a:pt x="74079" y="165805"/>
                  <a:pt x="75130" y="163811"/>
                  <a:pt x="56025" y="151075"/>
                </a:cubicBezTo>
                <a:cubicBezTo>
                  <a:pt x="46813" y="157216"/>
                  <a:pt x="36993" y="167823"/>
                  <a:pt x="24220" y="155050"/>
                </a:cubicBezTo>
                <a:cubicBezTo>
                  <a:pt x="21257" y="152087"/>
                  <a:pt x="26870" y="147099"/>
                  <a:pt x="28195" y="143123"/>
                </a:cubicBezTo>
                <a:cubicBezTo>
                  <a:pt x="25545" y="139147"/>
                  <a:pt x="20837" y="135937"/>
                  <a:pt x="20244" y="131196"/>
                </a:cubicBezTo>
                <a:cubicBezTo>
                  <a:pt x="17943" y="112789"/>
                  <a:pt x="25573" y="112588"/>
                  <a:pt x="32171" y="99391"/>
                </a:cubicBezTo>
                <a:cubicBezTo>
                  <a:pt x="34045" y="95643"/>
                  <a:pt x="34822" y="91440"/>
                  <a:pt x="36147" y="87464"/>
                </a:cubicBezTo>
                <a:cubicBezTo>
                  <a:pt x="34822" y="83488"/>
                  <a:pt x="35581" y="77973"/>
                  <a:pt x="32171" y="75537"/>
                </a:cubicBezTo>
                <a:cubicBezTo>
                  <a:pt x="25351" y="70665"/>
                  <a:pt x="8317" y="67586"/>
                  <a:pt x="8317" y="67586"/>
                </a:cubicBezTo>
                <a:cubicBezTo>
                  <a:pt x="6734" y="61253"/>
                  <a:pt x="0" y="46409"/>
                  <a:pt x="8317" y="39756"/>
                </a:cubicBezTo>
                <a:cubicBezTo>
                  <a:pt x="12584" y="36343"/>
                  <a:pt x="18919" y="37106"/>
                  <a:pt x="24220" y="35781"/>
                </a:cubicBezTo>
                <a:cubicBezTo>
                  <a:pt x="26870" y="33130"/>
                  <a:pt x="30243" y="31043"/>
                  <a:pt x="32171" y="27829"/>
                </a:cubicBezTo>
                <a:cubicBezTo>
                  <a:pt x="38818" y="16750"/>
                  <a:pt x="32500" y="13254"/>
                  <a:pt x="44098" y="3976"/>
                </a:cubicBezTo>
                <a:cubicBezTo>
                  <a:pt x="47370" y="1358"/>
                  <a:pt x="52049" y="1325"/>
                  <a:pt x="56025" y="0"/>
                </a:cubicBezTo>
                <a:cubicBezTo>
                  <a:pt x="97480" y="13818"/>
                  <a:pt x="71498" y="7951"/>
                  <a:pt x="135538" y="7951"/>
                </a:cubicBezTo>
              </a:path>
            </a:pathLst>
          </a:cu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w="28575">
                <a:solidFill>
                  <a:schemeClr val="tx1"/>
                </a:solidFill>
              </a:ln>
            </a:endParaRPr>
          </a:p>
        </p:txBody>
      </p:sp>
      <p:sp>
        <p:nvSpPr>
          <p:cNvPr id="226" name="Text Box 30"/>
          <p:cNvSpPr txBox="1">
            <a:spLocks noChangeArrowheads="1"/>
          </p:cNvSpPr>
          <p:nvPr/>
        </p:nvSpPr>
        <p:spPr bwMode="auto">
          <a:xfrm>
            <a:off x="5220753" y="5394958"/>
            <a:ext cx="362600" cy="228600"/>
          </a:xfrm>
          <a:prstGeom prst="rect">
            <a:avLst/>
          </a:prstGeom>
          <a:solidFill>
            <a:schemeClr val="bg1"/>
          </a:solidFill>
          <a:ln w="3175">
            <a:solidFill>
              <a:srgbClr val="000000"/>
            </a:solid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PR</a:t>
            </a:r>
          </a:p>
        </p:txBody>
      </p:sp>
      <p:sp>
        <p:nvSpPr>
          <p:cNvPr id="227" name="Rectangle 222"/>
          <p:cNvSpPr>
            <a:spLocks noChangeArrowheads="1"/>
          </p:cNvSpPr>
          <p:nvPr/>
        </p:nvSpPr>
        <p:spPr bwMode="auto">
          <a:xfrm>
            <a:off x="6675120" y="5486400"/>
            <a:ext cx="274320" cy="274320"/>
          </a:xfrm>
          <a:prstGeom prst="rect">
            <a:avLst/>
          </a:prstGeom>
          <a:solidFill>
            <a:srgbClr val="0072C6"/>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8" name="Text Box 220"/>
          <p:cNvSpPr txBox="1">
            <a:spLocks noChangeArrowheads="1"/>
          </p:cNvSpPr>
          <p:nvPr/>
        </p:nvSpPr>
        <p:spPr bwMode="auto">
          <a:xfrm>
            <a:off x="7040880" y="5550408"/>
            <a:ext cx="1915160" cy="153888"/>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a:solidFill>
                  <a:sysClr val="windowText" lastClr="000000"/>
                </a:solidFill>
                <a:cs typeface="Arial" pitchFamily="34" charset="0"/>
              </a:rPr>
              <a:t> 78.3-87.6</a:t>
            </a:r>
            <a:r>
              <a:rPr lang="en-US" sz="1000" kern="0" dirty="0">
                <a:solidFill>
                  <a:sysClr val="windowText" lastClr="000000"/>
                </a:solidFill>
                <a:latin typeface="Calibri" panose="020F0502020204030204" pitchFamily="34" charset="0"/>
                <a:cs typeface="Arial" pitchFamily="34" charset="0"/>
              </a:rPr>
              <a:t>% </a:t>
            </a:r>
            <a:r>
              <a:rPr lang="en-US" sz="1000" kern="0" dirty="0">
                <a:solidFill>
                  <a:sysClr val="windowText" lastClr="000000"/>
                </a:solidFill>
                <a:latin typeface="Arial" panose="020B0604020202020204" pitchFamily="34" charset="0"/>
                <a:cs typeface="Arial" panose="020B0604020202020204" pitchFamily="34" charset="0"/>
              </a:rPr>
              <a:t>(4</a:t>
            </a:r>
            <a:r>
              <a:rPr lang="en-US" sz="1000" kern="0" baseline="30000" dirty="0">
                <a:solidFill>
                  <a:sysClr val="windowText" lastClr="000000"/>
                </a:solidFill>
                <a:latin typeface="Arial" panose="020B0604020202020204" pitchFamily="34" charset="0"/>
                <a:cs typeface="Arial" panose="020B0604020202020204" pitchFamily="34" charset="0"/>
              </a:rPr>
              <a:t>th</a:t>
            </a:r>
            <a:r>
              <a:rPr lang="en-US" sz="1000" kern="0" dirty="0">
                <a:solidFill>
                  <a:sysClr val="windowText" lastClr="000000"/>
                </a:solidFill>
                <a:latin typeface="Arial" panose="020B0604020202020204" pitchFamily="34" charset="0"/>
                <a:cs typeface="Arial" panose="020B0604020202020204" pitchFamily="34" charset="0"/>
              </a:rPr>
              <a:t> Quartile)</a:t>
            </a:r>
          </a:p>
        </p:txBody>
      </p:sp>
      <p:sp>
        <p:nvSpPr>
          <p:cNvPr id="229" name="Line 153"/>
          <p:cNvSpPr>
            <a:spLocks noChangeShapeType="1"/>
          </p:cNvSpPr>
          <p:nvPr/>
        </p:nvSpPr>
        <p:spPr bwMode="auto">
          <a:xfrm>
            <a:off x="6307785" y="3066962"/>
            <a:ext cx="762000" cy="38100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Tree>
    <p:extLst>
      <p:ext uri="{BB962C8B-B14F-4D97-AF65-F5344CB8AC3E}">
        <p14:creationId xmlns:p14="http://schemas.microsoft.com/office/powerpoint/2010/main" val="4007561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Absolute differences in receipt of early and adequate prenatal care between White and Black infants born in 2013, by State quartiles</a:t>
            </a:r>
          </a:p>
        </p:txBody>
      </p:sp>
      <p:sp>
        <p:nvSpPr>
          <p:cNvPr id="3" name="Rectangle 2"/>
          <p:cNvSpPr/>
          <p:nvPr/>
        </p:nvSpPr>
        <p:spPr>
          <a:xfrm>
            <a:off x="457200" y="6126480"/>
            <a:ext cx="8229600" cy="553998"/>
          </a:xfrm>
          <a:prstGeom prst="rect">
            <a:avLst/>
          </a:prstGeom>
        </p:spPr>
        <p:txBody>
          <a:bodyPr wrap="square" lIns="0">
            <a:spAutoFit/>
          </a:bodyPr>
          <a:lstStyle/>
          <a:p>
            <a:r>
              <a:rPr lang="en-US" sz="1000" b="1" dirty="0"/>
              <a:t>Source: </a:t>
            </a:r>
            <a:r>
              <a:rPr lang="en-US" sz="1000" dirty="0"/>
              <a:t>Centers for Disease Control and Prevention, National Center for Health Statistics, Division of Vital Statistics, National Vital Statistics System, 2013.</a:t>
            </a:r>
          </a:p>
          <a:p>
            <a:r>
              <a:rPr lang="en-US" sz="1000" b="1" dirty="0"/>
              <a:t>Note: </a:t>
            </a:r>
            <a:r>
              <a:rPr lang="en-US" sz="1000" dirty="0"/>
              <a:t>For this measure, lower values are better. Quartile values may overlap due to rounding.</a:t>
            </a:r>
            <a:endParaRPr lang="en-US" sz="1000" b="1" dirty="0"/>
          </a:p>
        </p:txBody>
      </p:sp>
      <p:sp>
        <p:nvSpPr>
          <p:cNvPr id="6" name="Title 1"/>
          <p:cNvSpPr txBox="1">
            <a:spLocks/>
          </p:cNvSpPr>
          <p:nvPr/>
        </p:nvSpPr>
        <p:spPr>
          <a:xfrm>
            <a:off x="1600200" y="274638"/>
            <a:ext cx="7086600" cy="8683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accent1"/>
                </a:solidFill>
                <a:latin typeface="+mj-lt"/>
                <a:ea typeface="+mj-ea"/>
                <a:cs typeface="+mj-cs"/>
              </a:defRPr>
            </a:lvl1pPr>
          </a:lstStyle>
          <a:p>
            <a:endParaRPr lang="en-US" sz="2000" dirty="0"/>
          </a:p>
        </p:txBody>
      </p:sp>
      <p:sp>
        <p:nvSpPr>
          <p:cNvPr id="7" name="Title 3"/>
          <p:cNvSpPr txBox="1">
            <a:spLocks/>
          </p:cNvSpPr>
          <p:nvPr/>
        </p:nvSpPr>
        <p:spPr>
          <a:xfrm>
            <a:off x="1600200" y="274638"/>
            <a:ext cx="7086600" cy="8683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baseline="0">
                <a:solidFill>
                  <a:schemeClr val="accent1"/>
                </a:solidFill>
                <a:latin typeface="+mj-lt"/>
                <a:ea typeface="+mj-ea"/>
                <a:cs typeface="+mj-cs"/>
              </a:defRPr>
            </a:lvl1pPr>
          </a:lstStyle>
          <a:p>
            <a:endParaRPr lang="en-US" sz="2000" dirty="0"/>
          </a:p>
        </p:txBody>
      </p:sp>
      <p:grpSp>
        <p:nvGrpSpPr>
          <p:cNvPr id="9" name="Group 332"/>
          <p:cNvGrpSpPr>
            <a:grpSpLocks noChangeAspect="1"/>
          </p:cNvGrpSpPr>
          <p:nvPr/>
        </p:nvGrpSpPr>
        <p:grpSpPr bwMode="auto">
          <a:xfrm>
            <a:off x="1143000" y="1371600"/>
            <a:ext cx="6400800" cy="3887778"/>
            <a:chOff x="816" y="576"/>
            <a:chExt cx="4854" cy="2948"/>
          </a:xfrm>
        </p:grpSpPr>
        <p:sp>
          <p:nvSpPr>
            <p:cNvPr id="10" name="Freeform 31"/>
            <p:cNvSpPr>
              <a:spLocks/>
            </p:cNvSpPr>
            <p:nvPr/>
          </p:nvSpPr>
          <p:spPr bwMode="auto">
            <a:xfrm>
              <a:off x="1058" y="601"/>
              <a:ext cx="584" cy="441"/>
            </a:xfrm>
            <a:custGeom>
              <a:avLst/>
              <a:gdLst>
                <a:gd name="T0" fmla="*/ 19 w 622"/>
                <a:gd name="T1" fmla="*/ 95 h 440"/>
                <a:gd name="T2" fmla="*/ 11 w 622"/>
                <a:gd name="T3" fmla="*/ 217 h 440"/>
                <a:gd name="T4" fmla="*/ 23 w 622"/>
                <a:gd name="T5" fmla="*/ 217 h 440"/>
                <a:gd name="T6" fmla="*/ 17 w 622"/>
                <a:gd name="T7" fmla="*/ 246 h 440"/>
                <a:gd name="T8" fmla="*/ 8 w 622"/>
                <a:gd name="T9" fmla="*/ 230 h 440"/>
                <a:gd name="T10" fmla="*/ 0 w 622"/>
                <a:gd name="T11" fmla="*/ 263 h 440"/>
                <a:gd name="T12" fmla="*/ 35 w 622"/>
                <a:gd name="T13" fmla="*/ 287 h 440"/>
                <a:gd name="T14" fmla="*/ 36 w 622"/>
                <a:gd name="T15" fmla="*/ 298 h 440"/>
                <a:gd name="T16" fmla="*/ 45 w 622"/>
                <a:gd name="T17" fmla="*/ 300 h 440"/>
                <a:gd name="T18" fmla="*/ 89 w 622"/>
                <a:gd name="T19" fmla="*/ 389 h 440"/>
                <a:gd name="T20" fmla="*/ 138 w 622"/>
                <a:gd name="T21" fmla="*/ 386 h 440"/>
                <a:gd name="T22" fmla="*/ 175 w 622"/>
                <a:gd name="T23" fmla="*/ 407 h 440"/>
                <a:gd name="T24" fmla="*/ 193 w 622"/>
                <a:gd name="T25" fmla="*/ 403 h 440"/>
                <a:gd name="T26" fmla="*/ 305 w 622"/>
                <a:gd name="T27" fmla="*/ 407 h 440"/>
                <a:gd name="T28" fmla="*/ 431 w 622"/>
                <a:gd name="T29" fmla="*/ 444 h 440"/>
                <a:gd name="T30" fmla="*/ 434 w 622"/>
                <a:gd name="T31" fmla="*/ 395 h 440"/>
                <a:gd name="T32" fmla="*/ 486 w 622"/>
                <a:gd name="T33" fmla="*/ 108 h 440"/>
                <a:gd name="T34" fmla="*/ 150 w 622"/>
                <a:gd name="T35" fmla="*/ 0 h 440"/>
                <a:gd name="T36" fmla="*/ 152 w 622"/>
                <a:gd name="T37" fmla="*/ 82 h 440"/>
                <a:gd name="T38" fmla="*/ 136 w 622"/>
                <a:gd name="T39" fmla="*/ 150 h 440"/>
                <a:gd name="T40" fmla="*/ 133 w 622"/>
                <a:gd name="T41" fmla="*/ 186 h 440"/>
                <a:gd name="T42" fmla="*/ 98 w 622"/>
                <a:gd name="T43" fmla="*/ 197 h 440"/>
                <a:gd name="T44" fmla="*/ 96 w 622"/>
                <a:gd name="T45" fmla="*/ 181 h 440"/>
                <a:gd name="T46" fmla="*/ 125 w 622"/>
                <a:gd name="T47" fmla="*/ 158 h 440"/>
                <a:gd name="T48" fmla="*/ 122 w 622"/>
                <a:gd name="T49" fmla="*/ 139 h 440"/>
                <a:gd name="T50" fmla="*/ 96 w 622"/>
                <a:gd name="T51" fmla="*/ 144 h 440"/>
                <a:gd name="T52" fmla="*/ 116 w 622"/>
                <a:gd name="T53" fmla="*/ 123 h 440"/>
                <a:gd name="T54" fmla="*/ 130 w 622"/>
                <a:gd name="T55" fmla="*/ 108 h 440"/>
                <a:gd name="T56" fmla="*/ 21 w 622"/>
                <a:gd name="T57" fmla="*/ 21 h 440"/>
                <a:gd name="T58" fmla="*/ 11 w 622"/>
                <a:gd name="T59" fmla="*/ 45 h 440"/>
                <a:gd name="T60" fmla="*/ 19 w 622"/>
                <a:gd name="T61" fmla="*/ 95 h 440"/>
                <a:gd name="T62" fmla="*/ 19 w 622"/>
                <a:gd name="T63" fmla="*/ 95 h 4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0"/>
                <a:gd name="T98" fmla="*/ 622 w 622"/>
                <a:gd name="T99" fmla="*/ 440 h 4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0">
                  <a:moveTo>
                    <a:pt x="23" y="95"/>
                  </a:moveTo>
                  <a:lnTo>
                    <a:pt x="15" y="217"/>
                  </a:lnTo>
                  <a:lnTo>
                    <a:pt x="30" y="217"/>
                  </a:lnTo>
                  <a:lnTo>
                    <a:pt x="21" y="242"/>
                  </a:lnTo>
                  <a:lnTo>
                    <a:pt x="10" y="226"/>
                  </a:lnTo>
                  <a:lnTo>
                    <a:pt x="0" y="259"/>
                  </a:lnTo>
                  <a:lnTo>
                    <a:pt x="44" y="283"/>
                  </a:lnTo>
                  <a:lnTo>
                    <a:pt x="46" y="294"/>
                  </a:lnTo>
                  <a:lnTo>
                    <a:pt x="57" y="296"/>
                  </a:lnTo>
                  <a:lnTo>
                    <a:pt x="114" y="385"/>
                  </a:lnTo>
                  <a:lnTo>
                    <a:pt x="177" y="382"/>
                  </a:lnTo>
                  <a:lnTo>
                    <a:pt x="224" y="403"/>
                  </a:lnTo>
                  <a:lnTo>
                    <a:pt x="247" y="399"/>
                  </a:lnTo>
                  <a:lnTo>
                    <a:pt x="389" y="403"/>
                  </a:lnTo>
                  <a:lnTo>
                    <a:pt x="551" y="440"/>
                  </a:lnTo>
                  <a:lnTo>
                    <a:pt x="554" y="391"/>
                  </a:lnTo>
                  <a:lnTo>
                    <a:pt x="622" y="108"/>
                  </a:lnTo>
                  <a:lnTo>
                    <a:pt x="191" y="0"/>
                  </a:lnTo>
                  <a:lnTo>
                    <a:pt x="195" y="82"/>
                  </a:lnTo>
                  <a:lnTo>
                    <a:pt x="174" y="150"/>
                  </a:lnTo>
                  <a:lnTo>
                    <a:pt x="170" y="186"/>
                  </a:lnTo>
                  <a:lnTo>
                    <a:pt x="125" y="197"/>
                  </a:lnTo>
                  <a:lnTo>
                    <a:pt x="122" y="181"/>
                  </a:lnTo>
                  <a:lnTo>
                    <a:pt x="159" y="158"/>
                  </a:lnTo>
                  <a:lnTo>
                    <a:pt x="156" y="139"/>
                  </a:lnTo>
                  <a:lnTo>
                    <a:pt x="122" y="144"/>
                  </a:lnTo>
                  <a:lnTo>
                    <a:pt x="148" y="123"/>
                  </a:lnTo>
                  <a:lnTo>
                    <a:pt x="166" y="108"/>
                  </a:lnTo>
                  <a:lnTo>
                    <a:pt x="26" y="21"/>
                  </a:lnTo>
                  <a:lnTo>
                    <a:pt x="15" y="45"/>
                  </a:lnTo>
                  <a:lnTo>
                    <a:pt x="23" y="9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 name="Freeform 32"/>
            <p:cNvSpPr>
              <a:spLocks/>
            </p:cNvSpPr>
            <p:nvPr/>
          </p:nvSpPr>
          <p:spPr bwMode="auto">
            <a:xfrm>
              <a:off x="1195" y="627"/>
              <a:ext cx="27" cy="32"/>
            </a:xfrm>
            <a:custGeom>
              <a:avLst/>
              <a:gdLst>
                <a:gd name="T0" fmla="*/ 0 w 29"/>
                <a:gd name="T1" fmla="*/ 14 h 32"/>
                <a:gd name="T2" fmla="*/ 18 w 29"/>
                <a:gd name="T3" fmla="*/ 0 h 32"/>
                <a:gd name="T4" fmla="*/ 21 w 29"/>
                <a:gd name="T5" fmla="*/ 14 h 32"/>
                <a:gd name="T6" fmla="*/ 18 w 29"/>
                <a:gd name="T7" fmla="*/ 32 h 32"/>
                <a:gd name="T8" fmla="*/ 0 w 29"/>
                <a:gd name="T9" fmla="*/ 14 h 32"/>
                <a:gd name="T10" fmla="*/ 0 w 29"/>
                <a:gd name="T11" fmla="*/ 14 h 32"/>
                <a:gd name="T12" fmla="*/ 0 w 29"/>
                <a:gd name="T13" fmla="*/ 14 h 32"/>
                <a:gd name="T14" fmla="*/ 0 60000 65536"/>
                <a:gd name="T15" fmla="*/ 0 60000 65536"/>
                <a:gd name="T16" fmla="*/ 0 60000 65536"/>
                <a:gd name="T17" fmla="*/ 0 60000 65536"/>
                <a:gd name="T18" fmla="*/ 0 60000 65536"/>
                <a:gd name="T19" fmla="*/ 0 60000 65536"/>
                <a:gd name="T20" fmla="*/ 0 60000 65536"/>
                <a:gd name="T21" fmla="*/ 0 w 29"/>
                <a:gd name="T22" fmla="*/ 0 h 32"/>
                <a:gd name="T23" fmla="*/ 29 w 29"/>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2">
                  <a:moveTo>
                    <a:pt x="0" y="14"/>
                  </a:moveTo>
                  <a:lnTo>
                    <a:pt x="23" y="0"/>
                  </a:lnTo>
                  <a:lnTo>
                    <a:pt x="29" y="14"/>
                  </a:lnTo>
                  <a:lnTo>
                    <a:pt x="24" y="32"/>
                  </a:lnTo>
                  <a:lnTo>
                    <a:pt x="0" y="1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 name="Freeform 33"/>
            <p:cNvSpPr>
              <a:spLocks/>
            </p:cNvSpPr>
            <p:nvPr/>
          </p:nvSpPr>
          <p:spPr bwMode="auto">
            <a:xfrm>
              <a:off x="1598" y="1537"/>
              <a:ext cx="495" cy="641"/>
            </a:xfrm>
            <a:custGeom>
              <a:avLst/>
              <a:gdLst>
                <a:gd name="T0" fmla="*/ 89 w 526"/>
                <a:gd name="T1" fmla="*/ 0 h 641"/>
                <a:gd name="T2" fmla="*/ 290 w 526"/>
                <a:gd name="T3" fmla="*/ 47 h 641"/>
                <a:gd name="T4" fmla="*/ 275 w 526"/>
                <a:gd name="T5" fmla="*/ 159 h 641"/>
                <a:gd name="T6" fmla="*/ 413 w 526"/>
                <a:gd name="T7" fmla="*/ 186 h 641"/>
                <a:gd name="T8" fmla="*/ 359 w 526"/>
                <a:gd name="T9" fmla="*/ 641 h 641"/>
                <a:gd name="T10" fmla="*/ 0 w 526"/>
                <a:gd name="T11" fmla="*/ 565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4" y="0"/>
                  </a:moveTo>
                  <a:lnTo>
                    <a:pt x="369" y="47"/>
                  </a:lnTo>
                  <a:lnTo>
                    <a:pt x="350" y="159"/>
                  </a:lnTo>
                  <a:lnTo>
                    <a:pt x="526" y="186"/>
                  </a:lnTo>
                  <a:lnTo>
                    <a:pt x="458" y="641"/>
                  </a:lnTo>
                  <a:lnTo>
                    <a:pt x="0" y="565"/>
                  </a:lnTo>
                  <a:lnTo>
                    <a:pt x="114"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 name="Freeform 34"/>
            <p:cNvSpPr>
              <a:spLocks/>
            </p:cNvSpPr>
            <p:nvPr/>
          </p:nvSpPr>
          <p:spPr bwMode="auto">
            <a:xfrm>
              <a:off x="904" y="869"/>
              <a:ext cx="699" cy="616"/>
            </a:xfrm>
            <a:custGeom>
              <a:avLst/>
              <a:gdLst>
                <a:gd name="T0" fmla="*/ 0 w 741"/>
                <a:gd name="T1" fmla="*/ 462 h 614"/>
                <a:gd name="T2" fmla="*/ 24 w 741"/>
                <a:gd name="T3" fmla="*/ 303 h 614"/>
                <a:gd name="T4" fmla="*/ 55 w 741"/>
                <a:gd name="T5" fmla="*/ 258 h 614"/>
                <a:gd name="T6" fmla="*/ 125 w 741"/>
                <a:gd name="T7" fmla="*/ 0 h 614"/>
                <a:gd name="T8" fmla="*/ 162 w 741"/>
                <a:gd name="T9" fmla="*/ 13 h 614"/>
                <a:gd name="T10" fmla="*/ 164 w 741"/>
                <a:gd name="T11" fmla="*/ 25 h 614"/>
                <a:gd name="T12" fmla="*/ 172 w 741"/>
                <a:gd name="T13" fmla="*/ 26 h 614"/>
                <a:gd name="T14" fmla="*/ 217 w 741"/>
                <a:gd name="T15" fmla="*/ 115 h 614"/>
                <a:gd name="T16" fmla="*/ 266 w 741"/>
                <a:gd name="T17" fmla="*/ 112 h 614"/>
                <a:gd name="T18" fmla="*/ 303 w 741"/>
                <a:gd name="T19" fmla="*/ 133 h 614"/>
                <a:gd name="T20" fmla="*/ 321 w 741"/>
                <a:gd name="T21" fmla="*/ 130 h 614"/>
                <a:gd name="T22" fmla="*/ 432 w 741"/>
                <a:gd name="T23" fmla="*/ 133 h 614"/>
                <a:gd name="T24" fmla="*/ 559 w 741"/>
                <a:gd name="T25" fmla="*/ 170 h 614"/>
                <a:gd name="T26" fmla="*/ 565 w 741"/>
                <a:gd name="T27" fmla="*/ 190 h 614"/>
                <a:gd name="T28" fmla="*/ 580 w 741"/>
                <a:gd name="T29" fmla="*/ 217 h 614"/>
                <a:gd name="T30" fmla="*/ 537 w 741"/>
                <a:gd name="T31" fmla="*/ 301 h 614"/>
                <a:gd name="T32" fmla="*/ 510 w 741"/>
                <a:gd name="T33" fmla="*/ 336 h 614"/>
                <a:gd name="T34" fmla="*/ 506 w 741"/>
                <a:gd name="T35" fmla="*/ 359 h 614"/>
                <a:gd name="T36" fmla="*/ 522 w 741"/>
                <a:gd name="T37" fmla="*/ 381 h 614"/>
                <a:gd name="T38" fmla="*/ 504 w 741"/>
                <a:gd name="T39" fmla="*/ 433 h 614"/>
                <a:gd name="T40" fmla="*/ 469 w 741"/>
                <a:gd name="T41" fmla="*/ 618 h 614"/>
                <a:gd name="T42" fmla="*/ 273 w 741"/>
                <a:gd name="T43" fmla="*/ 558 h 614"/>
                <a:gd name="T44" fmla="*/ 0 w 741"/>
                <a:gd name="T45" fmla="*/ 462 h 614"/>
                <a:gd name="T46" fmla="*/ 0 w 741"/>
                <a:gd name="T47" fmla="*/ 462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70" y="258"/>
                  </a:lnTo>
                  <a:lnTo>
                    <a:pt x="160" y="0"/>
                  </a:lnTo>
                  <a:lnTo>
                    <a:pt x="207" y="13"/>
                  </a:lnTo>
                  <a:lnTo>
                    <a:pt x="209" y="25"/>
                  </a:lnTo>
                  <a:lnTo>
                    <a:pt x="220" y="26"/>
                  </a:lnTo>
                  <a:lnTo>
                    <a:pt x="277" y="115"/>
                  </a:lnTo>
                  <a:lnTo>
                    <a:pt x="340" y="112"/>
                  </a:lnTo>
                  <a:lnTo>
                    <a:pt x="387" y="133"/>
                  </a:lnTo>
                  <a:lnTo>
                    <a:pt x="410" y="130"/>
                  </a:lnTo>
                  <a:lnTo>
                    <a:pt x="552" y="133"/>
                  </a:lnTo>
                  <a:lnTo>
                    <a:pt x="714" y="170"/>
                  </a:lnTo>
                  <a:lnTo>
                    <a:pt x="722" y="190"/>
                  </a:lnTo>
                  <a:lnTo>
                    <a:pt x="741" y="217"/>
                  </a:lnTo>
                  <a:lnTo>
                    <a:pt x="686" y="301"/>
                  </a:lnTo>
                  <a:lnTo>
                    <a:pt x="651" y="332"/>
                  </a:lnTo>
                  <a:lnTo>
                    <a:pt x="646" y="355"/>
                  </a:lnTo>
                  <a:lnTo>
                    <a:pt x="667" y="377"/>
                  </a:lnTo>
                  <a:lnTo>
                    <a:pt x="644" y="429"/>
                  </a:lnTo>
                  <a:lnTo>
                    <a:pt x="599" y="614"/>
                  </a:lnTo>
                  <a:lnTo>
                    <a:pt x="348" y="554"/>
                  </a:lnTo>
                  <a:lnTo>
                    <a:pt x="0" y="45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4" name="Freeform 35"/>
            <p:cNvSpPr>
              <a:spLocks/>
            </p:cNvSpPr>
            <p:nvPr/>
          </p:nvSpPr>
          <p:spPr bwMode="auto">
            <a:xfrm>
              <a:off x="838" y="1327"/>
              <a:ext cx="698" cy="1230"/>
            </a:xfrm>
            <a:custGeom>
              <a:avLst/>
              <a:gdLst>
                <a:gd name="T0" fmla="*/ 21 w 738"/>
                <a:gd name="T1" fmla="*/ 250 h 1229"/>
                <a:gd name="T2" fmla="*/ 5 w 738"/>
                <a:gd name="T3" fmla="*/ 345 h 1229"/>
                <a:gd name="T4" fmla="*/ 59 w 738"/>
                <a:gd name="T5" fmla="*/ 499 h 1229"/>
                <a:gd name="T6" fmla="*/ 70 w 738"/>
                <a:gd name="T7" fmla="*/ 489 h 1229"/>
                <a:gd name="T8" fmla="*/ 86 w 738"/>
                <a:gd name="T9" fmla="*/ 554 h 1229"/>
                <a:gd name="T10" fmla="*/ 59 w 738"/>
                <a:gd name="T11" fmla="*/ 509 h 1229"/>
                <a:gd name="T12" fmla="*/ 53 w 738"/>
                <a:gd name="T13" fmla="*/ 580 h 1229"/>
                <a:gd name="T14" fmla="*/ 84 w 738"/>
                <a:gd name="T15" fmla="*/ 628 h 1229"/>
                <a:gd name="T16" fmla="*/ 63 w 738"/>
                <a:gd name="T17" fmla="*/ 687 h 1229"/>
                <a:gd name="T18" fmla="*/ 124 w 738"/>
                <a:gd name="T19" fmla="*/ 851 h 1229"/>
                <a:gd name="T20" fmla="*/ 111 w 738"/>
                <a:gd name="T21" fmla="*/ 911 h 1229"/>
                <a:gd name="T22" fmla="*/ 190 w 738"/>
                <a:gd name="T23" fmla="*/ 958 h 1229"/>
                <a:gd name="T24" fmla="*/ 218 w 738"/>
                <a:gd name="T25" fmla="*/ 1006 h 1229"/>
                <a:gd name="T26" fmla="*/ 252 w 738"/>
                <a:gd name="T27" fmla="*/ 1022 h 1229"/>
                <a:gd name="T28" fmla="*/ 253 w 738"/>
                <a:gd name="T29" fmla="*/ 1052 h 1229"/>
                <a:gd name="T30" fmla="*/ 275 w 738"/>
                <a:gd name="T31" fmla="*/ 1058 h 1229"/>
                <a:gd name="T32" fmla="*/ 321 w 738"/>
                <a:gd name="T33" fmla="*/ 1152 h 1229"/>
                <a:gd name="T34" fmla="*/ 321 w 738"/>
                <a:gd name="T35" fmla="*/ 1218 h 1229"/>
                <a:gd name="T36" fmla="*/ 527 w 738"/>
                <a:gd name="T37" fmla="*/ 1233 h 1229"/>
                <a:gd name="T38" fmla="*/ 513 w 738"/>
                <a:gd name="T39" fmla="*/ 1205 h 1229"/>
                <a:gd name="T40" fmla="*/ 520 w 738"/>
                <a:gd name="T41" fmla="*/ 1167 h 1229"/>
                <a:gd name="T42" fmla="*/ 553 w 738"/>
                <a:gd name="T43" fmla="*/ 1099 h 1229"/>
                <a:gd name="T44" fmla="*/ 577 w 738"/>
                <a:gd name="T45" fmla="*/ 1081 h 1229"/>
                <a:gd name="T46" fmla="*/ 563 w 738"/>
                <a:gd name="T47" fmla="*/ 1056 h 1229"/>
                <a:gd name="T48" fmla="*/ 553 w 738"/>
                <a:gd name="T49" fmla="*/ 990 h 1229"/>
                <a:gd name="T50" fmla="*/ 260 w 738"/>
                <a:gd name="T51" fmla="*/ 423 h 1229"/>
                <a:gd name="T52" fmla="*/ 328 w 738"/>
                <a:gd name="T53" fmla="*/ 96 h 1229"/>
                <a:gd name="T54" fmla="*/ 55 w 738"/>
                <a:gd name="T55" fmla="*/ 0 h 1229"/>
                <a:gd name="T56" fmla="*/ 48 w 738"/>
                <a:gd name="T57" fmla="*/ 20 h 1229"/>
                <a:gd name="T58" fmla="*/ 0 w 738"/>
                <a:gd name="T59" fmla="*/ 164 h 1229"/>
                <a:gd name="T60" fmla="*/ 21 w 738"/>
                <a:gd name="T61" fmla="*/ 250 h 1229"/>
                <a:gd name="T62" fmla="*/ 21 w 738"/>
                <a:gd name="T63" fmla="*/ 250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8"/>
                <a:gd name="T97" fmla="*/ 0 h 1229"/>
                <a:gd name="T98" fmla="*/ 738 w 738"/>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8" h="1229">
                  <a:moveTo>
                    <a:pt x="26" y="250"/>
                  </a:moveTo>
                  <a:lnTo>
                    <a:pt x="5" y="345"/>
                  </a:lnTo>
                  <a:lnTo>
                    <a:pt x="76" y="499"/>
                  </a:lnTo>
                  <a:lnTo>
                    <a:pt x="89" y="489"/>
                  </a:lnTo>
                  <a:lnTo>
                    <a:pt x="110" y="554"/>
                  </a:lnTo>
                  <a:lnTo>
                    <a:pt x="76" y="509"/>
                  </a:lnTo>
                  <a:lnTo>
                    <a:pt x="68" y="580"/>
                  </a:lnTo>
                  <a:lnTo>
                    <a:pt x="107" y="624"/>
                  </a:lnTo>
                  <a:lnTo>
                    <a:pt x="81" y="683"/>
                  </a:lnTo>
                  <a:lnTo>
                    <a:pt x="158" y="847"/>
                  </a:lnTo>
                  <a:lnTo>
                    <a:pt x="141" y="907"/>
                  </a:lnTo>
                  <a:lnTo>
                    <a:pt x="243" y="954"/>
                  </a:lnTo>
                  <a:lnTo>
                    <a:pt x="280" y="1002"/>
                  </a:lnTo>
                  <a:lnTo>
                    <a:pt x="322" y="1018"/>
                  </a:lnTo>
                  <a:lnTo>
                    <a:pt x="323" y="1048"/>
                  </a:lnTo>
                  <a:lnTo>
                    <a:pt x="351" y="1054"/>
                  </a:lnTo>
                  <a:lnTo>
                    <a:pt x="411" y="1148"/>
                  </a:lnTo>
                  <a:lnTo>
                    <a:pt x="411" y="1214"/>
                  </a:lnTo>
                  <a:lnTo>
                    <a:pt x="673" y="1229"/>
                  </a:lnTo>
                  <a:lnTo>
                    <a:pt x="657" y="1201"/>
                  </a:lnTo>
                  <a:lnTo>
                    <a:pt x="665" y="1163"/>
                  </a:lnTo>
                  <a:lnTo>
                    <a:pt x="707" y="1095"/>
                  </a:lnTo>
                  <a:lnTo>
                    <a:pt x="738" y="1077"/>
                  </a:lnTo>
                  <a:lnTo>
                    <a:pt x="720" y="1052"/>
                  </a:lnTo>
                  <a:lnTo>
                    <a:pt x="707" y="986"/>
                  </a:lnTo>
                  <a:lnTo>
                    <a:pt x="332" y="423"/>
                  </a:lnTo>
                  <a:lnTo>
                    <a:pt x="419" y="96"/>
                  </a:lnTo>
                  <a:lnTo>
                    <a:pt x="71" y="0"/>
                  </a:lnTo>
                  <a:lnTo>
                    <a:pt x="61" y="20"/>
                  </a:lnTo>
                  <a:lnTo>
                    <a:pt x="0" y="164"/>
                  </a:lnTo>
                  <a:lnTo>
                    <a:pt x="26" y="25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5" name="Freeform 36"/>
            <p:cNvSpPr>
              <a:spLocks/>
            </p:cNvSpPr>
            <p:nvPr/>
          </p:nvSpPr>
          <p:spPr bwMode="auto">
            <a:xfrm>
              <a:off x="1150" y="1424"/>
              <a:ext cx="556" cy="890"/>
            </a:xfrm>
            <a:custGeom>
              <a:avLst/>
              <a:gdLst>
                <a:gd name="T0" fmla="*/ 0 w 591"/>
                <a:gd name="T1" fmla="*/ 327 h 890"/>
                <a:gd name="T2" fmla="*/ 294 w 591"/>
                <a:gd name="T3" fmla="*/ 890 h 890"/>
                <a:gd name="T4" fmla="*/ 306 w 591"/>
                <a:gd name="T5" fmla="*/ 770 h 890"/>
                <a:gd name="T6" fmla="*/ 322 w 591"/>
                <a:gd name="T7" fmla="*/ 764 h 890"/>
                <a:gd name="T8" fmla="*/ 350 w 591"/>
                <a:gd name="T9" fmla="*/ 785 h 890"/>
                <a:gd name="T10" fmla="*/ 373 w 591"/>
                <a:gd name="T11" fmla="*/ 678 h 890"/>
                <a:gd name="T12" fmla="*/ 463 w 591"/>
                <a:gd name="T13" fmla="*/ 113 h 890"/>
                <a:gd name="T14" fmla="*/ 264 w 591"/>
                <a:gd name="T15" fmla="*/ 60 h 890"/>
                <a:gd name="T16" fmla="*/ 68 w 591"/>
                <a:gd name="T17" fmla="*/ 0 h 890"/>
                <a:gd name="T18" fmla="*/ 0 w 591"/>
                <a:gd name="T19" fmla="*/ 327 h 890"/>
                <a:gd name="T20" fmla="*/ 0 w 591"/>
                <a:gd name="T21" fmla="*/ 327 h 8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1"/>
                <a:gd name="T34" fmla="*/ 0 h 890"/>
                <a:gd name="T35" fmla="*/ 591 w 591"/>
                <a:gd name="T36" fmla="*/ 890 h 8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1" h="890">
                  <a:moveTo>
                    <a:pt x="0" y="327"/>
                  </a:moveTo>
                  <a:lnTo>
                    <a:pt x="375" y="890"/>
                  </a:lnTo>
                  <a:lnTo>
                    <a:pt x="390" y="770"/>
                  </a:lnTo>
                  <a:lnTo>
                    <a:pt x="411" y="764"/>
                  </a:lnTo>
                  <a:lnTo>
                    <a:pt x="446" y="785"/>
                  </a:lnTo>
                  <a:lnTo>
                    <a:pt x="477" y="678"/>
                  </a:lnTo>
                  <a:lnTo>
                    <a:pt x="591" y="113"/>
                  </a:lnTo>
                  <a:lnTo>
                    <a:pt x="338" y="60"/>
                  </a:lnTo>
                  <a:lnTo>
                    <a:pt x="87" y="0"/>
                  </a:lnTo>
                  <a:lnTo>
                    <a:pt x="0" y="32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6" name="Freeform 37"/>
            <p:cNvSpPr>
              <a:spLocks/>
            </p:cNvSpPr>
            <p:nvPr/>
          </p:nvSpPr>
          <p:spPr bwMode="auto">
            <a:xfrm>
              <a:off x="1469" y="709"/>
              <a:ext cx="524" cy="873"/>
            </a:xfrm>
            <a:custGeom>
              <a:avLst/>
              <a:gdLst>
                <a:gd name="T0" fmla="*/ 0 w 557"/>
                <a:gd name="T1" fmla="*/ 774 h 873"/>
                <a:gd name="T2" fmla="*/ 35 w 557"/>
                <a:gd name="T3" fmla="*/ 589 h 873"/>
                <a:gd name="T4" fmla="*/ 53 w 557"/>
                <a:gd name="T5" fmla="*/ 537 h 873"/>
                <a:gd name="T6" fmla="*/ 36 w 557"/>
                <a:gd name="T7" fmla="*/ 515 h 873"/>
                <a:gd name="T8" fmla="*/ 40 w 557"/>
                <a:gd name="T9" fmla="*/ 492 h 873"/>
                <a:gd name="T10" fmla="*/ 68 w 557"/>
                <a:gd name="T11" fmla="*/ 461 h 873"/>
                <a:gd name="T12" fmla="*/ 110 w 557"/>
                <a:gd name="T13" fmla="*/ 377 h 873"/>
                <a:gd name="T14" fmla="*/ 95 w 557"/>
                <a:gd name="T15" fmla="*/ 350 h 873"/>
                <a:gd name="T16" fmla="*/ 89 w 557"/>
                <a:gd name="T17" fmla="*/ 330 h 873"/>
                <a:gd name="T18" fmla="*/ 92 w 557"/>
                <a:gd name="T19" fmla="*/ 283 h 873"/>
                <a:gd name="T20" fmla="*/ 145 w 557"/>
                <a:gd name="T21" fmla="*/ 0 h 873"/>
                <a:gd name="T22" fmla="*/ 201 w 557"/>
                <a:gd name="T23" fmla="*/ 15 h 873"/>
                <a:gd name="T24" fmla="*/ 183 w 557"/>
                <a:gd name="T25" fmla="*/ 126 h 873"/>
                <a:gd name="T26" fmla="*/ 195 w 557"/>
                <a:gd name="T27" fmla="*/ 165 h 873"/>
                <a:gd name="T28" fmla="*/ 196 w 557"/>
                <a:gd name="T29" fmla="*/ 189 h 873"/>
                <a:gd name="T30" fmla="*/ 190 w 557"/>
                <a:gd name="T31" fmla="*/ 194 h 873"/>
                <a:gd name="T32" fmla="*/ 210 w 557"/>
                <a:gd name="T33" fmla="*/ 220 h 873"/>
                <a:gd name="T34" fmla="*/ 235 w 557"/>
                <a:gd name="T35" fmla="*/ 291 h 873"/>
                <a:gd name="T36" fmla="*/ 241 w 557"/>
                <a:gd name="T37" fmla="*/ 355 h 873"/>
                <a:gd name="T38" fmla="*/ 246 w 557"/>
                <a:gd name="T39" fmla="*/ 389 h 873"/>
                <a:gd name="T40" fmla="*/ 229 w 557"/>
                <a:gd name="T41" fmla="*/ 421 h 873"/>
                <a:gd name="T42" fmla="*/ 239 w 557"/>
                <a:gd name="T43" fmla="*/ 435 h 873"/>
                <a:gd name="T44" fmla="*/ 270 w 557"/>
                <a:gd name="T45" fmla="*/ 414 h 873"/>
                <a:gd name="T46" fmla="*/ 291 w 557"/>
                <a:gd name="T47" fmla="*/ 526 h 873"/>
                <a:gd name="T48" fmla="*/ 305 w 557"/>
                <a:gd name="T49" fmla="*/ 531 h 873"/>
                <a:gd name="T50" fmla="*/ 307 w 557"/>
                <a:gd name="T51" fmla="*/ 563 h 873"/>
                <a:gd name="T52" fmla="*/ 346 w 557"/>
                <a:gd name="T53" fmla="*/ 576 h 873"/>
                <a:gd name="T54" fmla="*/ 407 w 557"/>
                <a:gd name="T55" fmla="*/ 578 h 873"/>
                <a:gd name="T56" fmla="*/ 433 w 557"/>
                <a:gd name="T57" fmla="*/ 593 h 873"/>
                <a:gd name="T58" fmla="*/ 395 w 557"/>
                <a:gd name="T59" fmla="*/ 873 h 873"/>
                <a:gd name="T60" fmla="*/ 196 w 557"/>
                <a:gd name="T61" fmla="*/ 827 h 873"/>
                <a:gd name="T62" fmla="*/ 0 w 557"/>
                <a:gd name="T63" fmla="*/ 774 h 873"/>
                <a:gd name="T64" fmla="*/ 0 w 557"/>
                <a:gd name="T65" fmla="*/ 774 h 8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3"/>
                <a:gd name="T101" fmla="*/ 557 w 557"/>
                <a:gd name="T102" fmla="*/ 873 h 8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3">
                  <a:moveTo>
                    <a:pt x="0" y="774"/>
                  </a:moveTo>
                  <a:lnTo>
                    <a:pt x="45" y="589"/>
                  </a:lnTo>
                  <a:lnTo>
                    <a:pt x="68" y="537"/>
                  </a:lnTo>
                  <a:lnTo>
                    <a:pt x="47" y="515"/>
                  </a:lnTo>
                  <a:lnTo>
                    <a:pt x="52" y="492"/>
                  </a:lnTo>
                  <a:lnTo>
                    <a:pt x="87" y="461"/>
                  </a:lnTo>
                  <a:lnTo>
                    <a:pt x="142" y="377"/>
                  </a:lnTo>
                  <a:lnTo>
                    <a:pt x="123" y="350"/>
                  </a:lnTo>
                  <a:lnTo>
                    <a:pt x="115" y="330"/>
                  </a:lnTo>
                  <a:lnTo>
                    <a:pt x="118" y="283"/>
                  </a:lnTo>
                  <a:lnTo>
                    <a:pt x="186" y="0"/>
                  </a:lnTo>
                  <a:lnTo>
                    <a:pt x="259" y="15"/>
                  </a:lnTo>
                  <a:lnTo>
                    <a:pt x="235" y="126"/>
                  </a:lnTo>
                  <a:lnTo>
                    <a:pt x="251" y="165"/>
                  </a:lnTo>
                  <a:lnTo>
                    <a:pt x="253" y="189"/>
                  </a:lnTo>
                  <a:lnTo>
                    <a:pt x="244" y="194"/>
                  </a:lnTo>
                  <a:lnTo>
                    <a:pt x="272" y="220"/>
                  </a:lnTo>
                  <a:lnTo>
                    <a:pt x="301" y="291"/>
                  </a:lnTo>
                  <a:lnTo>
                    <a:pt x="311" y="355"/>
                  </a:lnTo>
                  <a:lnTo>
                    <a:pt x="316" y="389"/>
                  </a:lnTo>
                  <a:lnTo>
                    <a:pt x="295" y="421"/>
                  </a:lnTo>
                  <a:lnTo>
                    <a:pt x="309" y="435"/>
                  </a:lnTo>
                  <a:lnTo>
                    <a:pt x="348" y="414"/>
                  </a:lnTo>
                  <a:lnTo>
                    <a:pt x="374" y="526"/>
                  </a:lnTo>
                  <a:lnTo>
                    <a:pt x="392" y="531"/>
                  </a:lnTo>
                  <a:lnTo>
                    <a:pt x="395" y="563"/>
                  </a:lnTo>
                  <a:lnTo>
                    <a:pt x="445" y="576"/>
                  </a:lnTo>
                  <a:lnTo>
                    <a:pt x="523" y="578"/>
                  </a:lnTo>
                  <a:lnTo>
                    <a:pt x="557" y="593"/>
                  </a:lnTo>
                  <a:lnTo>
                    <a:pt x="508" y="873"/>
                  </a:lnTo>
                  <a:lnTo>
                    <a:pt x="253" y="827"/>
                  </a:lnTo>
                  <a:lnTo>
                    <a:pt x="0" y="77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7" name="Freeform 38"/>
            <p:cNvSpPr>
              <a:spLocks/>
            </p:cNvSpPr>
            <p:nvPr/>
          </p:nvSpPr>
          <p:spPr bwMode="auto">
            <a:xfrm>
              <a:off x="1689" y="724"/>
              <a:ext cx="896" cy="590"/>
            </a:xfrm>
            <a:custGeom>
              <a:avLst/>
              <a:gdLst>
                <a:gd name="T0" fmla="*/ 12 w 952"/>
                <a:gd name="T1" fmla="*/ 150 h 590"/>
                <a:gd name="T2" fmla="*/ 14 w 952"/>
                <a:gd name="T3" fmla="*/ 174 h 590"/>
                <a:gd name="T4" fmla="*/ 8 w 952"/>
                <a:gd name="T5" fmla="*/ 179 h 590"/>
                <a:gd name="T6" fmla="*/ 29 w 952"/>
                <a:gd name="T7" fmla="*/ 205 h 590"/>
                <a:gd name="T8" fmla="*/ 52 w 952"/>
                <a:gd name="T9" fmla="*/ 276 h 590"/>
                <a:gd name="T10" fmla="*/ 59 w 952"/>
                <a:gd name="T11" fmla="*/ 340 h 590"/>
                <a:gd name="T12" fmla="*/ 63 w 952"/>
                <a:gd name="T13" fmla="*/ 374 h 590"/>
                <a:gd name="T14" fmla="*/ 47 w 952"/>
                <a:gd name="T15" fmla="*/ 406 h 590"/>
                <a:gd name="T16" fmla="*/ 58 w 952"/>
                <a:gd name="T17" fmla="*/ 420 h 590"/>
                <a:gd name="T18" fmla="*/ 88 w 952"/>
                <a:gd name="T19" fmla="*/ 399 h 590"/>
                <a:gd name="T20" fmla="*/ 109 w 952"/>
                <a:gd name="T21" fmla="*/ 511 h 590"/>
                <a:gd name="T22" fmla="*/ 123 w 952"/>
                <a:gd name="T23" fmla="*/ 516 h 590"/>
                <a:gd name="T24" fmla="*/ 125 w 952"/>
                <a:gd name="T25" fmla="*/ 548 h 590"/>
                <a:gd name="T26" fmla="*/ 135 w 952"/>
                <a:gd name="T27" fmla="*/ 565 h 590"/>
                <a:gd name="T28" fmla="*/ 164 w 952"/>
                <a:gd name="T29" fmla="*/ 561 h 590"/>
                <a:gd name="T30" fmla="*/ 226 w 952"/>
                <a:gd name="T31" fmla="*/ 563 h 590"/>
                <a:gd name="T32" fmla="*/ 252 w 952"/>
                <a:gd name="T33" fmla="*/ 578 h 590"/>
                <a:gd name="T34" fmla="*/ 259 w 952"/>
                <a:gd name="T35" fmla="*/ 519 h 590"/>
                <a:gd name="T36" fmla="*/ 463 w 952"/>
                <a:gd name="T37" fmla="*/ 558 h 590"/>
                <a:gd name="T38" fmla="*/ 710 w 952"/>
                <a:gd name="T39" fmla="*/ 590 h 590"/>
                <a:gd name="T40" fmla="*/ 717 w 952"/>
                <a:gd name="T41" fmla="*/ 484 h 590"/>
                <a:gd name="T42" fmla="*/ 744 w 952"/>
                <a:gd name="T43" fmla="*/ 139 h 590"/>
                <a:gd name="T44" fmla="*/ 413 w 952"/>
                <a:gd name="T45" fmla="*/ 90 h 590"/>
                <a:gd name="T46" fmla="*/ 250 w 952"/>
                <a:gd name="T47" fmla="*/ 56 h 590"/>
                <a:gd name="T48" fmla="*/ 20 w 952"/>
                <a:gd name="T49" fmla="*/ 0 h 590"/>
                <a:gd name="T50" fmla="*/ 0 w 952"/>
                <a:gd name="T51" fmla="*/ 111 h 590"/>
                <a:gd name="T52" fmla="*/ 12 w 952"/>
                <a:gd name="T53" fmla="*/ 150 h 590"/>
                <a:gd name="T54" fmla="*/ 12 w 952"/>
                <a:gd name="T55" fmla="*/ 150 h 5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90"/>
                <a:gd name="T86" fmla="*/ 952 w 952"/>
                <a:gd name="T87" fmla="*/ 590 h 5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90">
                  <a:moveTo>
                    <a:pt x="16" y="150"/>
                  </a:moveTo>
                  <a:lnTo>
                    <a:pt x="18" y="174"/>
                  </a:lnTo>
                  <a:lnTo>
                    <a:pt x="9" y="179"/>
                  </a:lnTo>
                  <a:lnTo>
                    <a:pt x="37" y="205"/>
                  </a:lnTo>
                  <a:lnTo>
                    <a:pt x="66" y="276"/>
                  </a:lnTo>
                  <a:lnTo>
                    <a:pt x="76" y="340"/>
                  </a:lnTo>
                  <a:lnTo>
                    <a:pt x="81" y="374"/>
                  </a:lnTo>
                  <a:lnTo>
                    <a:pt x="60" y="406"/>
                  </a:lnTo>
                  <a:lnTo>
                    <a:pt x="74" y="420"/>
                  </a:lnTo>
                  <a:lnTo>
                    <a:pt x="113" y="399"/>
                  </a:lnTo>
                  <a:lnTo>
                    <a:pt x="139" y="511"/>
                  </a:lnTo>
                  <a:lnTo>
                    <a:pt x="157" y="516"/>
                  </a:lnTo>
                  <a:lnTo>
                    <a:pt x="160" y="548"/>
                  </a:lnTo>
                  <a:lnTo>
                    <a:pt x="173" y="565"/>
                  </a:lnTo>
                  <a:lnTo>
                    <a:pt x="210" y="561"/>
                  </a:lnTo>
                  <a:lnTo>
                    <a:pt x="288" y="563"/>
                  </a:lnTo>
                  <a:lnTo>
                    <a:pt x="322" y="578"/>
                  </a:lnTo>
                  <a:lnTo>
                    <a:pt x="332" y="519"/>
                  </a:lnTo>
                  <a:lnTo>
                    <a:pt x="591" y="558"/>
                  </a:lnTo>
                  <a:lnTo>
                    <a:pt x="908" y="590"/>
                  </a:lnTo>
                  <a:lnTo>
                    <a:pt x="919" y="484"/>
                  </a:lnTo>
                  <a:lnTo>
                    <a:pt x="952" y="139"/>
                  </a:lnTo>
                  <a:lnTo>
                    <a:pt x="529" y="90"/>
                  </a:lnTo>
                  <a:lnTo>
                    <a:pt x="320" y="56"/>
                  </a:lnTo>
                  <a:lnTo>
                    <a:pt x="24" y="0"/>
                  </a:lnTo>
                  <a:lnTo>
                    <a:pt x="0" y="111"/>
                  </a:lnTo>
                  <a:lnTo>
                    <a:pt x="16" y="15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 name="Freeform 39"/>
            <p:cNvSpPr>
              <a:spLocks/>
            </p:cNvSpPr>
            <p:nvPr/>
          </p:nvSpPr>
          <p:spPr bwMode="auto">
            <a:xfrm>
              <a:off x="1433" y="2102"/>
              <a:ext cx="596" cy="715"/>
            </a:xfrm>
            <a:custGeom>
              <a:avLst/>
              <a:gdLst>
                <a:gd name="T0" fmla="*/ 32 w 634"/>
                <a:gd name="T1" fmla="*/ 459 h 716"/>
                <a:gd name="T2" fmla="*/ 20 w 634"/>
                <a:gd name="T3" fmla="*/ 431 h 716"/>
                <a:gd name="T4" fmla="*/ 24 w 634"/>
                <a:gd name="T5" fmla="*/ 393 h 716"/>
                <a:gd name="T6" fmla="*/ 58 w 634"/>
                <a:gd name="T7" fmla="*/ 321 h 716"/>
                <a:gd name="T8" fmla="*/ 82 w 634"/>
                <a:gd name="T9" fmla="*/ 303 h 716"/>
                <a:gd name="T10" fmla="*/ 68 w 634"/>
                <a:gd name="T11" fmla="*/ 278 h 716"/>
                <a:gd name="T12" fmla="*/ 58 w 634"/>
                <a:gd name="T13" fmla="*/ 212 h 716"/>
                <a:gd name="T14" fmla="*/ 70 w 634"/>
                <a:gd name="T15" fmla="*/ 92 h 716"/>
                <a:gd name="T16" fmla="*/ 86 w 634"/>
                <a:gd name="T17" fmla="*/ 86 h 716"/>
                <a:gd name="T18" fmla="*/ 113 w 634"/>
                <a:gd name="T19" fmla="*/ 107 h 716"/>
                <a:gd name="T20" fmla="*/ 137 w 634"/>
                <a:gd name="T21" fmla="*/ 0 h 716"/>
                <a:gd name="T22" fmla="*/ 494 w 634"/>
                <a:gd name="T23" fmla="*/ 76 h 716"/>
                <a:gd name="T24" fmla="*/ 421 w 634"/>
                <a:gd name="T25" fmla="*/ 720 h 716"/>
                <a:gd name="T26" fmla="*/ 311 w 634"/>
                <a:gd name="T27" fmla="*/ 700 h 716"/>
                <a:gd name="T28" fmla="*/ 243 w 634"/>
                <a:gd name="T29" fmla="*/ 676 h 716"/>
                <a:gd name="T30" fmla="*/ 102 w 634"/>
                <a:gd name="T31" fmla="*/ 605 h 716"/>
                <a:gd name="T32" fmla="*/ 0 w 634"/>
                <a:gd name="T33" fmla="*/ 495 h 716"/>
                <a:gd name="T34" fmla="*/ 32 w 634"/>
                <a:gd name="T35" fmla="*/ 459 h 716"/>
                <a:gd name="T36" fmla="*/ 32 w 634"/>
                <a:gd name="T37" fmla="*/ 459 h 7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4"/>
                <a:gd name="T58" fmla="*/ 0 h 716"/>
                <a:gd name="T59" fmla="*/ 634 w 634"/>
                <a:gd name="T60" fmla="*/ 716 h 7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4" h="716">
                  <a:moveTo>
                    <a:pt x="40" y="455"/>
                  </a:moveTo>
                  <a:lnTo>
                    <a:pt x="24" y="427"/>
                  </a:lnTo>
                  <a:lnTo>
                    <a:pt x="32" y="389"/>
                  </a:lnTo>
                  <a:lnTo>
                    <a:pt x="74" y="321"/>
                  </a:lnTo>
                  <a:lnTo>
                    <a:pt x="105" y="303"/>
                  </a:lnTo>
                  <a:lnTo>
                    <a:pt x="87" y="278"/>
                  </a:lnTo>
                  <a:lnTo>
                    <a:pt x="74" y="212"/>
                  </a:lnTo>
                  <a:lnTo>
                    <a:pt x="89" y="92"/>
                  </a:lnTo>
                  <a:lnTo>
                    <a:pt x="110" y="86"/>
                  </a:lnTo>
                  <a:lnTo>
                    <a:pt x="145" y="107"/>
                  </a:lnTo>
                  <a:lnTo>
                    <a:pt x="176" y="0"/>
                  </a:lnTo>
                  <a:lnTo>
                    <a:pt x="634" y="76"/>
                  </a:lnTo>
                  <a:lnTo>
                    <a:pt x="539" y="716"/>
                  </a:lnTo>
                  <a:lnTo>
                    <a:pt x="398" y="696"/>
                  </a:lnTo>
                  <a:lnTo>
                    <a:pt x="311" y="672"/>
                  </a:lnTo>
                  <a:lnTo>
                    <a:pt x="131" y="601"/>
                  </a:lnTo>
                  <a:lnTo>
                    <a:pt x="0" y="491"/>
                  </a:lnTo>
                  <a:lnTo>
                    <a:pt x="40" y="45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 name="Freeform 40"/>
            <p:cNvSpPr>
              <a:spLocks/>
            </p:cNvSpPr>
            <p:nvPr/>
          </p:nvSpPr>
          <p:spPr bwMode="auto">
            <a:xfrm>
              <a:off x="1927" y="1244"/>
              <a:ext cx="617" cy="525"/>
            </a:xfrm>
            <a:custGeom>
              <a:avLst/>
              <a:gdLst>
                <a:gd name="T0" fmla="*/ 0 w 654"/>
                <a:gd name="T1" fmla="*/ 448 h 526"/>
                <a:gd name="T2" fmla="*/ 61 w 654"/>
                <a:gd name="T3" fmla="*/ 0 h 526"/>
                <a:gd name="T4" fmla="*/ 263 w 654"/>
                <a:gd name="T5" fmla="*/ 39 h 526"/>
                <a:gd name="T6" fmla="*/ 512 w 654"/>
                <a:gd name="T7" fmla="*/ 71 h 526"/>
                <a:gd name="T8" fmla="*/ 496 w 654"/>
                <a:gd name="T9" fmla="*/ 296 h 526"/>
                <a:gd name="T10" fmla="*/ 480 w 654"/>
                <a:gd name="T11" fmla="*/ 522 h 526"/>
                <a:gd name="T12" fmla="*/ 138 w 654"/>
                <a:gd name="T13" fmla="*/ 475 h 526"/>
                <a:gd name="T14" fmla="*/ 0 w 654"/>
                <a:gd name="T15" fmla="*/ 448 h 526"/>
                <a:gd name="T16" fmla="*/ 0 w 654"/>
                <a:gd name="T17" fmla="*/ 448 h 5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4"/>
                <a:gd name="T28" fmla="*/ 0 h 526"/>
                <a:gd name="T29" fmla="*/ 654 w 654"/>
                <a:gd name="T30" fmla="*/ 526 h 5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4" h="526">
                  <a:moveTo>
                    <a:pt x="0" y="452"/>
                  </a:moveTo>
                  <a:lnTo>
                    <a:pt x="78" y="0"/>
                  </a:lnTo>
                  <a:lnTo>
                    <a:pt x="337" y="39"/>
                  </a:lnTo>
                  <a:lnTo>
                    <a:pt x="654" y="71"/>
                  </a:lnTo>
                  <a:lnTo>
                    <a:pt x="633" y="300"/>
                  </a:lnTo>
                  <a:lnTo>
                    <a:pt x="612" y="526"/>
                  </a:lnTo>
                  <a:lnTo>
                    <a:pt x="176" y="479"/>
                  </a:lnTo>
                  <a:lnTo>
                    <a:pt x="0" y="45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 name="Freeform 41"/>
            <p:cNvSpPr>
              <a:spLocks/>
            </p:cNvSpPr>
            <p:nvPr/>
          </p:nvSpPr>
          <p:spPr bwMode="auto">
            <a:xfrm>
              <a:off x="2029" y="1723"/>
              <a:ext cx="635" cy="522"/>
            </a:xfrm>
            <a:custGeom>
              <a:avLst/>
              <a:gdLst>
                <a:gd name="T0" fmla="*/ 53 w 679"/>
                <a:gd name="T1" fmla="*/ 0 h 522"/>
                <a:gd name="T2" fmla="*/ 395 w 679"/>
                <a:gd name="T3" fmla="*/ 47 h 522"/>
                <a:gd name="T4" fmla="*/ 533 w 679"/>
                <a:gd name="T5" fmla="*/ 63 h 522"/>
                <a:gd name="T6" fmla="*/ 526 w 679"/>
                <a:gd name="T7" fmla="*/ 175 h 522"/>
                <a:gd name="T8" fmla="*/ 508 w 679"/>
                <a:gd name="T9" fmla="*/ 522 h 522"/>
                <a:gd name="T10" fmla="*/ 439 w 679"/>
                <a:gd name="T11" fmla="*/ 515 h 522"/>
                <a:gd name="T12" fmla="*/ 219 w 679"/>
                <a:gd name="T13" fmla="*/ 491 h 522"/>
                <a:gd name="T14" fmla="*/ 0 w 679"/>
                <a:gd name="T15" fmla="*/ 455 h 522"/>
                <a:gd name="T16" fmla="*/ 53 w 679"/>
                <a:gd name="T17" fmla="*/ 0 h 522"/>
                <a:gd name="T18" fmla="*/ 53 w 679"/>
                <a:gd name="T19" fmla="*/ 0 h 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9"/>
                <a:gd name="T31" fmla="*/ 0 h 522"/>
                <a:gd name="T32" fmla="*/ 679 w 679"/>
                <a:gd name="T33" fmla="*/ 522 h 5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9" h="522">
                  <a:moveTo>
                    <a:pt x="68" y="0"/>
                  </a:moveTo>
                  <a:lnTo>
                    <a:pt x="504" y="47"/>
                  </a:lnTo>
                  <a:lnTo>
                    <a:pt x="679" y="63"/>
                  </a:lnTo>
                  <a:lnTo>
                    <a:pt x="671" y="175"/>
                  </a:lnTo>
                  <a:lnTo>
                    <a:pt x="648" y="522"/>
                  </a:lnTo>
                  <a:lnTo>
                    <a:pt x="559" y="515"/>
                  </a:lnTo>
                  <a:lnTo>
                    <a:pt x="280" y="491"/>
                  </a:lnTo>
                  <a:lnTo>
                    <a:pt x="0" y="455"/>
                  </a:lnTo>
                  <a:lnTo>
                    <a:pt x="68"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 name="Freeform 42"/>
            <p:cNvSpPr>
              <a:spLocks/>
            </p:cNvSpPr>
            <p:nvPr/>
          </p:nvSpPr>
          <p:spPr bwMode="auto">
            <a:xfrm>
              <a:off x="1940" y="2178"/>
              <a:ext cx="618" cy="652"/>
            </a:xfrm>
            <a:custGeom>
              <a:avLst/>
              <a:gdLst>
                <a:gd name="T0" fmla="*/ 64 w 654"/>
                <a:gd name="T1" fmla="*/ 655 h 651"/>
                <a:gd name="T2" fmla="*/ 71 w 654"/>
                <a:gd name="T3" fmla="*/ 606 h 651"/>
                <a:gd name="T4" fmla="*/ 199 w 654"/>
                <a:gd name="T5" fmla="*/ 627 h 651"/>
                <a:gd name="T6" fmla="*/ 192 w 654"/>
                <a:gd name="T7" fmla="*/ 603 h 651"/>
                <a:gd name="T8" fmla="*/ 469 w 654"/>
                <a:gd name="T9" fmla="*/ 635 h 651"/>
                <a:gd name="T10" fmla="*/ 512 w 654"/>
                <a:gd name="T11" fmla="*/ 60 h 651"/>
                <a:gd name="T12" fmla="*/ 293 w 654"/>
                <a:gd name="T13" fmla="*/ 36 h 651"/>
                <a:gd name="T14" fmla="*/ 74 w 654"/>
                <a:gd name="T15" fmla="*/ 0 h 651"/>
                <a:gd name="T16" fmla="*/ 0 w 654"/>
                <a:gd name="T17" fmla="*/ 644 h 651"/>
                <a:gd name="T18" fmla="*/ 64 w 654"/>
                <a:gd name="T19" fmla="*/ 655 h 651"/>
                <a:gd name="T20" fmla="*/ 64 w 654"/>
                <a:gd name="T21" fmla="*/ 655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1" y="602"/>
                  </a:lnTo>
                  <a:lnTo>
                    <a:pt x="254" y="623"/>
                  </a:lnTo>
                  <a:lnTo>
                    <a:pt x="246" y="599"/>
                  </a:lnTo>
                  <a:lnTo>
                    <a:pt x="601" y="631"/>
                  </a:lnTo>
                  <a:lnTo>
                    <a:pt x="654" y="60"/>
                  </a:lnTo>
                  <a:lnTo>
                    <a:pt x="375" y="36"/>
                  </a:lnTo>
                  <a:lnTo>
                    <a:pt x="95" y="0"/>
                  </a:lnTo>
                  <a:lnTo>
                    <a:pt x="0" y="640"/>
                  </a:lnTo>
                  <a:lnTo>
                    <a:pt x="82" y="65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 name="Freeform 43"/>
            <p:cNvSpPr>
              <a:spLocks/>
            </p:cNvSpPr>
            <p:nvPr/>
          </p:nvSpPr>
          <p:spPr bwMode="auto">
            <a:xfrm>
              <a:off x="2171" y="2298"/>
              <a:ext cx="1224" cy="1226"/>
            </a:xfrm>
            <a:custGeom>
              <a:avLst/>
              <a:gdLst>
                <a:gd name="T0" fmla="*/ 0 w 1302"/>
                <a:gd name="T1" fmla="*/ 479 h 1225"/>
                <a:gd name="T2" fmla="*/ 277 w 1302"/>
                <a:gd name="T3" fmla="*/ 511 h 1225"/>
                <a:gd name="T4" fmla="*/ 315 w 1302"/>
                <a:gd name="T5" fmla="*/ 0 h 1225"/>
                <a:gd name="T6" fmla="*/ 535 w 1302"/>
                <a:gd name="T7" fmla="*/ 16 h 1225"/>
                <a:gd name="T8" fmla="*/ 527 w 1302"/>
                <a:gd name="T9" fmla="*/ 236 h 1225"/>
                <a:gd name="T10" fmla="*/ 549 w 1302"/>
                <a:gd name="T11" fmla="*/ 259 h 1225"/>
                <a:gd name="T12" fmla="*/ 569 w 1302"/>
                <a:gd name="T13" fmla="*/ 259 h 1225"/>
                <a:gd name="T14" fmla="*/ 586 w 1302"/>
                <a:gd name="T15" fmla="*/ 280 h 1225"/>
                <a:gd name="T16" fmla="*/ 619 w 1302"/>
                <a:gd name="T17" fmla="*/ 290 h 1225"/>
                <a:gd name="T18" fmla="*/ 685 w 1302"/>
                <a:gd name="T19" fmla="*/ 327 h 1225"/>
                <a:gd name="T20" fmla="*/ 698 w 1302"/>
                <a:gd name="T21" fmla="*/ 311 h 1225"/>
                <a:gd name="T22" fmla="*/ 740 w 1302"/>
                <a:gd name="T23" fmla="*/ 341 h 1225"/>
                <a:gd name="T24" fmla="*/ 797 w 1302"/>
                <a:gd name="T25" fmla="*/ 341 h 1225"/>
                <a:gd name="T26" fmla="*/ 836 w 1302"/>
                <a:gd name="T27" fmla="*/ 327 h 1225"/>
                <a:gd name="T28" fmla="*/ 889 w 1302"/>
                <a:gd name="T29" fmla="*/ 314 h 1225"/>
                <a:gd name="T30" fmla="*/ 939 w 1302"/>
                <a:gd name="T31" fmla="*/ 348 h 1225"/>
                <a:gd name="T32" fmla="*/ 948 w 1302"/>
                <a:gd name="T33" fmla="*/ 359 h 1225"/>
                <a:gd name="T34" fmla="*/ 972 w 1302"/>
                <a:gd name="T35" fmla="*/ 359 h 1225"/>
                <a:gd name="T36" fmla="*/ 979 w 1302"/>
                <a:gd name="T37" fmla="*/ 541 h 1225"/>
                <a:gd name="T38" fmla="*/ 1017 w 1302"/>
                <a:gd name="T39" fmla="*/ 634 h 1225"/>
                <a:gd name="T40" fmla="*/ 1003 w 1302"/>
                <a:gd name="T41" fmla="*/ 703 h 1225"/>
                <a:gd name="T42" fmla="*/ 1006 w 1302"/>
                <a:gd name="T43" fmla="*/ 761 h 1225"/>
                <a:gd name="T44" fmla="*/ 987 w 1302"/>
                <a:gd name="T45" fmla="*/ 791 h 1225"/>
                <a:gd name="T46" fmla="*/ 996 w 1302"/>
                <a:gd name="T47" fmla="*/ 800 h 1225"/>
                <a:gd name="T48" fmla="*/ 953 w 1302"/>
                <a:gd name="T49" fmla="*/ 816 h 1225"/>
                <a:gd name="T50" fmla="*/ 921 w 1302"/>
                <a:gd name="T51" fmla="*/ 821 h 1225"/>
                <a:gd name="T52" fmla="*/ 927 w 1302"/>
                <a:gd name="T53" fmla="*/ 789 h 1225"/>
                <a:gd name="T54" fmla="*/ 907 w 1302"/>
                <a:gd name="T55" fmla="*/ 807 h 1225"/>
                <a:gd name="T56" fmla="*/ 908 w 1302"/>
                <a:gd name="T57" fmla="*/ 844 h 1225"/>
                <a:gd name="T58" fmla="*/ 887 w 1302"/>
                <a:gd name="T59" fmla="*/ 881 h 1225"/>
                <a:gd name="T60" fmla="*/ 768 w 1302"/>
                <a:gd name="T61" fmla="*/ 959 h 1225"/>
                <a:gd name="T62" fmla="*/ 729 w 1302"/>
                <a:gd name="T63" fmla="*/ 1009 h 1225"/>
                <a:gd name="T64" fmla="*/ 695 w 1302"/>
                <a:gd name="T65" fmla="*/ 1116 h 1225"/>
                <a:gd name="T66" fmla="*/ 724 w 1302"/>
                <a:gd name="T67" fmla="*/ 1229 h 1225"/>
                <a:gd name="T68" fmla="*/ 695 w 1302"/>
                <a:gd name="T69" fmla="*/ 1229 h 1225"/>
                <a:gd name="T70" fmla="*/ 566 w 1302"/>
                <a:gd name="T71" fmla="*/ 1171 h 1225"/>
                <a:gd name="T72" fmla="*/ 552 w 1302"/>
                <a:gd name="T73" fmla="*/ 1122 h 1225"/>
                <a:gd name="T74" fmla="*/ 538 w 1302"/>
                <a:gd name="T75" fmla="*/ 1100 h 1225"/>
                <a:gd name="T76" fmla="*/ 533 w 1302"/>
                <a:gd name="T77" fmla="*/ 1037 h 1225"/>
                <a:gd name="T78" fmla="*/ 509 w 1302"/>
                <a:gd name="T79" fmla="*/ 1012 h 1225"/>
                <a:gd name="T80" fmla="*/ 436 w 1302"/>
                <a:gd name="T81" fmla="*/ 842 h 1225"/>
                <a:gd name="T82" fmla="*/ 405 w 1302"/>
                <a:gd name="T83" fmla="*/ 810 h 1225"/>
                <a:gd name="T84" fmla="*/ 395 w 1302"/>
                <a:gd name="T85" fmla="*/ 782 h 1225"/>
                <a:gd name="T86" fmla="*/ 292 w 1302"/>
                <a:gd name="T87" fmla="*/ 776 h 1225"/>
                <a:gd name="T88" fmla="*/ 238 w 1302"/>
                <a:gd name="T89" fmla="*/ 857 h 1225"/>
                <a:gd name="T90" fmla="*/ 145 w 1302"/>
                <a:gd name="T91" fmla="*/ 773 h 1225"/>
                <a:gd name="T92" fmla="*/ 118 w 1302"/>
                <a:gd name="T93" fmla="*/ 656 h 1225"/>
                <a:gd name="T94" fmla="*/ 29 w 1302"/>
                <a:gd name="T95" fmla="*/ 542 h 1225"/>
                <a:gd name="T96" fmla="*/ 19 w 1302"/>
                <a:gd name="T97" fmla="*/ 508 h 1225"/>
                <a:gd name="T98" fmla="*/ 8 w 1302"/>
                <a:gd name="T99" fmla="*/ 503 h 1225"/>
                <a:gd name="T100" fmla="*/ 0 w 1302"/>
                <a:gd name="T101" fmla="*/ 479 h 1225"/>
                <a:gd name="T102" fmla="*/ 0 w 1302"/>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2"/>
                <a:gd name="T157" fmla="*/ 0 h 1225"/>
                <a:gd name="T158" fmla="*/ 1302 w 1302"/>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2" h="1225">
                  <a:moveTo>
                    <a:pt x="0" y="479"/>
                  </a:moveTo>
                  <a:lnTo>
                    <a:pt x="355" y="511"/>
                  </a:lnTo>
                  <a:lnTo>
                    <a:pt x="403" y="0"/>
                  </a:lnTo>
                  <a:lnTo>
                    <a:pt x="685" y="16"/>
                  </a:lnTo>
                  <a:lnTo>
                    <a:pt x="675" y="236"/>
                  </a:lnTo>
                  <a:lnTo>
                    <a:pt x="703" y="259"/>
                  </a:lnTo>
                  <a:lnTo>
                    <a:pt x="729" y="259"/>
                  </a:lnTo>
                  <a:lnTo>
                    <a:pt x="750" y="280"/>
                  </a:lnTo>
                  <a:lnTo>
                    <a:pt x="792" y="290"/>
                  </a:lnTo>
                  <a:lnTo>
                    <a:pt x="876" y="327"/>
                  </a:lnTo>
                  <a:lnTo>
                    <a:pt x="892" y="311"/>
                  </a:lnTo>
                  <a:lnTo>
                    <a:pt x="947" y="341"/>
                  </a:lnTo>
                  <a:lnTo>
                    <a:pt x="1020" y="341"/>
                  </a:lnTo>
                  <a:lnTo>
                    <a:pt x="1070" y="327"/>
                  </a:lnTo>
                  <a:lnTo>
                    <a:pt x="1138" y="314"/>
                  </a:lnTo>
                  <a:lnTo>
                    <a:pt x="1203" y="348"/>
                  </a:lnTo>
                  <a:lnTo>
                    <a:pt x="1213" y="359"/>
                  </a:lnTo>
                  <a:lnTo>
                    <a:pt x="1245" y="359"/>
                  </a:lnTo>
                  <a:lnTo>
                    <a:pt x="1253" y="541"/>
                  </a:lnTo>
                  <a:lnTo>
                    <a:pt x="1302" y="630"/>
                  </a:lnTo>
                  <a:lnTo>
                    <a:pt x="1284" y="699"/>
                  </a:lnTo>
                  <a:lnTo>
                    <a:pt x="1287" y="757"/>
                  </a:lnTo>
                  <a:lnTo>
                    <a:pt x="1264" y="787"/>
                  </a:lnTo>
                  <a:lnTo>
                    <a:pt x="1274" y="796"/>
                  </a:lnTo>
                  <a:lnTo>
                    <a:pt x="1221" y="812"/>
                  </a:lnTo>
                  <a:lnTo>
                    <a:pt x="1179" y="817"/>
                  </a:lnTo>
                  <a:lnTo>
                    <a:pt x="1187" y="785"/>
                  </a:lnTo>
                  <a:lnTo>
                    <a:pt x="1162" y="803"/>
                  </a:lnTo>
                  <a:lnTo>
                    <a:pt x="1164" y="840"/>
                  </a:lnTo>
                  <a:lnTo>
                    <a:pt x="1136" y="877"/>
                  </a:lnTo>
                  <a:lnTo>
                    <a:pt x="983" y="955"/>
                  </a:lnTo>
                  <a:lnTo>
                    <a:pt x="933" y="1005"/>
                  </a:lnTo>
                  <a:lnTo>
                    <a:pt x="889" y="1112"/>
                  </a:lnTo>
                  <a:lnTo>
                    <a:pt x="926" y="1225"/>
                  </a:lnTo>
                  <a:lnTo>
                    <a:pt x="889" y="1225"/>
                  </a:lnTo>
                  <a:lnTo>
                    <a:pt x="724" y="1167"/>
                  </a:lnTo>
                  <a:lnTo>
                    <a:pt x="706" y="1118"/>
                  </a:lnTo>
                  <a:lnTo>
                    <a:pt x="688" y="1096"/>
                  </a:lnTo>
                  <a:lnTo>
                    <a:pt x="682" y="1033"/>
                  </a:lnTo>
                  <a:lnTo>
                    <a:pt x="651" y="1008"/>
                  </a:lnTo>
                  <a:lnTo>
                    <a:pt x="560" y="838"/>
                  </a:lnTo>
                  <a:lnTo>
                    <a:pt x="518" y="806"/>
                  </a:lnTo>
                  <a:lnTo>
                    <a:pt x="505" y="778"/>
                  </a:lnTo>
                  <a:lnTo>
                    <a:pt x="374" y="772"/>
                  </a:lnTo>
                  <a:lnTo>
                    <a:pt x="304" y="853"/>
                  </a:lnTo>
                  <a:lnTo>
                    <a:pt x="185" y="769"/>
                  </a:lnTo>
                  <a:lnTo>
                    <a:pt x="151" y="652"/>
                  </a:lnTo>
                  <a:lnTo>
                    <a:pt x="37" y="542"/>
                  </a:lnTo>
                  <a:lnTo>
                    <a:pt x="23" y="508"/>
                  </a:lnTo>
                  <a:lnTo>
                    <a:pt x="8" y="503"/>
                  </a:lnTo>
                  <a:lnTo>
                    <a:pt x="0" y="47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3" name="Freeform 44"/>
            <p:cNvSpPr>
              <a:spLocks/>
            </p:cNvSpPr>
            <p:nvPr/>
          </p:nvSpPr>
          <p:spPr bwMode="auto">
            <a:xfrm>
              <a:off x="2553" y="864"/>
              <a:ext cx="575" cy="375"/>
            </a:xfrm>
            <a:custGeom>
              <a:avLst/>
              <a:gdLst>
                <a:gd name="T0" fmla="*/ 25 w 612"/>
                <a:gd name="T1" fmla="*/ 0 h 375"/>
                <a:gd name="T2" fmla="*/ 441 w 612"/>
                <a:gd name="T3" fmla="*/ 27 h 375"/>
                <a:gd name="T4" fmla="*/ 444 w 612"/>
                <a:gd name="T5" fmla="*/ 121 h 375"/>
                <a:gd name="T6" fmla="*/ 461 w 612"/>
                <a:gd name="T7" fmla="*/ 197 h 375"/>
                <a:gd name="T8" fmla="*/ 464 w 612"/>
                <a:gd name="T9" fmla="*/ 296 h 375"/>
                <a:gd name="T10" fmla="*/ 476 w 612"/>
                <a:gd name="T11" fmla="*/ 375 h 375"/>
                <a:gd name="T12" fmla="*/ 226 w 612"/>
                <a:gd name="T13" fmla="*/ 366 h 375"/>
                <a:gd name="T14" fmla="*/ 0 w 612"/>
                <a:gd name="T15" fmla="*/ 345 h 375"/>
                <a:gd name="T16" fmla="*/ 25 w 612"/>
                <a:gd name="T17" fmla="*/ 0 h 375"/>
                <a:gd name="T18" fmla="*/ 25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3" y="0"/>
                  </a:moveTo>
                  <a:lnTo>
                    <a:pt x="565" y="27"/>
                  </a:lnTo>
                  <a:lnTo>
                    <a:pt x="569" y="121"/>
                  </a:lnTo>
                  <a:lnTo>
                    <a:pt x="593" y="197"/>
                  </a:lnTo>
                  <a:lnTo>
                    <a:pt x="596" y="296"/>
                  </a:lnTo>
                  <a:lnTo>
                    <a:pt x="612" y="375"/>
                  </a:lnTo>
                  <a:lnTo>
                    <a:pt x="290" y="366"/>
                  </a:lnTo>
                  <a:lnTo>
                    <a:pt x="0" y="345"/>
                  </a:lnTo>
                  <a:lnTo>
                    <a:pt x="33"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4" name="Freeform 45"/>
            <p:cNvSpPr>
              <a:spLocks/>
            </p:cNvSpPr>
            <p:nvPr/>
          </p:nvSpPr>
          <p:spPr bwMode="auto">
            <a:xfrm>
              <a:off x="2523" y="1208"/>
              <a:ext cx="615" cy="427"/>
            </a:xfrm>
            <a:custGeom>
              <a:avLst/>
              <a:gdLst>
                <a:gd name="T0" fmla="*/ 24 w 654"/>
                <a:gd name="T1" fmla="*/ 0 h 427"/>
                <a:gd name="T2" fmla="*/ 252 w 654"/>
                <a:gd name="T3" fmla="*/ 21 h 427"/>
                <a:gd name="T4" fmla="*/ 504 w 654"/>
                <a:gd name="T5" fmla="*/ 30 h 427"/>
                <a:gd name="T6" fmla="*/ 486 w 654"/>
                <a:gd name="T7" fmla="*/ 71 h 427"/>
                <a:gd name="T8" fmla="*/ 512 w 654"/>
                <a:gd name="T9" fmla="*/ 100 h 427"/>
                <a:gd name="T10" fmla="*/ 510 w 654"/>
                <a:gd name="T11" fmla="*/ 310 h 427"/>
                <a:gd name="T12" fmla="*/ 499 w 654"/>
                <a:gd name="T13" fmla="*/ 309 h 427"/>
                <a:gd name="T14" fmla="*/ 499 w 654"/>
                <a:gd name="T15" fmla="*/ 336 h 427"/>
                <a:gd name="T16" fmla="*/ 510 w 654"/>
                <a:gd name="T17" fmla="*/ 356 h 427"/>
                <a:gd name="T18" fmla="*/ 504 w 654"/>
                <a:gd name="T19" fmla="*/ 377 h 427"/>
                <a:gd name="T20" fmla="*/ 510 w 654"/>
                <a:gd name="T21" fmla="*/ 427 h 427"/>
                <a:gd name="T22" fmla="*/ 497 w 654"/>
                <a:gd name="T23" fmla="*/ 420 h 427"/>
                <a:gd name="T24" fmla="*/ 482 w 654"/>
                <a:gd name="T25" fmla="*/ 403 h 427"/>
                <a:gd name="T26" fmla="*/ 439 w 654"/>
                <a:gd name="T27" fmla="*/ 383 h 427"/>
                <a:gd name="T28" fmla="*/ 395 w 654"/>
                <a:gd name="T29" fmla="*/ 386 h 427"/>
                <a:gd name="T30" fmla="*/ 370 w 654"/>
                <a:gd name="T31" fmla="*/ 362 h 427"/>
                <a:gd name="T32" fmla="*/ 0 w 654"/>
                <a:gd name="T33" fmla="*/ 335 h 427"/>
                <a:gd name="T34" fmla="*/ 24 w 654"/>
                <a:gd name="T35" fmla="*/ 0 h 427"/>
                <a:gd name="T36" fmla="*/ 24 w 654"/>
                <a:gd name="T37" fmla="*/ 0 h 4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7"/>
                <a:gd name="T59" fmla="*/ 654 w 654"/>
                <a:gd name="T60" fmla="*/ 427 h 4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7">
                  <a:moveTo>
                    <a:pt x="32" y="0"/>
                  </a:moveTo>
                  <a:lnTo>
                    <a:pt x="322" y="21"/>
                  </a:lnTo>
                  <a:lnTo>
                    <a:pt x="644" y="30"/>
                  </a:lnTo>
                  <a:lnTo>
                    <a:pt x="622" y="71"/>
                  </a:lnTo>
                  <a:lnTo>
                    <a:pt x="654" y="100"/>
                  </a:lnTo>
                  <a:lnTo>
                    <a:pt x="652" y="310"/>
                  </a:lnTo>
                  <a:lnTo>
                    <a:pt x="639" y="309"/>
                  </a:lnTo>
                  <a:lnTo>
                    <a:pt x="639" y="336"/>
                  </a:lnTo>
                  <a:lnTo>
                    <a:pt x="651" y="356"/>
                  </a:lnTo>
                  <a:lnTo>
                    <a:pt x="644" y="377"/>
                  </a:lnTo>
                  <a:lnTo>
                    <a:pt x="651" y="427"/>
                  </a:lnTo>
                  <a:lnTo>
                    <a:pt x="636" y="420"/>
                  </a:lnTo>
                  <a:lnTo>
                    <a:pt x="618" y="403"/>
                  </a:lnTo>
                  <a:lnTo>
                    <a:pt x="562" y="383"/>
                  </a:lnTo>
                  <a:lnTo>
                    <a:pt x="505" y="386"/>
                  </a:lnTo>
                  <a:lnTo>
                    <a:pt x="473" y="362"/>
                  </a:lnTo>
                  <a:lnTo>
                    <a:pt x="0" y="335"/>
                  </a:lnTo>
                  <a:lnTo>
                    <a:pt x="32"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5" name="Freeform 46"/>
            <p:cNvSpPr>
              <a:spLocks/>
            </p:cNvSpPr>
            <p:nvPr/>
          </p:nvSpPr>
          <p:spPr bwMode="auto">
            <a:xfrm>
              <a:off x="2504" y="1544"/>
              <a:ext cx="726" cy="374"/>
            </a:xfrm>
            <a:custGeom>
              <a:avLst/>
              <a:gdLst>
                <a:gd name="T0" fmla="*/ 17 w 767"/>
                <a:gd name="T1" fmla="*/ 0 h 374"/>
                <a:gd name="T2" fmla="*/ 385 w 767"/>
                <a:gd name="T3" fmla="*/ 27 h 374"/>
                <a:gd name="T4" fmla="*/ 410 w 767"/>
                <a:gd name="T5" fmla="*/ 51 h 374"/>
                <a:gd name="T6" fmla="*/ 455 w 767"/>
                <a:gd name="T7" fmla="*/ 48 h 374"/>
                <a:gd name="T8" fmla="*/ 499 w 767"/>
                <a:gd name="T9" fmla="*/ 68 h 374"/>
                <a:gd name="T10" fmla="*/ 513 w 767"/>
                <a:gd name="T11" fmla="*/ 85 h 374"/>
                <a:gd name="T12" fmla="*/ 525 w 767"/>
                <a:gd name="T13" fmla="*/ 92 h 374"/>
                <a:gd name="T14" fmla="*/ 545 w 767"/>
                <a:gd name="T15" fmla="*/ 163 h 374"/>
                <a:gd name="T16" fmla="*/ 545 w 767"/>
                <a:gd name="T17" fmla="*/ 184 h 374"/>
                <a:gd name="T18" fmla="*/ 558 w 767"/>
                <a:gd name="T19" fmla="*/ 218 h 374"/>
                <a:gd name="T20" fmla="*/ 566 w 767"/>
                <a:gd name="T21" fmla="*/ 272 h 374"/>
                <a:gd name="T22" fmla="*/ 561 w 767"/>
                <a:gd name="T23" fmla="*/ 288 h 374"/>
                <a:gd name="T24" fmla="*/ 570 w 767"/>
                <a:gd name="T25" fmla="*/ 306 h 374"/>
                <a:gd name="T26" fmla="*/ 599 w 767"/>
                <a:gd name="T27" fmla="*/ 374 h 374"/>
                <a:gd name="T28" fmla="*/ 332 w 767"/>
                <a:gd name="T29" fmla="*/ 370 h 374"/>
                <a:gd name="T30" fmla="*/ 131 w 767"/>
                <a:gd name="T31" fmla="*/ 354 h 374"/>
                <a:gd name="T32" fmla="*/ 137 w 767"/>
                <a:gd name="T33" fmla="*/ 242 h 374"/>
                <a:gd name="T34" fmla="*/ 0 w 767"/>
                <a:gd name="T35" fmla="*/ 226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4" y="27"/>
                  </a:lnTo>
                  <a:lnTo>
                    <a:pt x="526" y="51"/>
                  </a:lnTo>
                  <a:lnTo>
                    <a:pt x="583" y="48"/>
                  </a:lnTo>
                  <a:lnTo>
                    <a:pt x="639" y="68"/>
                  </a:lnTo>
                  <a:lnTo>
                    <a:pt x="657" y="85"/>
                  </a:lnTo>
                  <a:lnTo>
                    <a:pt x="672" y="92"/>
                  </a:lnTo>
                  <a:lnTo>
                    <a:pt x="698" y="163"/>
                  </a:lnTo>
                  <a:lnTo>
                    <a:pt x="698" y="184"/>
                  </a:lnTo>
                  <a:lnTo>
                    <a:pt x="715" y="218"/>
                  </a:lnTo>
                  <a:lnTo>
                    <a:pt x="724" y="272"/>
                  </a:lnTo>
                  <a:lnTo>
                    <a:pt x="719" y="288"/>
                  </a:lnTo>
                  <a:lnTo>
                    <a:pt x="730" y="306"/>
                  </a:lnTo>
                  <a:lnTo>
                    <a:pt x="767" y="374"/>
                  </a:lnTo>
                  <a:lnTo>
                    <a:pt x="426" y="370"/>
                  </a:lnTo>
                  <a:lnTo>
                    <a:pt x="167" y="354"/>
                  </a:lnTo>
                  <a:lnTo>
                    <a:pt x="175" y="242"/>
                  </a:lnTo>
                  <a:lnTo>
                    <a:pt x="0" y="226"/>
                  </a:lnTo>
                  <a:lnTo>
                    <a:pt x="21"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6" name="Freeform 47"/>
            <p:cNvSpPr>
              <a:spLocks/>
            </p:cNvSpPr>
            <p:nvPr/>
          </p:nvSpPr>
          <p:spPr bwMode="auto">
            <a:xfrm>
              <a:off x="2637" y="1898"/>
              <a:ext cx="646" cy="364"/>
            </a:xfrm>
            <a:custGeom>
              <a:avLst/>
              <a:gdLst>
                <a:gd name="T0" fmla="*/ 19 w 691"/>
                <a:gd name="T1" fmla="*/ 0 h 364"/>
                <a:gd name="T2" fmla="*/ 220 w 691"/>
                <a:gd name="T3" fmla="*/ 16 h 364"/>
                <a:gd name="T4" fmla="*/ 487 w 691"/>
                <a:gd name="T5" fmla="*/ 20 h 364"/>
                <a:gd name="T6" fmla="*/ 501 w 691"/>
                <a:gd name="T7" fmla="*/ 36 h 364"/>
                <a:gd name="T8" fmla="*/ 511 w 691"/>
                <a:gd name="T9" fmla="*/ 33 h 364"/>
                <a:gd name="T10" fmla="*/ 521 w 691"/>
                <a:gd name="T11" fmla="*/ 50 h 364"/>
                <a:gd name="T12" fmla="*/ 513 w 691"/>
                <a:gd name="T13" fmla="*/ 50 h 364"/>
                <a:gd name="T14" fmla="*/ 503 w 691"/>
                <a:gd name="T15" fmla="*/ 73 h 364"/>
                <a:gd name="T16" fmla="*/ 525 w 691"/>
                <a:gd name="T17" fmla="*/ 112 h 364"/>
                <a:gd name="T18" fmla="*/ 541 w 691"/>
                <a:gd name="T19" fmla="*/ 118 h 364"/>
                <a:gd name="T20" fmla="*/ 539 w 691"/>
                <a:gd name="T21" fmla="*/ 363 h 364"/>
                <a:gd name="T22" fmla="*/ 309 w 691"/>
                <a:gd name="T23" fmla="*/ 364 h 364"/>
                <a:gd name="T24" fmla="*/ 0 w 691"/>
                <a:gd name="T25" fmla="*/ 347 h 364"/>
                <a:gd name="T26" fmla="*/ 19 w 691"/>
                <a:gd name="T27" fmla="*/ 0 h 364"/>
                <a:gd name="T28" fmla="*/ 19 w 691"/>
                <a:gd name="T29" fmla="*/ 0 h 3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4"/>
                <a:gd name="T47" fmla="*/ 691 w 691"/>
                <a:gd name="T48" fmla="*/ 364 h 3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4">
                  <a:moveTo>
                    <a:pt x="23" y="0"/>
                  </a:moveTo>
                  <a:lnTo>
                    <a:pt x="282" y="16"/>
                  </a:lnTo>
                  <a:lnTo>
                    <a:pt x="623" y="20"/>
                  </a:lnTo>
                  <a:lnTo>
                    <a:pt x="641" y="36"/>
                  </a:lnTo>
                  <a:lnTo>
                    <a:pt x="652" y="33"/>
                  </a:lnTo>
                  <a:lnTo>
                    <a:pt x="665" y="50"/>
                  </a:lnTo>
                  <a:lnTo>
                    <a:pt x="654" y="50"/>
                  </a:lnTo>
                  <a:lnTo>
                    <a:pt x="643" y="73"/>
                  </a:lnTo>
                  <a:lnTo>
                    <a:pt x="670" y="112"/>
                  </a:lnTo>
                  <a:lnTo>
                    <a:pt x="691" y="118"/>
                  </a:lnTo>
                  <a:lnTo>
                    <a:pt x="688" y="363"/>
                  </a:lnTo>
                  <a:lnTo>
                    <a:pt x="395" y="364"/>
                  </a:lnTo>
                  <a:lnTo>
                    <a:pt x="0" y="347"/>
                  </a:lnTo>
                  <a:lnTo>
                    <a:pt x="23"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7" name="Freeform 48"/>
            <p:cNvSpPr>
              <a:spLocks/>
            </p:cNvSpPr>
            <p:nvPr/>
          </p:nvSpPr>
          <p:spPr bwMode="auto">
            <a:xfrm>
              <a:off x="2550" y="2239"/>
              <a:ext cx="755" cy="408"/>
            </a:xfrm>
            <a:custGeom>
              <a:avLst/>
              <a:gdLst>
                <a:gd name="T0" fmla="*/ 5 w 803"/>
                <a:gd name="T1" fmla="*/ 0 h 408"/>
                <a:gd name="T2" fmla="*/ 73 w 803"/>
                <a:gd name="T3" fmla="*/ 7 h 408"/>
                <a:gd name="T4" fmla="*/ 383 w 803"/>
                <a:gd name="T5" fmla="*/ 24 h 408"/>
                <a:gd name="T6" fmla="*/ 611 w 803"/>
                <a:gd name="T7" fmla="*/ 23 h 408"/>
                <a:gd name="T8" fmla="*/ 614 w 803"/>
                <a:gd name="T9" fmla="*/ 83 h 408"/>
                <a:gd name="T10" fmla="*/ 628 w 803"/>
                <a:gd name="T11" fmla="*/ 213 h 408"/>
                <a:gd name="T12" fmla="*/ 625 w 803"/>
                <a:gd name="T13" fmla="*/ 412 h 408"/>
                <a:gd name="T14" fmla="*/ 574 w 803"/>
                <a:gd name="T15" fmla="*/ 378 h 408"/>
                <a:gd name="T16" fmla="*/ 522 w 803"/>
                <a:gd name="T17" fmla="*/ 391 h 408"/>
                <a:gd name="T18" fmla="*/ 481 w 803"/>
                <a:gd name="T19" fmla="*/ 405 h 408"/>
                <a:gd name="T20" fmla="*/ 424 w 803"/>
                <a:gd name="T21" fmla="*/ 405 h 408"/>
                <a:gd name="T22" fmla="*/ 383 w 803"/>
                <a:gd name="T23" fmla="*/ 375 h 408"/>
                <a:gd name="T24" fmla="*/ 370 w 803"/>
                <a:gd name="T25" fmla="*/ 391 h 408"/>
                <a:gd name="T26" fmla="*/ 304 w 803"/>
                <a:gd name="T27" fmla="*/ 354 h 408"/>
                <a:gd name="T28" fmla="*/ 272 w 803"/>
                <a:gd name="T29" fmla="*/ 344 h 408"/>
                <a:gd name="T30" fmla="*/ 256 w 803"/>
                <a:gd name="T31" fmla="*/ 323 h 408"/>
                <a:gd name="T32" fmla="*/ 234 w 803"/>
                <a:gd name="T33" fmla="*/ 323 h 408"/>
                <a:gd name="T34" fmla="*/ 213 w 803"/>
                <a:gd name="T35" fmla="*/ 300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7"/>
                  </a:lnTo>
                  <a:lnTo>
                    <a:pt x="489" y="24"/>
                  </a:lnTo>
                  <a:lnTo>
                    <a:pt x="782" y="23"/>
                  </a:lnTo>
                  <a:lnTo>
                    <a:pt x="785" y="83"/>
                  </a:lnTo>
                  <a:lnTo>
                    <a:pt x="803" y="209"/>
                  </a:lnTo>
                  <a:lnTo>
                    <a:pt x="800" y="408"/>
                  </a:lnTo>
                  <a:lnTo>
                    <a:pt x="735" y="374"/>
                  </a:lnTo>
                  <a:lnTo>
                    <a:pt x="667" y="387"/>
                  </a:lnTo>
                  <a:lnTo>
                    <a:pt x="617" y="401"/>
                  </a:lnTo>
                  <a:lnTo>
                    <a:pt x="544" y="401"/>
                  </a:lnTo>
                  <a:lnTo>
                    <a:pt x="489" y="371"/>
                  </a:lnTo>
                  <a:lnTo>
                    <a:pt x="473" y="387"/>
                  </a:lnTo>
                  <a:lnTo>
                    <a:pt x="389" y="350"/>
                  </a:lnTo>
                  <a:lnTo>
                    <a:pt x="347" y="340"/>
                  </a:lnTo>
                  <a:lnTo>
                    <a:pt x="326" y="319"/>
                  </a:lnTo>
                  <a:lnTo>
                    <a:pt x="300" y="319"/>
                  </a:lnTo>
                  <a:lnTo>
                    <a:pt x="272" y="296"/>
                  </a:lnTo>
                  <a:lnTo>
                    <a:pt x="282" y="76"/>
                  </a:lnTo>
                  <a:lnTo>
                    <a:pt x="0" y="60"/>
                  </a:lnTo>
                  <a:lnTo>
                    <a:pt x="5"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8" name="Freeform 49"/>
            <p:cNvSpPr>
              <a:spLocks/>
            </p:cNvSpPr>
            <p:nvPr/>
          </p:nvSpPr>
          <p:spPr bwMode="auto">
            <a:xfrm>
              <a:off x="3084" y="861"/>
              <a:ext cx="570" cy="657"/>
            </a:xfrm>
            <a:custGeom>
              <a:avLst/>
              <a:gdLst>
                <a:gd name="T0" fmla="*/ 4 w 606"/>
                <a:gd name="T1" fmla="*/ 124 h 658"/>
                <a:gd name="T2" fmla="*/ 22 w 606"/>
                <a:gd name="T3" fmla="*/ 200 h 658"/>
                <a:gd name="T4" fmla="*/ 24 w 606"/>
                <a:gd name="T5" fmla="*/ 299 h 658"/>
                <a:gd name="T6" fmla="*/ 37 w 606"/>
                <a:gd name="T7" fmla="*/ 374 h 658"/>
                <a:gd name="T8" fmla="*/ 21 w 606"/>
                <a:gd name="T9" fmla="*/ 415 h 658"/>
                <a:gd name="T10" fmla="*/ 45 w 606"/>
                <a:gd name="T11" fmla="*/ 444 h 658"/>
                <a:gd name="T12" fmla="*/ 43 w 606"/>
                <a:gd name="T13" fmla="*/ 654 h 658"/>
                <a:gd name="T14" fmla="*/ 388 w 606"/>
                <a:gd name="T15" fmla="*/ 645 h 658"/>
                <a:gd name="T16" fmla="*/ 383 w 606"/>
                <a:gd name="T17" fmla="*/ 604 h 658"/>
                <a:gd name="T18" fmla="*/ 346 w 606"/>
                <a:gd name="T19" fmla="*/ 569 h 658"/>
                <a:gd name="T20" fmla="*/ 327 w 606"/>
                <a:gd name="T21" fmla="*/ 543 h 658"/>
                <a:gd name="T22" fmla="*/ 280 w 606"/>
                <a:gd name="T23" fmla="*/ 505 h 658"/>
                <a:gd name="T24" fmla="*/ 282 w 606"/>
                <a:gd name="T25" fmla="*/ 444 h 658"/>
                <a:gd name="T26" fmla="*/ 272 w 606"/>
                <a:gd name="T27" fmla="*/ 405 h 658"/>
                <a:gd name="T28" fmla="*/ 310 w 606"/>
                <a:gd name="T29" fmla="*/ 347 h 658"/>
                <a:gd name="T30" fmla="*/ 309 w 606"/>
                <a:gd name="T31" fmla="*/ 293 h 658"/>
                <a:gd name="T32" fmla="*/ 372 w 606"/>
                <a:gd name="T33" fmla="*/ 233 h 658"/>
                <a:gd name="T34" fmla="*/ 387 w 606"/>
                <a:gd name="T35" fmla="*/ 199 h 658"/>
                <a:gd name="T36" fmla="*/ 474 w 606"/>
                <a:gd name="T37" fmla="*/ 140 h 658"/>
                <a:gd name="T38" fmla="*/ 435 w 606"/>
                <a:gd name="T39" fmla="*/ 119 h 658"/>
                <a:gd name="T40" fmla="*/ 401 w 606"/>
                <a:gd name="T41" fmla="*/ 123 h 658"/>
                <a:gd name="T42" fmla="*/ 393 w 606"/>
                <a:gd name="T43" fmla="*/ 106 h 658"/>
                <a:gd name="T44" fmla="*/ 329 w 606"/>
                <a:gd name="T45" fmla="*/ 105 h 658"/>
                <a:gd name="T46" fmla="*/ 288 w 606"/>
                <a:gd name="T47" fmla="*/ 90 h 658"/>
                <a:gd name="T48" fmla="*/ 201 w 606"/>
                <a:gd name="T49" fmla="*/ 79 h 658"/>
                <a:gd name="T50" fmla="*/ 188 w 606"/>
                <a:gd name="T51" fmla="*/ 60 h 658"/>
                <a:gd name="T52" fmla="*/ 152 w 606"/>
                <a:gd name="T53" fmla="*/ 40 h 658"/>
                <a:gd name="T54" fmla="*/ 147 w 606"/>
                <a:gd name="T55" fmla="*/ 0 h 658"/>
                <a:gd name="T56" fmla="*/ 123 w 606"/>
                <a:gd name="T57" fmla="*/ 0 h 658"/>
                <a:gd name="T58" fmla="*/ 123 w 606"/>
                <a:gd name="T59" fmla="*/ 30 h 658"/>
                <a:gd name="T60" fmla="*/ 0 w 606"/>
                <a:gd name="T61" fmla="*/ 30 h 658"/>
                <a:gd name="T62" fmla="*/ 4 w 606"/>
                <a:gd name="T63" fmla="*/ 124 h 658"/>
                <a:gd name="T64" fmla="*/ 4 w 606"/>
                <a:gd name="T65" fmla="*/ 124 h 6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8"/>
                <a:gd name="T101" fmla="*/ 606 w 606"/>
                <a:gd name="T102" fmla="*/ 658 h 6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8">
                  <a:moveTo>
                    <a:pt x="4" y="124"/>
                  </a:moveTo>
                  <a:lnTo>
                    <a:pt x="28" y="200"/>
                  </a:lnTo>
                  <a:lnTo>
                    <a:pt x="31" y="299"/>
                  </a:lnTo>
                  <a:lnTo>
                    <a:pt x="47" y="378"/>
                  </a:lnTo>
                  <a:lnTo>
                    <a:pt x="25" y="419"/>
                  </a:lnTo>
                  <a:lnTo>
                    <a:pt x="57" y="448"/>
                  </a:lnTo>
                  <a:lnTo>
                    <a:pt x="55" y="658"/>
                  </a:lnTo>
                  <a:lnTo>
                    <a:pt x="497" y="649"/>
                  </a:lnTo>
                  <a:lnTo>
                    <a:pt x="489" y="608"/>
                  </a:lnTo>
                  <a:lnTo>
                    <a:pt x="442" y="573"/>
                  </a:lnTo>
                  <a:lnTo>
                    <a:pt x="418" y="547"/>
                  </a:lnTo>
                  <a:lnTo>
                    <a:pt x="358" y="509"/>
                  </a:lnTo>
                  <a:lnTo>
                    <a:pt x="360" y="448"/>
                  </a:lnTo>
                  <a:lnTo>
                    <a:pt x="347" y="409"/>
                  </a:lnTo>
                  <a:lnTo>
                    <a:pt x="397" y="351"/>
                  </a:lnTo>
                  <a:lnTo>
                    <a:pt x="394" y="293"/>
                  </a:lnTo>
                  <a:lnTo>
                    <a:pt x="475" y="233"/>
                  </a:lnTo>
                  <a:lnTo>
                    <a:pt x="494" y="199"/>
                  </a:lnTo>
                  <a:lnTo>
                    <a:pt x="606" y="140"/>
                  </a:lnTo>
                  <a:lnTo>
                    <a:pt x="556" y="119"/>
                  </a:lnTo>
                  <a:lnTo>
                    <a:pt x="512" y="123"/>
                  </a:lnTo>
                  <a:lnTo>
                    <a:pt x="502" y="106"/>
                  </a:lnTo>
                  <a:lnTo>
                    <a:pt x="421" y="105"/>
                  </a:lnTo>
                  <a:lnTo>
                    <a:pt x="368" y="90"/>
                  </a:lnTo>
                  <a:lnTo>
                    <a:pt x="256" y="79"/>
                  </a:lnTo>
                  <a:lnTo>
                    <a:pt x="240" y="60"/>
                  </a:lnTo>
                  <a:lnTo>
                    <a:pt x="195" y="40"/>
                  </a:lnTo>
                  <a:lnTo>
                    <a:pt x="187" y="0"/>
                  </a:lnTo>
                  <a:lnTo>
                    <a:pt x="157" y="0"/>
                  </a:lnTo>
                  <a:lnTo>
                    <a:pt x="157" y="30"/>
                  </a:lnTo>
                  <a:lnTo>
                    <a:pt x="0" y="30"/>
                  </a:lnTo>
                  <a:lnTo>
                    <a:pt x="4" y="12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9" name="Freeform 50"/>
            <p:cNvSpPr>
              <a:spLocks/>
            </p:cNvSpPr>
            <p:nvPr/>
          </p:nvSpPr>
          <p:spPr bwMode="auto">
            <a:xfrm>
              <a:off x="3124" y="1509"/>
              <a:ext cx="523" cy="360"/>
            </a:xfrm>
            <a:custGeom>
              <a:avLst/>
              <a:gdLst>
                <a:gd name="T0" fmla="*/ 0 w 556"/>
                <a:gd name="T1" fmla="*/ 35 h 359"/>
                <a:gd name="T2" fmla="*/ 8 w 556"/>
                <a:gd name="T3" fmla="*/ 55 h 359"/>
                <a:gd name="T4" fmla="*/ 5 w 556"/>
                <a:gd name="T5" fmla="*/ 76 h 359"/>
                <a:gd name="T6" fmla="*/ 8 w 556"/>
                <a:gd name="T7" fmla="*/ 126 h 359"/>
                <a:gd name="T8" fmla="*/ 30 w 556"/>
                <a:gd name="T9" fmla="*/ 201 h 359"/>
                <a:gd name="T10" fmla="*/ 30 w 556"/>
                <a:gd name="T11" fmla="*/ 222 h 359"/>
                <a:gd name="T12" fmla="*/ 43 w 556"/>
                <a:gd name="T13" fmla="*/ 256 h 359"/>
                <a:gd name="T14" fmla="*/ 50 w 556"/>
                <a:gd name="T15" fmla="*/ 310 h 359"/>
                <a:gd name="T16" fmla="*/ 46 w 556"/>
                <a:gd name="T17" fmla="*/ 326 h 359"/>
                <a:gd name="T18" fmla="*/ 54 w 556"/>
                <a:gd name="T19" fmla="*/ 344 h 359"/>
                <a:gd name="T20" fmla="*/ 333 w 556"/>
                <a:gd name="T21" fmla="*/ 335 h 359"/>
                <a:gd name="T22" fmla="*/ 353 w 556"/>
                <a:gd name="T23" fmla="*/ 363 h 359"/>
                <a:gd name="T24" fmla="*/ 383 w 556"/>
                <a:gd name="T25" fmla="*/ 282 h 359"/>
                <a:gd name="T26" fmla="*/ 374 w 556"/>
                <a:gd name="T27" fmla="*/ 251 h 359"/>
                <a:gd name="T28" fmla="*/ 422 w 556"/>
                <a:gd name="T29" fmla="*/ 203 h 359"/>
                <a:gd name="T30" fmla="*/ 432 w 556"/>
                <a:gd name="T31" fmla="*/ 163 h 359"/>
                <a:gd name="T32" fmla="*/ 396 w 556"/>
                <a:gd name="T33" fmla="*/ 111 h 359"/>
                <a:gd name="T34" fmla="*/ 360 w 556"/>
                <a:gd name="T35" fmla="*/ 58 h 359"/>
                <a:gd name="T36" fmla="*/ 353 w 556"/>
                <a:gd name="T37" fmla="*/ 0 h 359"/>
                <a:gd name="T38" fmla="*/ 9 w 556"/>
                <a:gd name="T39" fmla="*/ 9 h 359"/>
                <a:gd name="T40" fmla="*/ 0 w 556"/>
                <a:gd name="T41" fmla="*/ 8 h 359"/>
                <a:gd name="T42" fmla="*/ 0 w 556"/>
                <a:gd name="T43" fmla="*/ 35 h 359"/>
                <a:gd name="T44" fmla="*/ 0 w 556"/>
                <a:gd name="T45" fmla="*/ 35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6"/>
                <a:gd name="T70" fmla="*/ 0 h 359"/>
                <a:gd name="T71" fmla="*/ 556 w 556"/>
                <a:gd name="T72" fmla="*/ 359 h 3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6" h="359">
                  <a:moveTo>
                    <a:pt x="0" y="35"/>
                  </a:moveTo>
                  <a:lnTo>
                    <a:pt x="12" y="55"/>
                  </a:lnTo>
                  <a:lnTo>
                    <a:pt x="5" y="76"/>
                  </a:lnTo>
                  <a:lnTo>
                    <a:pt x="12" y="126"/>
                  </a:lnTo>
                  <a:lnTo>
                    <a:pt x="38" y="197"/>
                  </a:lnTo>
                  <a:lnTo>
                    <a:pt x="38" y="218"/>
                  </a:lnTo>
                  <a:lnTo>
                    <a:pt x="55" y="252"/>
                  </a:lnTo>
                  <a:lnTo>
                    <a:pt x="64" y="306"/>
                  </a:lnTo>
                  <a:lnTo>
                    <a:pt x="59" y="322"/>
                  </a:lnTo>
                  <a:lnTo>
                    <a:pt x="70" y="340"/>
                  </a:lnTo>
                  <a:lnTo>
                    <a:pt x="429" y="331"/>
                  </a:lnTo>
                  <a:lnTo>
                    <a:pt x="455" y="359"/>
                  </a:lnTo>
                  <a:lnTo>
                    <a:pt x="493" y="278"/>
                  </a:lnTo>
                  <a:lnTo>
                    <a:pt x="481" y="247"/>
                  </a:lnTo>
                  <a:lnTo>
                    <a:pt x="543" y="199"/>
                  </a:lnTo>
                  <a:lnTo>
                    <a:pt x="556" y="163"/>
                  </a:lnTo>
                  <a:lnTo>
                    <a:pt x="510" y="111"/>
                  </a:lnTo>
                  <a:lnTo>
                    <a:pt x="463" y="58"/>
                  </a:lnTo>
                  <a:lnTo>
                    <a:pt x="455" y="0"/>
                  </a:lnTo>
                  <a:lnTo>
                    <a:pt x="13" y="9"/>
                  </a:lnTo>
                  <a:lnTo>
                    <a:pt x="0" y="8"/>
                  </a:lnTo>
                  <a:lnTo>
                    <a:pt x="0" y="3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0" name="Freeform 51"/>
            <p:cNvSpPr>
              <a:spLocks/>
            </p:cNvSpPr>
            <p:nvPr/>
          </p:nvSpPr>
          <p:spPr bwMode="auto">
            <a:xfrm>
              <a:off x="3190" y="1841"/>
              <a:ext cx="581" cy="525"/>
            </a:xfrm>
            <a:custGeom>
              <a:avLst/>
              <a:gdLst>
                <a:gd name="T0" fmla="*/ 29 w 619"/>
                <a:gd name="T1" fmla="*/ 77 h 525"/>
                <a:gd name="T2" fmla="*/ 43 w 619"/>
                <a:gd name="T3" fmla="*/ 93 h 525"/>
                <a:gd name="T4" fmla="*/ 52 w 619"/>
                <a:gd name="T5" fmla="*/ 90 h 525"/>
                <a:gd name="T6" fmla="*/ 62 w 619"/>
                <a:gd name="T7" fmla="*/ 107 h 525"/>
                <a:gd name="T8" fmla="*/ 53 w 619"/>
                <a:gd name="T9" fmla="*/ 107 h 525"/>
                <a:gd name="T10" fmla="*/ 45 w 619"/>
                <a:gd name="T11" fmla="*/ 130 h 525"/>
                <a:gd name="T12" fmla="*/ 66 w 619"/>
                <a:gd name="T13" fmla="*/ 169 h 525"/>
                <a:gd name="T14" fmla="*/ 82 w 619"/>
                <a:gd name="T15" fmla="*/ 175 h 525"/>
                <a:gd name="T16" fmla="*/ 80 w 619"/>
                <a:gd name="T17" fmla="*/ 420 h 525"/>
                <a:gd name="T18" fmla="*/ 82 w 619"/>
                <a:gd name="T19" fmla="*/ 480 h 525"/>
                <a:gd name="T20" fmla="*/ 404 w 619"/>
                <a:gd name="T21" fmla="*/ 467 h 525"/>
                <a:gd name="T22" fmla="*/ 407 w 619"/>
                <a:gd name="T23" fmla="*/ 502 h 525"/>
                <a:gd name="T24" fmla="*/ 394 w 619"/>
                <a:gd name="T25" fmla="*/ 525 h 525"/>
                <a:gd name="T26" fmla="*/ 443 w 619"/>
                <a:gd name="T27" fmla="*/ 522 h 525"/>
                <a:gd name="T28" fmla="*/ 451 w 619"/>
                <a:gd name="T29" fmla="*/ 502 h 525"/>
                <a:gd name="T30" fmla="*/ 451 w 619"/>
                <a:gd name="T31" fmla="*/ 480 h 525"/>
                <a:gd name="T32" fmla="*/ 464 w 619"/>
                <a:gd name="T33" fmla="*/ 463 h 525"/>
                <a:gd name="T34" fmla="*/ 465 w 619"/>
                <a:gd name="T35" fmla="*/ 446 h 525"/>
                <a:gd name="T36" fmla="*/ 480 w 619"/>
                <a:gd name="T37" fmla="*/ 444 h 525"/>
                <a:gd name="T38" fmla="*/ 483 w 619"/>
                <a:gd name="T39" fmla="*/ 408 h 525"/>
                <a:gd name="T40" fmla="*/ 465 w 619"/>
                <a:gd name="T41" fmla="*/ 404 h 525"/>
                <a:gd name="T42" fmla="*/ 453 w 619"/>
                <a:gd name="T43" fmla="*/ 378 h 525"/>
                <a:gd name="T44" fmla="*/ 437 w 619"/>
                <a:gd name="T45" fmla="*/ 315 h 525"/>
                <a:gd name="T46" fmla="*/ 417 w 619"/>
                <a:gd name="T47" fmla="*/ 305 h 525"/>
                <a:gd name="T48" fmla="*/ 394 w 619"/>
                <a:gd name="T49" fmla="*/ 282 h 525"/>
                <a:gd name="T50" fmla="*/ 385 w 619"/>
                <a:gd name="T51" fmla="*/ 250 h 525"/>
                <a:gd name="T52" fmla="*/ 399 w 619"/>
                <a:gd name="T53" fmla="*/ 200 h 525"/>
                <a:gd name="T54" fmla="*/ 386 w 619"/>
                <a:gd name="T55" fmla="*/ 190 h 525"/>
                <a:gd name="T56" fmla="*/ 360 w 619"/>
                <a:gd name="T57" fmla="*/ 190 h 525"/>
                <a:gd name="T58" fmla="*/ 354 w 619"/>
                <a:gd name="T59" fmla="*/ 159 h 525"/>
                <a:gd name="T60" fmla="*/ 307 w 619"/>
                <a:gd name="T61" fmla="*/ 98 h 525"/>
                <a:gd name="T62" fmla="*/ 296 w 619"/>
                <a:gd name="T63" fmla="*/ 47 h 525"/>
                <a:gd name="T64" fmla="*/ 301 w 619"/>
                <a:gd name="T65" fmla="*/ 28 h 525"/>
                <a:gd name="T66" fmla="*/ 281 w 619"/>
                <a:gd name="T67" fmla="*/ 0 h 525"/>
                <a:gd name="T68" fmla="*/ 0 w 619"/>
                <a:gd name="T69" fmla="*/ 9 h 525"/>
                <a:gd name="T70" fmla="*/ 29 w 619"/>
                <a:gd name="T71" fmla="*/ 77 h 525"/>
                <a:gd name="T72" fmla="*/ 29 w 619"/>
                <a:gd name="T73" fmla="*/ 77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9"/>
                <a:gd name="T112" fmla="*/ 0 h 525"/>
                <a:gd name="T113" fmla="*/ 619 w 619"/>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9" h="525">
                  <a:moveTo>
                    <a:pt x="37" y="77"/>
                  </a:moveTo>
                  <a:lnTo>
                    <a:pt x="55" y="93"/>
                  </a:lnTo>
                  <a:lnTo>
                    <a:pt x="66" y="90"/>
                  </a:lnTo>
                  <a:lnTo>
                    <a:pt x="79" y="107"/>
                  </a:lnTo>
                  <a:lnTo>
                    <a:pt x="68" y="107"/>
                  </a:lnTo>
                  <a:lnTo>
                    <a:pt x="57" y="130"/>
                  </a:lnTo>
                  <a:lnTo>
                    <a:pt x="84" y="169"/>
                  </a:lnTo>
                  <a:lnTo>
                    <a:pt x="105" y="175"/>
                  </a:lnTo>
                  <a:lnTo>
                    <a:pt x="102" y="420"/>
                  </a:lnTo>
                  <a:lnTo>
                    <a:pt x="105" y="480"/>
                  </a:lnTo>
                  <a:lnTo>
                    <a:pt x="517" y="467"/>
                  </a:lnTo>
                  <a:lnTo>
                    <a:pt x="520" y="502"/>
                  </a:lnTo>
                  <a:lnTo>
                    <a:pt x="504" y="525"/>
                  </a:lnTo>
                  <a:lnTo>
                    <a:pt x="567" y="522"/>
                  </a:lnTo>
                  <a:lnTo>
                    <a:pt x="578" y="502"/>
                  </a:lnTo>
                  <a:lnTo>
                    <a:pt x="578" y="480"/>
                  </a:lnTo>
                  <a:lnTo>
                    <a:pt x="593" y="463"/>
                  </a:lnTo>
                  <a:lnTo>
                    <a:pt x="597" y="446"/>
                  </a:lnTo>
                  <a:lnTo>
                    <a:pt x="614" y="444"/>
                  </a:lnTo>
                  <a:lnTo>
                    <a:pt x="619" y="408"/>
                  </a:lnTo>
                  <a:lnTo>
                    <a:pt x="596" y="404"/>
                  </a:lnTo>
                  <a:lnTo>
                    <a:pt x="581" y="378"/>
                  </a:lnTo>
                  <a:lnTo>
                    <a:pt x="559" y="315"/>
                  </a:lnTo>
                  <a:lnTo>
                    <a:pt x="533" y="305"/>
                  </a:lnTo>
                  <a:lnTo>
                    <a:pt x="504" y="282"/>
                  </a:lnTo>
                  <a:lnTo>
                    <a:pt x="492" y="250"/>
                  </a:lnTo>
                  <a:lnTo>
                    <a:pt x="510" y="200"/>
                  </a:lnTo>
                  <a:lnTo>
                    <a:pt x="495" y="190"/>
                  </a:lnTo>
                  <a:lnTo>
                    <a:pt x="460" y="190"/>
                  </a:lnTo>
                  <a:lnTo>
                    <a:pt x="452" y="159"/>
                  </a:lnTo>
                  <a:lnTo>
                    <a:pt x="392" y="98"/>
                  </a:lnTo>
                  <a:lnTo>
                    <a:pt x="379" y="47"/>
                  </a:lnTo>
                  <a:lnTo>
                    <a:pt x="385" y="28"/>
                  </a:lnTo>
                  <a:lnTo>
                    <a:pt x="359" y="0"/>
                  </a:lnTo>
                  <a:lnTo>
                    <a:pt x="0" y="9"/>
                  </a:lnTo>
                  <a:lnTo>
                    <a:pt x="37" y="7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1" name="Freeform 52"/>
            <p:cNvSpPr>
              <a:spLocks/>
            </p:cNvSpPr>
            <p:nvPr/>
          </p:nvSpPr>
          <p:spPr bwMode="auto">
            <a:xfrm>
              <a:off x="3288" y="2308"/>
              <a:ext cx="440" cy="410"/>
            </a:xfrm>
            <a:custGeom>
              <a:avLst/>
              <a:gdLst>
                <a:gd name="T0" fmla="*/ 14 w 468"/>
                <a:gd name="T1" fmla="*/ 139 h 409"/>
                <a:gd name="T2" fmla="*/ 11 w 468"/>
                <a:gd name="T3" fmla="*/ 342 h 409"/>
                <a:gd name="T4" fmla="*/ 21 w 468"/>
                <a:gd name="T5" fmla="*/ 353 h 409"/>
                <a:gd name="T6" fmla="*/ 45 w 468"/>
                <a:gd name="T7" fmla="*/ 353 h 409"/>
                <a:gd name="T8" fmla="*/ 46 w 468"/>
                <a:gd name="T9" fmla="*/ 413 h 409"/>
                <a:gd name="T10" fmla="*/ 265 w 468"/>
                <a:gd name="T11" fmla="*/ 410 h 409"/>
                <a:gd name="T12" fmla="*/ 259 w 468"/>
                <a:gd name="T13" fmla="*/ 348 h 409"/>
                <a:gd name="T14" fmla="*/ 278 w 468"/>
                <a:gd name="T15" fmla="*/ 280 h 409"/>
                <a:gd name="T16" fmla="*/ 306 w 468"/>
                <a:gd name="T17" fmla="*/ 232 h 409"/>
                <a:gd name="T18" fmla="*/ 304 w 468"/>
                <a:gd name="T19" fmla="*/ 219 h 409"/>
                <a:gd name="T20" fmla="*/ 324 w 468"/>
                <a:gd name="T21" fmla="*/ 173 h 409"/>
                <a:gd name="T22" fmla="*/ 335 w 468"/>
                <a:gd name="T23" fmla="*/ 126 h 409"/>
                <a:gd name="T24" fmla="*/ 332 w 468"/>
                <a:gd name="T25" fmla="*/ 123 h 409"/>
                <a:gd name="T26" fmla="*/ 349 w 468"/>
                <a:gd name="T27" fmla="*/ 105 h 409"/>
                <a:gd name="T28" fmla="*/ 366 w 468"/>
                <a:gd name="T29" fmla="*/ 64 h 409"/>
                <a:gd name="T30" fmla="*/ 361 w 468"/>
                <a:gd name="T31" fmla="*/ 55 h 409"/>
                <a:gd name="T32" fmla="*/ 312 w 468"/>
                <a:gd name="T33" fmla="*/ 58 h 409"/>
                <a:gd name="T34" fmla="*/ 324 w 468"/>
                <a:gd name="T35" fmla="*/ 35 h 409"/>
                <a:gd name="T36" fmla="*/ 322 w 468"/>
                <a:gd name="T37" fmla="*/ 0 h 409"/>
                <a:gd name="T38" fmla="*/ 0 w 468"/>
                <a:gd name="T39" fmla="*/ 13 h 409"/>
                <a:gd name="T40" fmla="*/ 14 w 468"/>
                <a:gd name="T41" fmla="*/ 139 h 409"/>
                <a:gd name="T42" fmla="*/ 14 w 468"/>
                <a:gd name="T43" fmla="*/ 139 h 4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8"/>
                <a:gd name="T67" fmla="*/ 0 h 409"/>
                <a:gd name="T68" fmla="*/ 468 w 468"/>
                <a:gd name="T69" fmla="*/ 409 h 4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8" h="409">
                  <a:moveTo>
                    <a:pt x="18" y="139"/>
                  </a:moveTo>
                  <a:lnTo>
                    <a:pt x="15" y="338"/>
                  </a:lnTo>
                  <a:lnTo>
                    <a:pt x="25" y="349"/>
                  </a:lnTo>
                  <a:lnTo>
                    <a:pt x="57" y="349"/>
                  </a:lnTo>
                  <a:lnTo>
                    <a:pt x="59" y="409"/>
                  </a:lnTo>
                  <a:lnTo>
                    <a:pt x="339" y="406"/>
                  </a:lnTo>
                  <a:lnTo>
                    <a:pt x="332" y="344"/>
                  </a:lnTo>
                  <a:lnTo>
                    <a:pt x="356" y="276"/>
                  </a:lnTo>
                  <a:lnTo>
                    <a:pt x="392" y="228"/>
                  </a:lnTo>
                  <a:lnTo>
                    <a:pt x="389" y="215"/>
                  </a:lnTo>
                  <a:lnTo>
                    <a:pt x="415" y="173"/>
                  </a:lnTo>
                  <a:lnTo>
                    <a:pt x="429" y="126"/>
                  </a:lnTo>
                  <a:lnTo>
                    <a:pt x="424" y="123"/>
                  </a:lnTo>
                  <a:lnTo>
                    <a:pt x="447" y="105"/>
                  </a:lnTo>
                  <a:lnTo>
                    <a:pt x="468" y="64"/>
                  </a:lnTo>
                  <a:lnTo>
                    <a:pt x="462" y="55"/>
                  </a:lnTo>
                  <a:lnTo>
                    <a:pt x="399" y="58"/>
                  </a:lnTo>
                  <a:lnTo>
                    <a:pt x="415" y="35"/>
                  </a:lnTo>
                  <a:lnTo>
                    <a:pt x="412" y="0"/>
                  </a:lnTo>
                  <a:lnTo>
                    <a:pt x="0" y="13"/>
                  </a:lnTo>
                  <a:lnTo>
                    <a:pt x="18" y="13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2" name="Freeform 53"/>
            <p:cNvSpPr>
              <a:spLocks/>
            </p:cNvSpPr>
            <p:nvPr/>
          </p:nvSpPr>
          <p:spPr bwMode="auto">
            <a:xfrm>
              <a:off x="3344" y="2715"/>
              <a:ext cx="500" cy="450"/>
            </a:xfrm>
            <a:custGeom>
              <a:avLst/>
              <a:gdLst>
                <a:gd name="T0" fmla="*/ 0 w 532"/>
                <a:gd name="T1" fmla="*/ 3 h 450"/>
                <a:gd name="T2" fmla="*/ 6 w 532"/>
                <a:gd name="T3" fmla="*/ 125 h 450"/>
                <a:gd name="T4" fmla="*/ 43 w 532"/>
                <a:gd name="T5" fmla="*/ 214 h 450"/>
                <a:gd name="T6" fmla="*/ 29 w 532"/>
                <a:gd name="T7" fmla="*/ 283 h 450"/>
                <a:gd name="T8" fmla="*/ 32 w 532"/>
                <a:gd name="T9" fmla="*/ 341 h 450"/>
                <a:gd name="T10" fmla="*/ 13 w 532"/>
                <a:gd name="T11" fmla="*/ 371 h 450"/>
                <a:gd name="T12" fmla="*/ 21 w 532"/>
                <a:gd name="T13" fmla="*/ 380 h 450"/>
                <a:gd name="T14" fmla="*/ 76 w 532"/>
                <a:gd name="T15" fmla="*/ 371 h 450"/>
                <a:gd name="T16" fmla="*/ 145 w 532"/>
                <a:gd name="T17" fmla="*/ 395 h 450"/>
                <a:gd name="T18" fmla="*/ 166 w 532"/>
                <a:gd name="T19" fmla="*/ 372 h 450"/>
                <a:gd name="T20" fmla="*/ 233 w 532"/>
                <a:gd name="T21" fmla="*/ 408 h 450"/>
                <a:gd name="T22" fmla="*/ 241 w 532"/>
                <a:gd name="T23" fmla="*/ 427 h 450"/>
                <a:gd name="T24" fmla="*/ 266 w 532"/>
                <a:gd name="T25" fmla="*/ 442 h 450"/>
                <a:gd name="T26" fmla="*/ 278 w 532"/>
                <a:gd name="T27" fmla="*/ 424 h 450"/>
                <a:gd name="T28" fmla="*/ 311 w 532"/>
                <a:gd name="T29" fmla="*/ 440 h 450"/>
                <a:gd name="T30" fmla="*/ 331 w 532"/>
                <a:gd name="T31" fmla="*/ 427 h 450"/>
                <a:gd name="T32" fmla="*/ 327 w 532"/>
                <a:gd name="T33" fmla="*/ 401 h 450"/>
                <a:gd name="T34" fmla="*/ 382 w 532"/>
                <a:gd name="T35" fmla="*/ 424 h 450"/>
                <a:gd name="T36" fmla="*/ 379 w 532"/>
                <a:gd name="T37" fmla="*/ 450 h 450"/>
                <a:gd name="T38" fmla="*/ 415 w 532"/>
                <a:gd name="T39" fmla="*/ 416 h 450"/>
                <a:gd name="T40" fmla="*/ 383 w 532"/>
                <a:gd name="T41" fmla="*/ 411 h 450"/>
                <a:gd name="T42" fmla="*/ 357 w 532"/>
                <a:gd name="T43" fmla="*/ 379 h 450"/>
                <a:gd name="T44" fmla="*/ 389 w 532"/>
                <a:gd name="T45" fmla="*/ 337 h 450"/>
                <a:gd name="T46" fmla="*/ 389 w 532"/>
                <a:gd name="T47" fmla="*/ 312 h 450"/>
                <a:gd name="T48" fmla="*/ 355 w 532"/>
                <a:gd name="T49" fmla="*/ 348 h 450"/>
                <a:gd name="T50" fmla="*/ 338 w 532"/>
                <a:gd name="T51" fmla="*/ 337 h 450"/>
                <a:gd name="T52" fmla="*/ 352 w 532"/>
                <a:gd name="T53" fmla="*/ 316 h 450"/>
                <a:gd name="T54" fmla="*/ 315 w 532"/>
                <a:gd name="T55" fmla="*/ 330 h 450"/>
                <a:gd name="T56" fmla="*/ 290 w 532"/>
                <a:gd name="T57" fmla="*/ 317 h 450"/>
                <a:gd name="T58" fmla="*/ 297 w 532"/>
                <a:gd name="T59" fmla="*/ 296 h 450"/>
                <a:gd name="T60" fmla="*/ 361 w 532"/>
                <a:gd name="T61" fmla="*/ 312 h 450"/>
                <a:gd name="T62" fmla="*/ 336 w 532"/>
                <a:gd name="T63" fmla="*/ 259 h 450"/>
                <a:gd name="T64" fmla="*/ 339 w 532"/>
                <a:gd name="T65" fmla="*/ 220 h 450"/>
                <a:gd name="T66" fmla="*/ 193 w 532"/>
                <a:gd name="T67" fmla="*/ 228 h 450"/>
                <a:gd name="T68" fmla="*/ 211 w 532"/>
                <a:gd name="T69" fmla="*/ 144 h 450"/>
                <a:gd name="T70" fmla="*/ 236 w 532"/>
                <a:gd name="T71" fmla="*/ 100 h 450"/>
                <a:gd name="T72" fmla="*/ 227 w 532"/>
                <a:gd name="T73" fmla="*/ 89 h 450"/>
                <a:gd name="T74" fmla="*/ 218 w 532"/>
                <a:gd name="T75" fmla="*/ 0 h 450"/>
                <a:gd name="T76" fmla="*/ 0 w 532"/>
                <a:gd name="T77" fmla="*/ 3 h 450"/>
                <a:gd name="T78" fmla="*/ 0 w 532"/>
                <a:gd name="T79" fmla="*/ 3 h 450"/>
                <a:gd name="T80" fmla="*/ 0 w 532"/>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2"/>
                <a:gd name="T124" fmla="*/ 0 h 450"/>
                <a:gd name="T125" fmla="*/ 532 w 532"/>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2" h="450">
                  <a:moveTo>
                    <a:pt x="0" y="3"/>
                  </a:moveTo>
                  <a:lnTo>
                    <a:pt x="6" y="125"/>
                  </a:lnTo>
                  <a:lnTo>
                    <a:pt x="55" y="214"/>
                  </a:lnTo>
                  <a:lnTo>
                    <a:pt x="37" y="283"/>
                  </a:lnTo>
                  <a:lnTo>
                    <a:pt x="40" y="341"/>
                  </a:lnTo>
                  <a:lnTo>
                    <a:pt x="17" y="371"/>
                  </a:lnTo>
                  <a:lnTo>
                    <a:pt x="27" y="380"/>
                  </a:lnTo>
                  <a:lnTo>
                    <a:pt x="97" y="371"/>
                  </a:lnTo>
                  <a:lnTo>
                    <a:pt x="186" y="395"/>
                  </a:lnTo>
                  <a:lnTo>
                    <a:pt x="213" y="372"/>
                  </a:lnTo>
                  <a:lnTo>
                    <a:pt x="299" y="408"/>
                  </a:lnTo>
                  <a:lnTo>
                    <a:pt x="307" y="427"/>
                  </a:lnTo>
                  <a:lnTo>
                    <a:pt x="340" y="442"/>
                  </a:lnTo>
                  <a:lnTo>
                    <a:pt x="356" y="424"/>
                  </a:lnTo>
                  <a:lnTo>
                    <a:pt x="398" y="440"/>
                  </a:lnTo>
                  <a:lnTo>
                    <a:pt x="424" y="427"/>
                  </a:lnTo>
                  <a:lnTo>
                    <a:pt x="419" y="401"/>
                  </a:lnTo>
                  <a:lnTo>
                    <a:pt x="489" y="424"/>
                  </a:lnTo>
                  <a:lnTo>
                    <a:pt x="485" y="450"/>
                  </a:lnTo>
                  <a:lnTo>
                    <a:pt x="532" y="416"/>
                  </a:lnTo>
                  <a:lnTo>
                    <a:pt x="490" y="411"/>
                  </a:lnTo>
                  <a:lnTo>
                    <a:pt x="458" y="379"/>
                  </a:lnTo>
                  <a:lnTo>
                    <a:pt x="498" y="337"/>
                  </a:lnTo>
                  <a:lnTo>
                    <a:pt x="498" y="312"/>
                  </a:lnTo>
                  <a:lnTo>
                    <a:pt x="455" y="348"/>
                  </a:lnTo>
                  <a:lnTo>
                    <a:pt x="433" y="337"/>
                  </a:lnTo>
                  <a:lnTo>
                    <a:pt x="451" y="316"/>
                  </a:lnTo>
                  <a:lnTo>
                    <a:pt x="403" y="330"/>
                  </a:lnTo>
                  <a:lnTo>
                    <a:pt x="372" y="317"/>
                  </a:lnTo>
                  <a:lnTo>
                    <a:pt x="380" y="296"/>
                  </a:lnTo>
                  <a:lnTo>
                    <a:pt x="463" y="312"/>
                  </a:lnTo>
                  <a:lnTo>
                    <a:pt x="430" y="259"/>
                  </a:lnTo>
                  <a:lnTo>
                    <a:pt x="435" y="220"/>
                  </a:lnTo>
                  <a:lnTo>
                    <a:pt x="247" y="228"/>
                  </a:lnTo>
                  <a:lnTo>
                    <a:pt x="270" y="144"/>
                  </a:lnTo>
                  <a:lnTo>
                    <a:pt x="302" y="100"/>
                  </a:lnTo>
                  <a:lnTo>
                    <a:pt x="291" y="89"/>
                  </a:lnTo>
                  <a:lnTo>
                    <a:pt x="280" y="0"/>
                  </a:lnTo>
                  <a:lnTo>
                    <a:pt x="0" y="3"/>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3" name="Freeform 54"/>
            <p:cNvSpPr>
              <a:spLocks/>
            </p:cNvSpPr>
            <p:nvPr/>
          </p:nvSpPr>
          <p:spPr bwMode="auto">
            <a:xfrm>
              <a:off x="3598" y="1045"/>
              <a:ext cx="497" cy="265"/>
            </a:xfrm>
            <a:custGeom>
              <a:avLst/>
              <a:gdLst>
                <a:gd name="T0" fmla="*/ 148 w 529"/>
                <a:gd name="T1" fmla="*/ 173 h 264"/>
                <a:gd name="T2" fmla="*/ 155 w 529"/>
                <a:gd name="T3" fmla="*/ 190 h 264"/>
                <a:gd name="T4" fmla="*/ 169 w 529"/>
                <a:gd name="T5" fmla="*/ 194 h 264"/>
                <a:gd name="T6" fmla="*/ 189 w 529"/>
                <a:gd name="T7" fmla="*/ 264 h 264"/>
                <a:gd name="T8" fmla="*/ 226 w 529"/>
                <a:gd name="T9" fmla="*/ 168 h 264"/>
                <a:gd name="T10" fmla="*/ 244 w 529"/>
                <a:gd name="T11" fmla="*/ 172 h 264"/>
                <a:gd name="T12" fmla="*/ 268 w 529"/>
                <a:gd name="T13" fmla="*/ 157 h 264"/>
                <a:gd name="T14" fmla="*/ 308 w 529"/>
                <a:gd name="T15" fmla="*/ 157 h 264"/>
                <a:gd name="T16" fmla="*/ 322 w 529"/>
                <a:gd name="T17" fmla="*/ 134 h 264"/>
                <a:gd name="T18" fmla="*/ 399 w 529"/>
                <a:gd name="T19" fmla="*/ 138 h 264"/>
                <a:gd name="T20" fmla="*/ 412 w 529"/>
                <a:gd name="T21" fmla="*/ 123 h 264"/>
                <a:gd name="T22" fmla="*/ 389 w 529"/>
                <a:gd name="T23" fmla="*/ 86 h 264"/>
                <a:gd name="T24" fmla="*/ 341 w 529"/>
                <a:gd name="T25" fmla="*/ 88 h 264"/>
                <a:gd name="T26" fmla="*/ 303 w 529"/>
                <a:gd name="T27" fmla="*/ 81 h 264"/>
                <a:gd name="T28" fmla="*/ 256 w 529"/>
                <a:gd name="T29" fmla="*/ 81 h 264"/>
                <a:gd name="T30" fmla="*/ 241 w 529"/>
                <a:gd name="T31" fmla="*/ 112 h 264"/>
                <a:gd name="T32" fmla="*/ 215 w 529"/>
                <a:gd name="T33" fmla="*/ 94 h 264"/>
                <a:gd name="T34" fmla="*/ 190 w 529"/>
                <a:gd name="T35" fmla="*/ 97 h 264"/>
                <a:gd name="T36" fmla="*/ 180 w 529"/>
                <a:gd name="T37" fmla="*/ 65 h 264"/>
                <a:gd name="T38" fmla="*/ 127 w 529"/>
                <a:gd name="T39" fmla="*/ 60 h 264"/>
                <a:gd name="T40" fmla="*/ 121 w 529"/>
                <a:gd name="T41" fmla="*/ 47 h 264"/>
                <a:gd name="T42" fmla="*/ 145 w 529"/>
                <a:gd name="T43" fmla="*/ 15 h 264"/>
                <a:gd name="T44" fmla="*/ 163 w 529"/>
                <a:gd name="T45" fmla="*/ 11 h 264"/>
                <a:gd name="T46" fmla="*/ 145 w 529"/>
                <a:gd name="T47" fmla="*/ 0 h 264"/>
                <a:gd name="T48" fmla="*/ 115 w 529"/>
                <a:gd name="T49" fmla="*/ 10 h 264"/>
                <a:gd name="T50" fmla="*/ 65 w 529"/>
                <a:gd name="T51" fmla="*/ 75 h 264"/>
                <a:gd name="T52" fmla="*/ 39 w 529"/>
                <a:gd name="T53" fmla="*/ 81 h 264"/>
                <a:gd name="T54" fmla="*/ 0 w 529"/>
                <a:gd name="T55" fmla="*/ 113 h 264"/>
                <a:gd name="T56" fmla="*/ 148 w 529"/>
                <a:gd name="T57" fmla="*/ 173 h 264"/>
                <a:gd name="T58" fmla="*/ 148 w 529"/>
                <a:gd name="T59" fmla="*/ 173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9"/>
                <a:gd name="T91" fmla="*/ 0 h 264"/>
                <a:gd name="T92" fmla="*/ 529 w 529"/>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9" h="264">
                  <a:moveTo>
                    <a:pt x="191" y="173"/>
                  </a:moveTo>
                  <a:lnTo>
                    <a:pt x="199" y="190"/>
                  </a:lnTo>
                  <a:lnTo>
                    <a:pt x="217" y="194"/>
                  </a:lnTo>
                  <a:lnTo>
                    <a:pt x="243" y="264"/>
                  </a:lnTo>
                  <a:lnTo>
                    <a:pt x="290" y="168"/>
                  </a:lnTo>
                  <a:lnTo>
                    <a:pt x="314" y="172"/>
                  </a:lnTo>
                  <a:lnTo>
                    <a:pt x="343" y="157"/>
                  </a:lnTo>
                  <a:lnTo>
                    <a:pt x="395" y="157"/>
                  </a:lnTo>
                  <a:lnTo>
                    <a:pt x="413" y="134"/>
                  </a:lnTo>
                  <a:lnTo>
                    <a:pt x="512" y="138"/>
                  </a:lnTo>
                  <a:lnTo>
                    <a:pt x="529" y="123"/>
                  </a:lnTo>
                  <a:lnTo>
                    <a:pt x="499" y="86"/>
                  </a:lnTo>
                  <a:lnTo>
                    <a:pt x="437" y="88"/>
                  </a:lnTo>
                  <a:lnTo>
                    <a:pt x="390" y="81"/>
                  </a:lnTo>
                  <a:lnTo>
                    <a:pt x="329" y="81"/>
                  </a:lnTo>
                  <a:lnTo>
                    <a:pt x="308" y="112"/>
                  </a:lnTo>
                  <a:lnTo>
                    <a:pt x="277" y="94"/>
                  </a:lnTo>
                  <a:lnTo>
                    <a:pt x="244" y="97"/>
                  </a:lnTo>
                  <a:lnTo>
                    <a:pt x="231" y="65"/>
                  </a:lnTo>
                  <a:lnTo>
                    <a:pt x="163" y="60"/>
                  </a:lnTo>
                  <a:lnTo>
                    <a:pt x="155" y="47"/>
                  </a:lnTo>
                  <a:lnTo>
                    <a:pt x="186" y="15"/>
                  </a:lnTo>
                  <a:lnTo>
                    <a:pt x="210" y="11"/>
                  </a:lnTo>
                  <a:lnTo>
                    <a:pt x="186" y="0"/>
                  </a:lnTo>
                  <a:lnTo>
                    <a:pt x="147" y="10"/>
                  </a:lnTo>
                  <a:lnTo>
                    <a:pt x="83" y="75"/>
                  </a:lnTo>
                  <a:lnTo>
                    <a:pt x="50" y="81"/>
                  </a:lnTo>
                  <a:lnTo>
                    <a:pt x="0" y="113"/>
                  </a:lnTo>
                  <a:lnTo>
                    <a:pt x="191" y="173"/>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4" name="Freeform 55"/>
            <p:cNvSpPr>
              <a:spLocks/>
            </p:cNvSpPr>
            <p:nvPr/>
          </p:nvSpPr>
          <p:spPr bwMode="auto">
            <a:xfrm>
              <a:off x="3920" y="1208"/>
              <a:ext cx="337" cy="476"/>
            </a:xfrm>
            <a:custGeom>
              <a:avLst/>
              <a:gdLst>
                <a:gd name="T0" fmla="*/ 33 w 358"/>
                <a:gd name="T1" fmla="*/ 399 h 475"/>
                <a:gd name="T2" fmla="*/ 26 w 358"/>
                <a:gd name="T3" fmla="*/ 319 h 475"/>
                <a:gd name="T4" fmla="*/ 5 w 358"/>
                <a:gd name="T5" fmla="*/ 259 h 475"/>
                <a:gd name="T6" fmla="*/ 14 w 358"/>
                <a:gd name="T7" fmla="*/ 136 h 475"/>
                <a:gd name="T8" fmla="*/ 55 w 358"/>
                <a:gd name="T9" fmla="*/ 71 h 475"/>
                <a:gd name="T10" fmla="*/ 53 w 358"/>
                <a:gd name="T11" fmla="*/ 119 h 475"/>
                <a:gd name="T12" fmla="*/ 65 w 358"/>
                <a:gd name="T13" fmla="*/ 108 h 475"/>
                <a:gd name="T14" fmla="*/ 65 w 358"/>
                <a:gd name="T15" fmla="*/ 71 h 475"/>
                <a:gd name="T16" fmla="*/ 80 w 358"/>
                <a:gd name="T17" fmla="*/ 48 h 475"/>
                <a:gd name="T18" fmla="*/ 86 w 358"/>
                <a:gd name="T19" fmla="*/ 4 h 475"/>
                <a:gd name="T20" fmla="*/ 99 w 358"/>
                <a:gd name="T21" fmla="*/ 0 h 475"/>
                <a:gd name="T22" fmla="*/ 185 w 358"/>
                <a:gd name="T23" fmla="*/ 37 h 475"/>
                <a:gd name="T24" fmla="*/ 192 w 358"/>
                <a:gd name="T25" fmla="*/ 68 h 475"/>
                <a:gd name="T26" fmla="*/ 204 w 358"/>
                <a:gd name="T27" fmla="*/ 97 h 475"/>
                <a:gd name="T28" fmla="*/ 206 w 358"/>
                <a:gd name="T29" fmla="*/ 149 h 475"/>
                <a:gd name="T30" fmla="*/ 177 w 358"/>
                <a:gd name="T31" fmla="*/ 192 h 475"/>
                <a:gd name="T32" fmla="*/ 176 w 358"/>
                <a:gd name="T33" fmla="*/ 228 h 475"/>
                <a:gd name="T34" fmla="*/ 192 w 358"/>
                <a:gd name="T35" fmla="*/ 243 h 475"/>
                <a:gd name="T36" fmla="*/ 216 w 358"/>
                <a:gd name="T37" fmla="*/ 192 h 475"/>
                <a:gd name="T38" fmla="*/ 237 w 358"/>
                <a:gd name="T39" fmla="*/ 176 h 475"/>
                <a:gd name="T40" fmla="*/ 252 w 358"/>
                <a:gd name="T41" fmla="*/ 186 h 475"/>
                <a:gd name="T42" fmla="*/ 281 w 358"/>
                <a:gd name="T43" fmla="*/ 295 h 475"/>
                <a:gd name="T44" fmla="*/ 263 w 358"/>
                <a:gd name="T45" fmla="*/ 340 h 475"/>
                <a:gd name="T46" fmla="*/ 257 w 358"/>
                <a:gd name="T47" fmla="*/ 371 h 475"/>
                <a:gd name="T48" fmla="*/ 247 w 358"/>
                <a:gd name="T49" fmla="*/ 382 h 475"/>
                <a:gd name="T50" fmla="*/ 245 w 358"/>
                <a:gd name="T51" fmla="*/ 412 h 475"/>
                <a:gd name="T52" fmla="*/ 231 w 358"/>
                <a:gd name="T53" fmla="*/ 449 h 475"/>
                <a:gd name="T54" fmla="*/ 137 w 358"/>
                <a:gd name="T55" fmla="*/ 467 h 475"/>
                <a:gd name="T56" fmla="*/ 135 w 358"/>
                <a:gd name="T57" fmla="*/ 460 h 475"/>
                <a:gd name="T58" fmla="*/ 0 w 358"/>
                <a:gd name="T59" fmla="*/ 479 h 475"/>
                <a:gd name="T60" fmla="*/ 33 w 358"/>
                <a:gd name="T61" fmla="*/ 399 h 475"/>
                <a:gd name="T62" fmla="*/ 33 w 358"/>
                <a:gd name="T63" fmla="*/ 399 h 4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475"/>
                <a:gd name="T98" fmla="*/ 358 w 358"/>
                <a:gd name="T99" fmla="*/ 475 h 4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475">
                  <a:moveTo>
                    <a:pt x="41" y="395"/>
                  </a:moveTo>
                  <a:lnTo>
                    <a:pt x="34" y="315"/>
                  </a:lnTo>
                  <a:lnTo>
                    <a:pt x="5" y="255"/>
                  </a:lnTo>
                  <a:lnTo>
                    <a:pt x="18" y="136"/>
                  </a:lnTo>
                  <a:lnTo>
                    <a:pt x="70" y="71"/>
                  </a:lnTo>
                  <a:lnTo>
                    <a:pt x="67" y="119"/>
                  </a:lnTo>
                  <a:lnTo>
                    <a:pt x="83" y="108"/>
                  </a:lnTo>
                  <a:lnTo>
                    <a:pt x="83" y="71"/>
                  </a:lnTo>
                  <a:lnTo>
                    <a:pt x="102" y="48"/>
                  </a:lnTo>
                  <a:lnTo>
                    <a:pt x="109" y="4"/>
                  </a:lnTo>
                  <a:lnTo>
                    <a:pt x="126" y="0"/>
                  </a:lnTo>
                  <a:lnTo>
                    <a:pt x="235" y="37"/>
                  </a:lnTo>
                  <a:lnTo>
                    <a:pt x="245" y="68"/>
                  </a:lnTo>
                  <a:lnTo>
                    <a:pt x="259" y="97"/>
                  </a:lnTo>
                  <a:lnTo>
                    <a:pt x="262" y="149"/>
                  </a:lnTo>
                  <a:lnTo>
                    <a:pt x="225" y="192"/>
                  </a:lnTo>
                  <a:lnTo>
                    <a:pt x="224" y="228"/>
                  </a:lnTo>
                  <a:lnTo>
                    <a:pt x="245" y="239"/>
                  </a:lnTo>
                  <a:lnTo>
                    <a:pt x="274" y="192"/>
                  </a:lnTo>
                  <a:lnTo>
                    <a:pt x="303" y="176"/>
                  </a:lnTo>
                  <a:lnTo>
                    <a:pt x="322" y="186"/>
                  </a:lnTo>
                  <a:lnTo>
                    <a:pt x="358" y="291"/>
                  </a:lnTo>
                  <a:lnTo>
                    <a:pt x="334" y="336"/>
                  </a:lnTo>
                  <a:lnTo>
                    <a:pt x="327" y="367"/>
                  </a:lnTo>
                  <a:lnTo>
                    <a:pt x="313" y="378"/>
                  </a:lnTo>
                  <a:lnTo>
                    <a:pt x="311" y="408"/>
                  </a:lnTo>
                  <a:lnTo>
                    <a:pt x="293" y="445"/>
                  </a:lnTo>
                  <a:lnTo>
                    <a:pt x="175" y="463"/>
                  </a:lnTo>
                  <a:lnTo>
                    <a:pt x="172" y="456"/>
                  </a:lnTo>
                  <a:lnTo>
                    <a:pt x="0" y="475"/>
                  </a:lnTo>
                  <a:lnTo>
                    <a:pt x="41" y="39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5" name="Freeform 56"/>
            <p:cNvSpPr>
              <a:spLocks/>
            </p:cNvSpPr>
            <p:nvPr/>
          </p:nvSpPr>
          <p:spPr bwMode="auto">
            <a:xfrm>
              <a:off x="3410" y="1118"/>
              <a:ext cx="465" cy="501"/>
            </a:xfrm>
            <a:custGeom>
              <a:avLst/>
              <a:gdLst>
                <a:gd name="T0" fmla="*/ 9 w 494"/>
                <a:gd name="T1" fmla="*/ 191 h 503"/>
                <a:gd name="T2" fmla="*/ 8 w 494"/>
                <a:gd name="T3" fmla="*/ 252 h 503"/>
                <a:gd name="T4" fmla="*/ 56 w 494"/>
                <a:gd name="T5" fmla="*/ 290 h 503"/>
                <a:gd name="T6" fmla="*/ 74 w 494"/>
                <a:gd name="T7" fmla="*/ 316 h 503"/>
                <a:gd name="T8" fmla="*/ 112 w 494"/>
                <a:gd name="T9" fmla="*/ 351 h 503"/>
                <a:gd name="T10" fmla="*/ 118 w 494"/>
                <a:gd name="T11" fmla="*/ 392 h 503"/>
                <a:gd name="T12" fmla="*/ 124 w 494"/>
                <a:gd name="T13" fmla="*/ 450 h 503"/>
                <a:gd name="T14" fmla="*/ 161 w 494"/>
                <a:gd name="T15" fmla="*/ 503 h 503"/>
                <a:gd name="T16" fmla="*/ 354 w 494"/>
                <a:gd name="T17" fmla="*/ 489 h 503"/>
                <a:gd name="T18" fmla="*/ 341 w 494"/>
                <a:gd name="T19" fmla="*/ 411 h 503"/>
                <a:gd name="T20" fmla="*/ 360 w 494"/>
                <a:gd name="T21" fmla="*/ 293 h 503"/>
                <a:gd name="T22" fmla="*/ 358 w 494"/>
                <a:gd name="T23" fmla="*/ 261 h 503"/>
                <a:gd name="T24" fmla="*/ 388 w 494"/>
                <a:gd name="T25" fmla="*/ 168 h 503"/>
                <a:gd name="T26" fmla="*/ 380 w 494"/>
                <a:gd name="T27" fmla="*/ 165 h 503"/>
                <a:gd name="T28" fmla="*/ 362 w 494"/>
                <a:gd name="T29" fmla="*/ 218 h 503"/>
                <a:gd name="T30" fmla="*/ 347 w 494"/>
                <a:gd name="T31" fmla="*/ 222 h 503"/>
                <a:gd name="T32" fmla="*/ 340 w 494"/>
                <a:gd name="T33" fmla="*/ 244 h 503"/>
                <a:gd name="T34" fmla="*/ 325 w 494"/>
                <a:gd name="T35" fmla="*/ 259 h 503"/>
                <a:gd name="T36" fmla="*/ 335 w 494"/>
                <a:gd name="T37" fmla="*/ 210 h 503"/>
                <a:gd name="T38" fmla="*/ 347 w 494"/>
                <a:gd name="T39" fmla="*/ 191 h 503"/>
                <a:gd name="T40" fmla="*/ 327 w 494"/>
                <a:gd name="T41" fmla="*/ 121 h 503"/>
                <a:gd name="T42" fmla="*/ 313 w 494"/>
                <a:gd name="T43" fmla="*/ 117 h 503"/>
                <a:gd name="T44" fmla="*/ 306 w 494"/>
                <a:gd name="T45" fmla="*/ 100 h 503"/>
                <a:gd name="T46" fmla="*/ 156 w 494"/>
                <a:gd name="T47" fmla="*/ 40 h 503"/>
                <a:gd name="T48" fmla="*/ 138 w 494"/>
                <a:gd name="T49" fmla="*/ 29 h 503"/>
                <a:gd name="T50" fmla="*/ 127 w 494"/>
                <a:gd name="T51" fmla="*/ 40 h 503"/>
                <a:gd name="T52" fmla="*/ 123 w 494"/>
                <a:gd name="T53" fmla="*/ 37 h 503"/>
                <a:gd name="T54" fmla="*/ 129 w 494"/>
                <a:gd name="T55" fmla="*/ 16 h 503"/>
                <a:gd name="T56" fmla="*/ 134 w 494"/>
                <a:gd name="T57" fmla="*/ 3 h 503"/>
                <a:gd name="T58" fmla="*/ 128 w 494"/>
                <a:gd name="T59" fmla="*/ 0 h 503"/>
                <a:gd name="T60" fmla="*/ 68 w 494"/>
                <a:gd name="T61" fmla="*/ 32 h 503"/>
                <a:gd name="T62" fmla="*/ 60 w 494"/>
                <a:gd name="T63" fmla="*/ 32 h 503"/>
                <a:gd name="T64" fmla="*/ 48 w 494"/>
                <a:gd name="T65" fmla="*/ 26 h 503"/>
                <a:gd name="T66" fmla="*/ 37 w 494"/>
                <a:gd name="T67" fmla="*/ 36 h 503"/>
                <a:gd name="T68" fmla="*/ 39 w 494"/>
                <a:gd name="T69" fmla="*/ 94 h 503"/>
                <a:gd name="T70" fmla="*/ 0 w 494"/>
                <a:gd name="T71" fmla="*/ 152 h 503"/>
                <a:gd name="T72" fmla="*/ 9 w 494"/>
                <a:gd name="T73" fmla="*/ 191 h 503"/>
                <a:gd name="T74" fmla="*/ 9 w 494"/>
                <a:gd name="T75" fmla="*/ 191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4"/>
                <a:gd name="T115" fmla="*/ 0 h 503"/>
                <a:gd name="T116" fmla="*/ 494 w 494"/>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4" h="503">
                  <a:moveTo>
                    <a:pt x="13" y="191"/>
                  </a:moveTo>
                  <a:lnTo>
                    <a:pt x="11" y="252"/>
                  </a:lnTo>
                  <a:lnTo>
                    <a:pt x="71" y="290"/>
                  </a:lnTo>
                  <a:lnTo>
                    <a:pt x="95" y="316"/>
                  </a:lnTo>
                  <a:lnTo>
                    <a:pt x="142" y="351"/>
                  </a:lnTo>
                  <a:lnTo>
                    <a:pt x="150" y="392"/>
                  </a:lnTo>
                  <a:lnTo>
                    <a:pt x="158" y="450"/>
                  </a:lnTo>
                  <a:lnTo>
                    <a:pt x="205" y="503"/>
                  </a:lnTo>
                  <a:lnTo>
                    <a:pt x="450" y="489"/>
                  </a:lnTo>
                  <a:lnTo>
                    <a:pt x="435" y="411"/>
                  </a:lnTo>
                  <a:lnTo>
                    <a:pt x="458" y="293"/>
                  </a:lnTo>
                  <a:lnTo>
                    <a:pt x="456" y="261"/>
                  </a:lnTo>
                  <a:lnTo>
                    <a:pt x="494" y="168"/>
                  </a:lnTo>
                  <a:lnTo>
                    <a:pt x="484" y="165"/>
                  </a:lnTo>
                  <a:lnTo>
                    <a:pt x="461" y="218"/>
                  </a:lnTo>
                  <a:lnTo>
                    <a:pt x="442" y="222"/>
                  </a:lnTo>
                  <a:lnTo>
                    <a:pt x="432" y="244"/>
                  </a:lnTo>
                  <a:lnTo>
                    <a:pt x="413" y="259"/>
                  </a:lnTo>
                  <a:lnTo>
                    <a:pt x="427" y="210"/>
                  </a:lnTo>
                  <a:lnTo>
                    <a:pt x="442" y="191"/>
                  </a:lnTo>
                  <a:lnTo>
                    <a:pt x="416" y="121"/>
                  </a:lnTo>
                  <a:lnTo>
                    <a:pt x="398" y="117"/>
                  </a:lnTo>
                  <a:lnTo>
                    <a:pt x="390" y="100"/>
                  </a:lnTo>
                  <a:lnTo>
                    <a:pt x="199" y="40"/>
                  </a:lnTo>
                  <a:lnTo>
                    <a:pt x="176" y="29"/>
                  </a:lnTo>
                  <a:lnTo>
                    <a:pt x="162" y="40"/>
                  </a:lnTo>
                  <a:lnTo>
                    <a:pt x="157" y="37"/>
                  </a:lnTo>
                  <a:lnTo>
                    <a:pt x="165" y="16"/>
                  </a:lnTo>
                  <a:lnTo>
                    <a:pt x="170" y="3"/>
                  </a:lnTo>
                  <a:lnTo>
                    <a:pt x="163" y="0"/>
                  </a:lnTo>
                  <a:lnTo>
                    <a:pt x="86" y="32"/>
                  </a:lnTo>
                  <a:lnTo>
                    <a:pt x="76" y="32"/>
                  </a:lnTo>
                  <a:lnTo>
                    <a:pt x="61" y="26"/>
                  </a:lnTo>
                  <a:lnTo>
                    <a:pt x="47" y="36"/>
                  </a:lnTo>
                  <a:lnTo>
                    <a:pt x="50" y="94"/>
                  </a:lnTo>
                  <a:lnTo>
                    <a:pt x="0" y="152"/>
                  </a:lnTo>
                  <a:lnTo>
                    <a:pt x="13" y="19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6" name="Freeform 57"/>
            <p:cNvSpPr>
              <a:spLocks/>
            </p:cNvSpPr>
            <p:nvPr/>
          </p:nvSpPr>
          <p:spPr bwMode="auto">
            <a:xfrm>
              <a:off x="3546" y="1607"/>
              <a:ext cx="342" cy="645"/>
            </a:xfrm>
            <a:custGeom>
              <a:avLst/>
              <a:gdLst>
                <a:gd name="T0" fmla="*/ 6 w 364"/>
                <a:gd name="T1" fmla="*/ 262 h 641"/>
                <a:gd name="T2" fmla="*/ 35 w 364"/>
                <a:gd name="T3" fmla="*/ 181 h 641"/>
                <a:gd name="T4" fmla="*/ 24 w 364"/>
                <a:gd name="T5" fmla="*/ 150 h 641"/>
                <a:gd name="T6" fmla="*/ 73 w 364"/>
                <a:gd name="T7" fmla="*/ 102 h 641"/>
                <a:gd name="T8" fmla="*/ 84 w 364"/>
                <a:gd name="T9" fmla="*/ 66 h 641"/>
                <a:gd name="T10" fmla="*/ 48 w 364"/>
                <a:gd name="T11" fmla="*/ 14 h 641"/>
                <a:gd name="T12" fmla="*/ 240 w 364"/>
                <a:gd name="T13" fmla="*/ 0 h 641"/>
                <a:gd name="T14" fmla="*/ 241 w 364"/>
                <a:gd name="T15" fmla="*/ 37 h 641"/>
                <a:gd name="T16" fmla="*/ 263 w 364"/>
                <a:gd name="T17" fmla="*/ 84 h 641"/>
                <a:gd name="T18" fmla="*/ 279 w 364"/>
                <a:gd name="T19" fmla="*/ 328 h 641"/>
                <a:gd name="T20" fmla="*/ 275 w 364"/>
                <a:gd name="T21" fmla="*/ 380 h 641"/>
                <a:gd name="T22" fmla="*/ 284 w 364"/>
                <a:gd name="T23" fmla="*/ 409 h 641"/>
                <a:gd name="T24" fmla="*/ 273 w 364"/>
                <a:gd name="T25" fmla="*/ 464 h 641"/>
                <a:gd name="T26" fmla="*/ 258 w 364"/>
                <a:gd name="T27" fmla="*/ 489 h 641"/>
                <a:gd name="T28" fmla="*/ 252 w 364"/>
                <a:gd name="T29" fmla="*/ 527 h 641"/>
                <a:gd name="T30" fmla="*/ 259 w 364"/>
                <a:gd name="T31" fmla="*/ 542 h 641"/>
                <a:gd name="T32" fmla="*/ 253 w 364"/>
                <a:gd name="T33" fmla="*/ 563 h 641"/>
                <a:gd name="T34" fmla="*/ 256 w 364"/>
                <a:gd name="T35" fmla="*/ 573 h 641"/>
                <a:gd name="T36" fmla="*/ 233 w 364"/>
                <a:gd name="T37" fmla="*/ 584 h 641"/>
                <a:gd name="T38" fmla="*/ 227 w 364"/>
                <a:gd name="T39" fmla="*/ 625 h 641"/>
                <a:gd name="T40" fmla="*/ 196 w 364"/>
                <a:gd name="T41" fmla="*/ 612 h 641"/>
                <a:gd name="T42" fmla="*/ 179 w 364"/>
                <a:gd name="T43" fmla="*/ 641 h 641"/>
                <a:gd name="T44" fmla="*/ 169 w 364"/>
                <a:gd name="T45" fmla="*/ 638 h 641"/>
                <a:gd name="T46" fmla="*/ 158 w 364"/>
                <a:gd name="T47" fmla="*/ 612 h 641"/>
                <a:gd name="T48" fmla="*/ 140 w 364"/>
                <a:gd name="T49" fmla="*/ 549 h 641"/>
                <a:gd name="T50" fmla="*/ 97 w 364"/>
                <a:gd name="T51" fmla="*/ 516 h 641"/>
                <a:gd name="T52" fmla="*/ 88 w 364"/>
                <a:gd name="T53" fmla="*/ 484 h 641"/>
                <a:gd name="T54" fmla="*/ 102 w 364"/>
                <a:gd name="T55" fmla="*/ 434 h 641"/>
                <a:gd name="T56" fmla="*/ 90 w 364"/>
                <a:gd name="T57" fmla="*/ 424 h 641"/>
                <a:gd name="T58" fmla="*/ 63 w 364"/>
                <a:gd name="T59" fmla="*/ 424 h 641"/>
                <a:gd name="T60" fmla="*/ 57 w 364"/>
                <a:gd name="T61" fmla="*/ 393 h 641"/>
                <a:gd name="T62" fmla="*/ 9 w 364"/>
                <a:gd name="T63" fmla="*/ 332 h 641"/>
                <a:gd name="T64" fmla="*/ 0 w 364"/>
                <a:gd name="T65" fmla="*/ 281 h 641"/>
                <a:gd name="T66" fmla="*/ 6 w 364"/>
                <a:gd name="T67" fmla="*/ 262 h 641"/>
                <a:gd name="T68" fmla="*/ 6 w 364"/>
                <a:gd name="T69" fmla="*/ 262 h 6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4"/>
                <a:gd name="T106" fmla="*/ 0 h 641"/>
                <a:gd name="T107" fmla="*/ 364 w 364"/>
                <a:gd name="T108" fmla="*/ 641 h 6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4" h="641">
                  <a:moveTo>
                    <a:pt x="6" y="262"/>
                  </a:moveTo>
                  <a:lnTo>
                    <a:pt x="44" y="181"/>
                  </a:lnTo>
                  <a:lnTo>
                    <a:pt x="32" y="150"/>
                  </a:lnTo>
                  <a:lnTo>
                    <a:pt x="94" y="102"/>
                  </a:lnTo>
                  <a:lnTo>
                    <a:pt x="107" y="66"/>
                  </a:lnTo>
                  <a:lnTo>
                    <a:pt x="61" y="14"/>
                  </a:lnTo>
                  <a:lnTo>
                    <a:pt x="306" y="0"/>
                  </a:lnTo>
                  <a:lnTo>
                    <a:pt x="311" y="37"/>
                  </a:lnTo>
                  <a:lnTo>
                    <a:pt x="337" y="84"/>
                  </a:lnTo>
                  <a:lnTo>
                    <a:pt x="358" y="328"/>
                  </a:lnTo>
                  <a:lnTo>
                    <a:pt x="353" y="380"/>
                  </a:lnTo>
                  <a:lnTo>
                    <a:pt x="364" y="409"/>
                  </a:lnTo>
                  <a:lnTo>
                    <a:pt x="351" y="464"/>
                  </a:lnTo>
                  <a:lnTo>
                    <a:pt x="332" y="489"/>
                  </a:lnTo>
                  <a:lnTo>
                    <a:pt x="322" y="527"/>
                  </a:lnTo>
                  <a:lnTo>
                    <a:pt x="333" y="542"/>
                  </a:lnTo>
                  <a:lnTo>
                    <a:pt x="324" y="563"/>
                  </a:lnTo>
                  <a:lnTo>
                    <a:pt x="329" y="573"/>
                  </a:lnTo>
                  <a:lnTo>
                    <a:pt x="299" y="584"/>
                  </a:lnTo>
                  <a:lnTo>
                    <a:pt x="293" y="625"/>
                  </a:lnTo>
                  <a:lnTo>
                    <a:pt x="251" y="612"/>
                  </a:lnTo>
                  <a:lnTo>
                    <a:pt x="230" y="641"/>
                  </a:lnTo>
                  <a:lnTo>
                    <a:pt x="217" y="638"/>
                  </a:lnTo>
                  <a:lnTo>
                    <a:pt x="202" y="612"/>
                  </a:lnTo>
                  <a:lnTo>
                    <a:pt x="180" y="549"/>
                  </a:lnTo>
                  <a:lnTo>
                    <a:pt x="125" y="516"/>
                  </a:lnTo>
                  <a:lnTo>
                    <a:pt x="113" y="484"/>
                  </a:lnTo>
                  <a:lnTo>
                    <a:pt x="131" y="434"/>
                  </a:lnTo>
                  <a:lnTo>
                    <a:pt x="116" y="424"/>
                  </a:lnTo>
                  <a:lnTo>
                    <a:pt x="81" y="424"/>
                  </a:lnTo>
                  <a:lnTo>
                    <a:pt x="73" y="393"/>
                  </a:lnTo>
                  <a:lnTo>
                    <a:pt x="13" y="332"/>
                  </a:lnTo>
                  <a:lnTo>
                    <a:pt x="0" y="281"/>
                  </a:lnTo>
                  <a:lnTo>
                    <a:pt x="6" y="26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7" name="Freeform 58"/>
            <p:cNvSpPr>
              <a:spLocks/>
            </p:cNvSpPr>
            <p:nvPr/>
          </p:nvSpPr>
          <p:spPr bwMode="auto">
            <a:xfrm>
              <a:off x="3849" y="1665"/>
              <a:ext cx="270" cy="481"/>
            </a:xfrm>
            <a:custGeom>
              <a:avLst/>
              <a:gdLst>
                <a:gd name="T0" fmla="*/ 8 w 288"/>
                <a:gd name="T1" fmla="*/ 481 h 481"/>
                <a:gd name="T2" fmla="*/ 14 w 288"/>
                <a:gd name="T3" fmla="*/ 468 h 481"/>
                <a:gd name="T4" fmla="*/ 56 w 288"/>
                <a:gd name="T5" fmla="*/ 465 h 481"/>
                <a:gd name="T6" fmla="*/ 91 w 288"/>
                <a:gd name="T7" fmla="*/ 450 h 481"/>
                <a:gd name="T8" fmla="*/ 125 w 288"/>
                <a:gd name="T9" fmla="*/ 423 h 481"/>
                <a:gd name="T10" fmla="*/ 154 w 288"/>
                <a:gd name="T11" fmla="*/ 421 h 481"/>
                <a:gd name="T12" fmla="*/ 188 w 288"/>
                <a:gd name="T13" fmla="*/ 351 h 481"/>
                <a:gd name="T14" fmla="*/ 198 w 288"/>
                <a:gd name="T15" fmla="*/ 356 h 481"/>
                <a:gd name="T16" fmla="*/ 222 w 288"/>
                <a:gd name="T17" fmla="*/ 332 h 481"/>
                <a:gd name="T18" fmla="*/ 217 w 288"/>
                <a:gd name="T19" fmla="*/ 314 h 481"/>
                <a:gd name="T20" fmla="*/ 217 w 288"/>
                <a:gd name="T21" fmla="*/ 303 h 481"/>
                <a:gd name="T22" fmla="*/ 193 w 288"/>
                <a:gd name="T23" fmla="*/ 7 h 481"/>
                <a:gd name="T24" fmla="*/ 190 w 288"/>
                <a:gd name="T25" fmla="*/ 0 h 481"/>
                <a:gd name="T26" fmla="*/ 59 w 288"/>
                <a:gd name="T27" fmla="*/ 19 h 481"/>
                <a:gd name="T28" fmla="*/ 34 w 288"/>
                <a:gd name="T29" fmla="*/ 36 h 481"/>
                <a:gd name="T30" fmla="*/ 11 w 288"/>
                <a:gd name="T31" fmla="*/ 26 h 481"/>
                <a:gd name="T32" fmla="*/ 28 w 288"/>
                <a:gd name="T33" fmla="*/ 270 h 481"/>
                <a:gd name="T34" fmla="*/ 23 w 288"/>
                <a:gd name="T35" fmla="*/ 322 h 481"/>
                <a:gd name="T36" fmla="*/ 33 w 288"/>
                <a:gd name="T37" fmla="*/ 351 h 481"/>
                <a:gd name="T38" fmla="*/ 22 w 288"/>
                <a:gd name="T39" fmla="*/ 406 h 481"/>
                <a:gd name="T40" fmla="*/ 8 w 288"/>
                <a:gd name="T41" fmla="*/ 431 h 481"/>
                <a:gd name="T42" fmla="*/ 0 w 288"/>
                <a:gd name="T43" fmla="*/ 469 h 481"/>
                <a:gd name="T44" fmla="*/ 8 w 288"/>
                <a:gd name="T45" fmla="*/ 481 h 481"/>
                <a:gd name="T46" fmla="*/ 8 w 288"/>
                <a:gd name="T47" fmla="*/ 481 h 4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1"/>
                <a:gd name="T74" fmla="*/ 288 w 288"/>
                <a:gd name="T75" fmla="*/ 481 h 4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1">
                  <a:moveTo>
                    <a:pt x="10" y="481"/>
                  </a:moveTo>
                  <a:lnTo>
                    <a:pt x="18" y="468"/>
                  </a:lnTo>
                  <a:lnTo>
                    <a:pt x="73" y="465"/>
                  </a:lnTo>
                  <a:lnTo>
                    <a:pt x="118" y="450"/>
                  </a:lnTo>
                  <a:lnTo>
                    <a:pt x="162" y="423"/>
                  </a:lnTo>
                  <a:lnTo>
                    <a:pt x="199" y="421"/>
                  </a:lnTo>
                  <a:lnTo>
                    <a:pt x="243" y="351"/>
                  </a:lnTo>
                  <a:lnTo>
                    <a:pt x="256" y="356"/>
                  </a:lnTo>
                  <a:lnTo>
                    <a:pt x="288" y="332"/>
                  </a:lnTo>
                  <a:lnTo>
                    <a:pt x="280" y="314"/>
                  </a:lnTo>
                  <a:lnTo>
                    <a:pt x="283" y="303"/>
                  </a:lnTo>
                  <a:lnTo>
                    <a:pt x="251" y="7"/>
                  </a:lnTo>
                  <a:lnTo>
                    <a:pt x="248" y="0"/>
                  </a:lnTo>
                  <a:lnTo>
                    <a:pt x="76" y="19"/>
                  </a:lnTo>
                  <a:lnTo>
                    <a:pt x="44" y="36"/>
                  </a:lnTo>
                  <a:lnTo>
                    <a:pt x="15" y="26"/>
                  </a:lnTo>
                  <a:lnTo>
                    <a:pt x="36" y="270"/>
                  </a:lnTo>
                  <a:lnTo>
                    <a:pt x="31" y="322"/>
                  </a:lnTo>
                  <a:lnTo>
                    <a:pt x="42" y="351"/>
                  </a:lnTo>
                  <a:lnTo>
                    <a:pt x="29" y="406"/>
                  </a:lnTo>
                  <a:lnTo>
                    <a:pt x="10" y="431"/>
                  </a:lnTo>
                  <a:lnTo>
                    <a:pt x="0" y="469"/>
                  </a:lnTo>
                  <a:lnTo>
                    <a:pt x="10" y="48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8" name="Freeform 59"/>
            <p:cNvSpPr>
              <a:spLocks/>
            </p:cNvSpPr>
            <p:nvPr/>
          </p:nvSpPr>
          <p:spPr bwMode="auto">
            <a:xfrm>
              <a:off x="3747" y="1968"/>
              <a:ext cx="635" cy="336"/>
            </a:xfrm>
            <a:custGeom>
              <a:avLst/>
              <a:gdLst>
                <a:gd name="T0" fmla="*/ 4 w 675"/>
                <a:gd name="T1" fmla="*/ 319 h 336"/>
                <a:gd name="T2" fmla="*/ 17 w 675"/>
                <a:gd name="T3" fmla="*/ 317 h 336"/>
                <a:gd name="T4" fmla="*/ 21 w 675"/>
                <a:gd name="T5" fmla="*/ 281 h 336"/>
                <a:gd name="T6" fmla="*/ 12 w 675"/>
                <a:gd name="T7" fmla="*/ 280 h 336"/>
                <a:gd name="T8" fmla="*/ 29 w 675"/>
                <a:gd name="T9" fmla="*/ 251 h 336"/>
                <a:gd name="T10" fmla="*/ 62 w 675"/>
                <a:gd name="T11" fmla="*/ 264 h 336"/>
                <a:gd name="T12" fmla="*/ 67 w 675"/>
                <a:gd name="T13" fmla="*/ 223 h 336"/>
                <a:gd name="T14" fmla="*/ 90 w 675"/>
                <a:gd name="T15" fmla="*/ 212 h 336"/>
                <a:gd name="T16" fmla="*/ 86 w 675"/>
                <a:gd name="T17" fmla="*/ 202 h 336"/>
                <a:gd name="T18" fmla="*/ 99 w 675"/>
                <a:gd name="T19" fmla="*/ 165 h 336"/>
                <a:gd name="T20" fmla="*/ 142 w 675"/>
                <a:gd name="T21" fmla="*/ 162 h 336"/>
                <a:gd name="T22" fmla="*/ 177 w 675"/>
                <a:gd name="T23" fmla="*/ 147 h 336"/>
                <a:gd name="T24" fmla="*/ 200 w 675"/>
                <a:gd name="T25" fmla="*/ 128 h 336"/>
                <a:gd name="T26" fmla="*/ 212 w 675"/>
                <a:gd name="T27" fmla="*/ 120 h 336"/>
                <a:gd name="T28" fmla="*/ 241 w 675"/>
                <a:gd name="T29" fmla="*/ 118 h 336"/>
                <a:gd name="T30" fmla="*/ 275 w 675"/>
                <a:gd name="T31" fmla="*/ 48 h 336"/>
                <a:gd name="T32" fmla="*/ 285 w 675"/>
                <a:gd name="T33" fmla="*/ 53 h 336"/>
                <a:gd name="T34" fmla="*/ 310 w 675"/>
                <a:gd name="T35" fmla="*/ 29 h 336"/>
                <a:gd name="T36" fmla="*/ 304 w 675"/>
                <a:gd name="T37" fmla="*/ 11 h 336"/>
                <a:gd name="T38" fmla="*/ 306 w 675"/>
                <a:gd name="T39" fmla="*/ 0 h 336"/>
                <a:gd name="T40" fmla="*/ 330 w 675"/>
                <a:gd name="T41" fmla="*/ 0 h 336"/>
                <a:gd name="T42" fmla="*/ 344 w 675"/>
                <a:gd name="T43" fmla="*/ 6 h 336"/>
                <a:gd name="T44" fmla="*/ 389 w 675"/>
                <a:gd name="T45" fmla="*/ 40 h 336"/>
                <a:gd name="T46" fmla="*/ 423 w 675"/>
                <a:gd name="T47" fmla="*/ 39 h 336"/>
                <a:gd name="T48" fmla="*/ 439 w 675"/>
                <a:gd name="T49" fmla="*/ 26 h 336"/>
                <a:gd name="T50" fmla="*/ 473 w 675"/>
                <a:gd name="T51" fmla="*/ 55 h 336"/>
                <a:gd name="T52" fmla="*/ 485 w 675"/>
                <a:gd name="T53" fmla="*/ 110 h 336"/>
                <a:gd name="T54" fmla="*/ 529 w 675"/>
                <a:gd name="T55" fmla="*/ 149 h 336"/>
                <a:gd name="T56" fmla="*/ 509 w 675"/>
                <a:gd name="T57" fmla="*/ 178 h 336"/>
                <a:gd name="T58" fmla="*/ 470 w 675"/>
                <a:gd name="T59" fmla="*/ 223 h 336"/>
                <a:gd name="T60" fmla="*/ 470 w 675"/>
                <a:gd name="T61" fmla="*/ 233 h 336"/>
                <a:gd name="T62" fmla="*/ 420 w 675"/>
                <a:gd name="T63" fmla="*/ 275 h 336"/>
                <a:gd name="T64" fmla="*/ 127 w 675"/>
                <a:gd name="T65" fmla="*/ 309 h 336"/>
                <a:gd name="T66" fmla="*/ 97 w 675"/>
                <a:gd name="T67" fmla="*/ 307 h 336"/>
                <a:gd name="T68" fmla="*/ 97 w 675"/>
                <a:gd name="T69" fmla="*/ 327 h 336"/>
                <a:gd name="T70" fmla="*/ 0 w 675"/>
                <a:gd name="T71" fmla="*/ 336 h 336"/>
                <a:gd name="T72" fmla="*/ 4 w 675"/>
                <a:gd name="T73" fmla="*/ 319 h 336"/>
                <a:gd name="T74" fmla="*/ 4 w 675"/>
                <a:gd name="T75" fmla="*/ 319 h 3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5"/>
                <a:gd name="T115" fmla="*/ 0 h 336"/>
                <a:gd name="T116" fmla="*/ 675 w 675"/>
                <a:gd name="T117" fmla="*/ 336 h 3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5" h="336">
                  <a:moveTo>
                    <a:pt x="4" y="319"/>
                  </a:moveTo>
                  <a:lnTo>
                    <a:pt x="21" y="317"/>
                  </a:lnTo>
                  <a:lnTo>
                    <a:pt x="26" y="281"/>
                  </a:lnTo>
                  <a:lnTo>
                    <a:pt x="16" y="280"/>
                  </a:lnTo>
                  <a:lnTo>
                    <a:pt x="37" y="251"/>
                  </a:lnTo>
                  <a:lnTo>
                    <a:pt x="79" y="264"/>
                  </a:lnTo>
                  <a:lnTo>
                    <a:pt x="85" y="223"/>
                  </a:lnTo>
                  <a:lnTo>
                    <a:pt x="115" y="212"/>
                  </a:lnTo>
                  <a:lnTo>
                    <a:pt x="110" y="202"/>
                  </a:lnTo>
                  <a:lnTo>
                    <a:pt x="126" y="165"/>
                  </a:lnTo>
                  <a:lnTo>
                    <a:pt x="181" y="162"/>
                  </a:lnTo>
                  <a:lnTo>
                    <a:pt x="226" y="147"/>
                  </a:lnTo>
                  <a:lnTo>
                    <a:pt x="255" y="128"/>
                  </a:lnTo>
                  <a:lnTo>
                    <a:pt x="270" y="120"/>
                  </a:lnTo>
                  <a:lnTo>
                    <a:pt x="307" y="118"/>
                  </a:lnTo>
                  <a:lnTo>
                    <a:pt x="351" y="48"/>
                  </a:lnTo>
                  <a:lnTo>
                    <a:pt x="364" y="53"/>
                  </a:lnTo>
                  <a:lnTo>
                    <a:pt x="396" y="29"/>
                  </a:lnTo>
                  <a:lnTo>
                    <a:pt x="388" y="11"/>
                  </a:lnTo>
                  <a:lnTo>
                    <a:pt x="391" y="0"/>
                  </a:lnTo>
                  <a:lnTo>
                    <a:pt x="421" y="0"/>
                  </a:lnTo>
                  <a:lnTo>
                    <a:pt x="440" y="6"/>
                  </a:lnTo>
                  <a:lnTo>
                    <a:pt x="498" y="40"/>
                  </a:lnTo>
                  <a:lnTo>
                    <a:pt x="540" y="39"/>
                  </a:lnTo>
                  <a:lnTo>
                    <a:pt x="560" y="26"/>
                  </a:lnTo>
                  <a:lnTo>
                    <a:pt x="605" y="55"/>
                  </a:lnTo>
                  <a:lnTo>
                    <a:pt x="621" y="110"/>
                  </a:lnTo>
                  <a:lnTo>
                    <a:pt x="675" y="149"/>
                  </a:lnTo>
                  <a:lnTo>
                    <a:pt x="649" y="178"/>
                  </a:lnTo>
                  <a:lnTo>
                    <a:pt x="602" y="223"/>
                  </a:lnTo>
                  <a:lnTo>
                    <a:pt x="602" y="233"/>
                  </a:lnTo>
                  <a:lnTo>
                    <a:pt x="536" y="275"/>
                  </a:lnTo>
                  <a:lnTo>
                    <a:pt x="163" y="309"/>
                  </a:lnTo>
                  <a:lnTo>
                    <a:pt x="123" y="307"/>
                  </a:lnTo>
                  <a:lnTo>
                    <a:pt x="124" y="327"/>
                  </a:lnTo>
                  <a:lnTo>
                    <a:pt x="0" y="336"/>
                  </a:lnTo>
                  <a:lnTo>
                    <a:pt x="4" y="31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9" name="Freeform 60"/>
            <p:cNvSpPr>
              <a:spLocks/>
            </p:cNvSpPr>
            <p:nvPr/>
          </p:nvSpPr>
          <p:spPr bwMode="auto">
            <a:xfrm>
              <a:off x="3678" y="2219"/>
              <a:ext cx="749" cy="261"/>
            </a:xfrm>
            <a:custGeom>
              <a:avLst/>
              <a:gdLst>
                <a:gd name="T0" fmla="*/ 10 w 793"/>
                <a:gd name="T1" fmla="*/ 215 h 262"/>
                <a:gd name="T2" fmla="*/ 8 w 793"/>
                <a:gd name="T3" fmla="*/ 212 h 262"/>
                <a:gd name="T4" fmla="*/ 24 w 793"/>
                <a:gd name="T5" fmla="*/ 194 h 262"/>
                <a:gd name="T6" fmla="*/ 41 w 793"/>
                <a:gd name="T7" fmla="*/ 153 h 262"/>
                <a:gd name="T8" fmla="*/ 37 w 793"/>
                <a:gd name="T9" fmla="*/ 144 h 262"/>
                <a:gd name="T10" fmla="*/ 46 w 793"/>
                <a:gd name="T11" fmla="*/ 124 h 262"/>
                <a:gd name="T12" fmla="*/ 46 w 793"/>
                <a:gd name="T13" fmla="*/ 102 h 262"/>
                <a:gd name="T14" fmla="*/ 57 w 793"/>
                <a:gd name="T15" fmla="*/ 85 h 262"/>
                <a:gd name="T16" fmla="*/ 154 w 793"/>
                <a:gd name="T17" fmla="*/ 76 h 262"/>
                <a:gd name="T18" fmla="*/ 153 w 793"/>
                <a:gd name="T19" fmla="*/ 56 h 262"/>
                <a:gd name="T20" fmla="*/ 185 w 793"/>
                <a:gd name="T21" fmla="*/ 58 h 262"/>
                <a:gd name="T22" fmla="*/ 477 w 793"/>
                <a:gd name="T23" fmla="*/ 24 h 262"/>
                <a:gd name="T24" fmla="*/ 621 w 793"/>
                <a:gd name="T25" fmla="*/ 0 h 262"/>
                <a:gd name="T26" fmla="*/ 596 w 793"/>
                <a:gd name="T27" fmla="*/ 63 h 262"/>
                <a:gd name="T28" fmla="*/ 555 w 793"/>
                <a:gd name="T29" fmla="*/ 74 h 262"/>
                <a:gd name="T30" fmla="*/ 537 w 793"/>
                <a:gd name="T31" fmla="*/ 105 h 262"/>
                <a:gd name="T32" fmla="*/ 468 w 793"/>
                <a:gd name="T33" fmla="*/ 158 h 262"/>
                <a:gd name="T34" fmla="*/ 463 w 793"/>
                <a:gd name="T35" fmla="*/ 178 h 262"/>
                <a:gd name="T36" fmla="*/ 444 w 793"/>
                <a:gd name="T37" fmla="*/ 189 h 262"/>
                <a:gd name="T38" fmla="*/ 444 w 793"/>
                <a:gd name="T39" fmla="*/ 215 h 262"/>
                <a:gd name="T40" fmla="*/ 349 w 793"/>
                <a:gd name="T41" fmla="*/ 228 h 262"/>
                <a:gd name="T42" fmla="*/ 156 w 793"/>
                <a:gd name="T43" fmla="*/ 251 h 262"/>
                <a:gd name="T44" fmla="*/ 0 w 793"/>
                <a:gd name="T45" fmla="*/ 262 h 262"/>
                <a:gd name="T46" fmla="*/ 10 w 793"/>
                <a:gd name="T47" fmla="*/ 215 h 262"/>
                <a:gd name="T48" fmla="*/ 10 w 793"/>
                <a:gd name="T49" fmla="*/ 215 h 2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3"/>
                <a:gd name="T76" fmla="*/ 0 h 262"/>
                <a:gd name="T77" fmla="*/ 793 w 793"/>
                <a:gd name="T78" fmla="*/ 262 h 2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3" h="262">
                  <a:moveTo>
                    <a:pt x="14" y="215"/>
                  </a:moveTo>
                  <a:lnTo>
                    <a:pt x="9" y="212"/>
                  </a:lnTo>
                  <a:lnTo>
                    <a:pt x="32" y="194"/>
                  </a:lnTo>
                  <a:lnTo>
                    <a:pt x="53" y="153"/>
                  </a:lnTo>
                  <a:lnTo>
                    <a:pt x="47" y="144"/>
                  </a:lnTo>
                  <a:lnTo>
                    <a:pt x="58" y="124"/>
                  </a:lnTo>
                  <a:lnTo>
                    <a:pt x="58" y="102"/>
                  </a:lnTo>
                  <a:lnTo>
                    <a:pt x="73" y="85"/>
                  </a:lnTo>
                  <a:lnTo>
                    <a:pt x="197" y="76"/>
                  </a:lnTo>
                  <a:lnTo>
                    <a:pt x="196" y="56"/>
                  </a:lnTo>
                  <a:lnTo>
                    <a:pt x="236" y="58"/>
                  </a:lnTo>
                  <a:lnTo>
                    <a:pt x="609" y="24"/>
                  </a:lnTo>
                  <a:lnTo>
                    <a:pt x="793" y="0"/>
                  </a:lnTo>
                  <a:lnTo>
                    <a:pt x="761" y="63"/>
                  </a:lnTo>
                  <a:lnTo>
                    <a:pt x="709" y="74"/>
                  </a:lnTo>
                  <a:lnTo>
                    <a:pt x="686" y="105"/>
                  </a:lnTo>
                  <a:lnTo>
                    <a:pt x="596" y="158"/>
                  </a:lnTo>
                  <a:lnTo>
                    <a:pt x="591" y="178"/>
                  </a:lnTo>
                  <a:lnTo>
                    <a:pt x="568" y="189"/>
                  </a:lnTo>
                  <a:lnTo>
                    <a:pt x="568" y="215"/>
                  </a:lnTo>
                  <a:lnTo>
                    <a:pt x="445" y="228"/>
                  </a:lnTo>
                  <a:lnTo>
                    <a:pt x="199" y="251"/>
                  </a:lnTo>
                  <a:lnTo>
                    <a:pt x="0" y="262"/>
                  </a:lnTo>
                  <a:lnTo>
                    <a:pt x="14" y="21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0" name="Freeform 61"/>
            <p:cNvSpPr>
              <a:spLocks/>
            </p:cNvSpPr>
            <p:nvPr/>
          </p:nvSpPr>
          <p:spPr bwMode="auto">
            <a:xfrm>
              <a:off x="3576" y="2470"/>
              <a:ext cx="311" cy="557"/>
            </a:xfrm>
            <a:custGeom>
              <a:avLst/>
              <a:gdLst>
                <a:gd name="T0" fmla="*/ 19 w 331"/>
                <a:gd name="T1" fmla="*/ 392 h 556"/>
                <a:gd name="T2" fmla="*/ 43 w 331"/>
                <a:gd name="T3" fmla="*/ 348 h 556"/>
                <a:gd name="T4" fmla="*/ 35 w 331"/>
                <a:gd name="T5" fmla="*/ 337 h 556"/>
                <a:gd name="T6" fmla="*/ 25 w 331"/>
                <a:gd name="T7" fmla="*/ 244 h 556"/>
                <a:gd name="T8" fmla="*/ 21 w 331"/>
                <a:gd name="T9" fmla="*/ 182 h 556"/>
                <a:gd name="T10" fmla="*/ 39 w 331"/>
                <a:gd name="T11" fmla="*/ 114 h 556"/>
                <a:gd name="T12" fmla="*/ 67 w 331"/>
                <a:gd name="T13" fmla="*/ 66 h 556"/>
                <a:gd name="T14" fmla="*/ 65 w 331"/>
                <a:gd name="T15" fmla="*/ 53 h 556"/>
                <a:gd name="T16" fmla="*/ 85 w 331"/>
                <a:gd name="T17" fmla="*/ 11 h 556"/>
                <a:gd name="T18" fmla="*/ 241 w 331"/>
                <a:gd name="T19" fmla="*/ 0 h 556"/>
                <a:gd name="T20" fmla="*/ 248 w 331"/>
                <a:gd name="T21" fmla="*/ 9 h 556"/>
                <a:gd name="T22" fmla="*/ 241 w 331"/>
                <a:gd name="T23" fmla="*/ 360 h 556"/>
                <a:gd name="T24" fmla="*/ 257 w 331"/>
                <a:gd name="T25" fmla="*/ 526 h 556"/>
                <a:gd name="T26" fmla="*/ 252 w 331"/>
                <a:gd name="T27" fmla="*/ 534 h 556"/>
                <a:gd name="T28" fmla="*/ 217 w 331"/>
                <a:gd name="T29" fmla="*/ 525 h 556"/>
                <a:gd name="T30" fmla="*/ 168 w 331"/>
                <a:gd name="T31" fmla="*/ 560 h 556"/>
                <a:gd name="T32" fmla="*/ 143 w 331"/>
                <a:gd name="T33" fmla="*/ 507 h 556"/>
                <a:gd name="T34" fmla="*/ 147 w 331"/>
                <a:gd name="T35" fmla="*/ 468 h 556"/>
                <a:gd name="T36" fmla="*/ 0 w 331"/>
                <a:gd name="T37" fmla="*/ 476 h 556"/>
                <a:gd name="T38" fmla="*/ 19 w 331"/>
                <a:gd name="T39" fmla="*/ 392 h 556"/>
                <a:gd name="T40" fmla="*/ 19 w 331"/>
                <a:gd name="T41" fmla="*/ 392 h 5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556"/>
                <a:gd name="T65" fmla="*/ 331 w 331"/>
                <a:gd name="T66" fmla="*/ 556 h 5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556">
                  <a:moveTo>
                    <a:pt x="23" y="388"/>
                  </a:moveTo>
                  <a:lnTo>
                    <a:pt x="55" y="344"/>
                  </a:lnTo>
                  <a:lnTo>
                    <a:pt x="44" y="333"/>
                  </a:lnTo>
                  <a:lnTo>
                    <a:pt x="33" y="244"/>
                  </a:lnTo>
                  <a:lnTo>
                    <a:pt x="26" y="182"/>
                  </a:lnTo>
                  <a:lnTo>
                    <a:pt x="50" y="114"/>
                  </a:lnTo>
                  <a:lnTo>
                    <a:pt x="86" y="66"/>
                  </a:lnTo>
                  <a:lnTo>
                    <a:pt x="83" y="53"/>
                  </a:lnTo>
                  <a:lnTo>
                    <a:pt x="109" y="11"/>
                  </a:lnTo>
                  <a:lnTo>
                    <a:pt x="308" y="0"/>
                  </a:lnTo>
                  <a:lnTo>
                    <a:pt x="318" y="9"/>
                  </a:lnTo>
                  <a:lnTo>
                    <a:pt x="308" y="356"/>
                  </a:lnTo>
                  <a:lnTo>
                    <a:pt x="331" y="522"/>
                  </a:lnTo>
                  <a:lnTo>
                    <a:pt x="322" y="530"/>
                  </a:lnTo>
                  <a:lnTo>
                    <a:pt x="279" y="521"/>
                  </a:lnTo>
                  <a:lnTo>
                    <a:pt x="216" y="556"/>
                  </a:lnTo>
                  <a:lnTo>
                    <a:pt x="183" y="503"/>
                  </a:lnTo>
                  <a:lnTo>
                    <a:pt x="188" y="464"/>
                  </a:lnTo>
                  <a:lnTo>
                    <a:pt x="0" y="472"/>
                  </a:lnTo>
                  <a:lnTo>
                    <a:pt x="23" y="38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1" name="Freeform 62"/>
            <p:cNvSpPr>
              <a:spLocks/>
            </p:cNvSpPr>
            <p:nvPr/>
          </p:nvSpPr>
          <p:spPr bwMode="auto">
            <a:xfrm>
              <a:off x="3866" y="2447"/>
              <a:ext cx="332" cy="564"/>
            </a:xfrm>
            <a:custGeom>
              <a:avLst/>
              <a:gdLst>
                <a:gd name="T0" fmla="*/ 8 w 354"/>
                <a:gd name="T1" fmla="*/ 32 h 563"/>
                <a:gd name="T2" fmla="*/ 0 w 354"/>
                <a:gd name="T3" fmla="*/ 383 h 563"/>
                <a:gd name="T4" fmla="*/ 19 w 354"/>
                <a:gd name="T5" fmla="*/ 549 h 563"/>
                <a:gd name="T6" fmla="*/ 36 w 354"/>
                <a:gd name="T7" fmla="*/ 556 h 563"/>
                <a:gd name="T8" fmla="*/ 53 w 354"/>
                <a:gd name="T9" fmla="*/ 543 h 563"/>
                <a:gd name="T10" fmla="*/ 64 w 354"/>
                <a:gd name="T11" fmla="*/ 556 h 563"/>
                <a:gd name="T12" fmla="*/ 47 w 354"/>
                <a:gd name="T13" fmla="*/ 567 h 563"/>
                <a:gd name="T14" fmla="*/ 86 w 354"/>
                <a:gd name="T15" fmla="*/ 554 h 563"/>
                <a:gd name="T16" fmla="*/ 93 w 354"/>
                <a:gd name="T17" fmla="*/ 538 h 563"/>
                <a:gd name="T18" fmla="*/ 89 w 354"/>
                <a:gd name="T19" fmla="*/ 530 h 563"/>
                <a:gd name="T20" fmla="*/ 92 w 354"/>
                <a:gd name="T21" fmla="*/ 515 h 563"/>
                <a:gd name="T22" fmla="*/ 73 w 354"/>
                <a:gd name="T23" fmla="*/ 494 h 563"/>
                <a:gd name="T24" fmla="*/ 73 w 354"/>
                <a:gd name="T25" fmla="*/ 475 h 563"/>
                <a:gd name="T26" fmla="*/ 274 w 354"/>
                <a:gd name="T27" fmla="*/ 452 h 563"/>
                <a:gd name="T28" fmla="*/ 257 w 354"/>
                <a:gd name="T29" fmla="*/ 365 h 563"/>
                <a:gd name="T30" fmla="*/ 267 w 354"/>
                <a:gd name="T31" fmla="*/ 311 h 563"/>
                <a:gd name="T32" fmla="*/ 242 w 354"/>
                <a:gd name="T33" fmla="*/ 238 h 563"/>
                <a:gd name="T34" fmla="*/ 191 w 354"/>
                <a:gd name="T35" fmla="*/ 0 h 563"/>
                <a:gd name="T36" fmla="*/ 0 w 354"/>
                <a:gd name="T37" fmla="*/ 23 h 563"/>
                <a:gd name="T38" fmla="*/ 8 w 354"/>
                <a:gd name="T39" fmla="*/ 32 h 563"/>
                <a:gd name="T40" fmla="*/ 8 w 354"/>
                <a:gd name="T41" fmla="*/ 32 h 5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3"/>
                <a:gd name="T65" fmla="*/ 354 w 354"/>
                <a:gd name="T66" fmla="*/ 563 h 5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3">
                  <a:moveTo>
                    <a:pt x="10" y="32"/>
                  </a:moveTo>
                  <a:lnTo>
                    <a:pt x="0" y="379"/>
                  </a:lnTo>
                  <a:lnTo>
                    <a:pt x="23" y="545"/>
                  </a:lnTo>
                  <a:lnTo>
                    <a:pt x="47" y="552"/>
                  </a:lnTo>
                  <a:lnTo>
                    <a:pt x="68" y="539"/>
                  </a:lnTo>
                  <a:lnTo>
                    <a:pt x="82" y="552"/>
                  </a:lnTo>
                  <a:lnTo>
                    <a:pt x="61" y="563"/>
                  </a:lnTo>
                  <a:lnTo>
                    <a:pt x="112" y="550"/>
                  </a:lnTo>
                  <a:lnTo>
                    <a:pt x="121" y="534"/>
                  </a:lnTo>
                  <a:lnTo>
                    <a:pt x="115" y="526"/>
                  </a:lnTo>
                  <a:lnTo>
                    <a:pt x="118" y="511"/>
                  </a:lnTo>
                  <a:lnTo>
                    <a:pt x="94" y="490"/>
                  </a:lnTo>
                  <a:lnTo>
                    <a:pt x="95" y="471"/>
                  </a:lnTo>
                  <a:lnTo>
                    <a:pt x="354" y="448"/>
                  </a:lnTo>
                  <a:lnTo>
                    <a:pt x="332" y="361"/>
                  </a:lnTo>
                  <a:lnTo>
                    <a:pt x="346" y="307"/>
                  </a:lnTo>
                  <a:lnTo>
                    <a:pt x="312" y="238"/>
                  </a:lnTo>
                  <a:lnTo>
                    <a:pt x="246" y="0"/>
                  </a:lnTo>
                  <a:lnTo>
                    <a:pt x="0" y="23"/>
                  </a:lnTo>
                  <a:lnTo>
                    <a:pt x="10" y="3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2" name="Freeform 63"/>
            <p:cNvSpPr>
              <a:spLocks/>
            </p:cNvSpPr>
            <p:nvPr/>
          </p:nvSpPr>
          <p:spPr bwMode="auto">
            <a:xfrm>
              <a:off x="4097" y="2419"/>
              <a:ext cx="470" cy="512"/>
            </a:xfrm>
            <a:custGeom>
              <a:avLst/>
              <a:gdLst>
                <a:gd name="T0" fmla="*/ 52 w 500"/>
                <a:gd name="T1" fmla="*/ 266 h 512"/>
                <a:gd name="T2" fmla="*/ 78 w 500"/>
                <a:gd name="T3" fmla="*/ 335 h 512"/>
                <a:gd name="T4" fmla="*/ 67 w 500"/>
                <a:gd name="T5" fmla="*/ 389 h 512"/>
                <a:gd name="T6" fmla="*/ 85 w 500"/>
                <a:gd name="T7" fmla="*/ 476 h 512"/>
                <a:gd name="T8" fmla="*/ 98 w 500"/>
                <a:gd name="T9" fmla="*/ 507 h 512"/>
                <a:gd name="T10" fmla="*/ 308 w 500"/>
                <a:gd name="T11" fmla="*/ 491 h 512"/>
                <a:gd name="T12" fmla="*/ 311 w 500"/>
                <a:gd name="T13" fmla="*/ 510 h 512"/>
                <a:gd name="T14" fmla="*/ 323 w 500"/>
                <a:gd name="T15" fmla="*/ 512 h 512"/>
                <a:gd name="T16" fmla="*/ 319 w 500"/>
                <a:gd name="T17" fmla="*/ 470 h 512"/>
                <a:gd name="T18" fmla="*/ 327 w 500"/>
                <a:gd name="T19" fmla="*/ 458 h 512"/>
                <a:gd name="T20" fmla="*/ 358 w 500"/>
                <a:gd name="T21" fmla="*/ 465 h 512"/>
                <a:gd name="T22" fmla="*/ 363 w 500"/>
                <a:gd name="T23" fmla="*/ 436 h 512"/>
                <a:gd name="T24" fmla="*/ 359 w 500"/>
                <a:gd name="T25" fmla="*/ 395 h 512"/>
                <a:gd name="T26" fmla="*/ 371 w 500"/>
                <a:gd name="T27" fmla="*/ 384 h 512"/>
                <a:gd name="T28" fmla="*/ 390 w 500"/>
                <a:gd name="T29" fmla="*/ 306 h 512"/>
                <a:gd name="T30" fmla="*/ 376 w 500"/>
                <a:gd name="T31" fmla="*/ 303 h 512"/>
                <a:gd name="T32" fmla="*/ 326 w 500"/>
                <a:gd name="T33" fmla="*/ 203 h 512"/>
                <a:gd name="T34" fmla="*/ 216 w 500"/>
                <a:gd name="T35" fmla="*/ 76 h 512"/>
                <a:gd name="T36" fmla="*/ 169 w 500"/>
                <a:gd name="T37" fmla="*/ 38 h 512"/>
                <a:gd name="T38" fmla="*/ 184 w 500"/>
                <a:gd name="T39" fmla="*/ 0 h 512"/>
                <a:gd name="T40" fmla="*/ 96 w 500"/>
                <a:gd name="T41" fmla="*/ 15 h 512"/>
                <a:gd name="T42" fmla="*/ 0 w 500"/>
                <a:gd name="T43" fmla="*/ 28 h 512"/>
                <a:gd name="T44" fmla="*/ 52 w 500"/>
                <a:gd name="T45" fmla="*/ 266 h 512"/>
                <a:gd name="T46" fmla="*/ 52 w 500"/>
                <a:gd name="T47" fmla="*/ 266 h 5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2"/>
                <a:gd name="T74" fmla="*/ 500 w 500"/>
                <a:gd name="T75" fmla="*/ 512 h 5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2">
                  <a:moveTo>
                    <a:pt x="66" y="266"/>
                  </a:moveTo>
                  <a:lnTo>
                    <a:pt x="100" y="335"/>
                  </a:lnTo>
                  <a:lnTo>
                    <a:pt x="86" y="389"/>
                  </a:lnTo>
                  <a:lnTo>
                    <a:pt x="108" y="476"/>
                  </a:lnTo>
                  <a:lnTo>
                    <a:pt x="126" y="507"/>
                  </a:lnTo>
                  <a:lnTo>
                    <a:pt x="395" y="491"/>
                  </a:lnTo>
                  <a:lnTo>
                    <a:pt x="398" y="510"/>
                  </a:lnTo>
                  <a:lnTo>
                    <a:pt x="414" y="512"/>
                  </a:lnTo>
                  <a:lnTo>
                    <a:pt x="408" y="470"/>
                  </a:lnTo>
                  <a:lnTo>
                    <a:pt x="419" y="458"/>
                  </a:lnTo>
                  <a:lnTo>
                    <a:pt x="458" y="465"/>
                  </a:lnTo>
                  <a:lnTo>
                    <a:pt x="465" y="436"/>
                  </a:lnTo>
                  <a:lnTo>
                    <a:pt x="460" y="395"/>
                  </a:lnTo>
                  <a:lnTo>
                    <a:pt x="476" y="384"/>
                  </a:lnTo>
                  <a:lnTo>
                    <a:pt x="500" y="306"/>
                  </a:lnTo>
                  <a:lnTo>
                    <a:pt x="482" y="303"/>
                  </a:lnTo>
                  <a:lnTo>
                    <a:pt x="418" y="203"/>
                  </a:lnTo>
                  <a:lnTo>
                    <a:pt x="278" y="76"/>
                  </a:lnTo>
                  <a:lnTo>
                    <a:pt x="217" y="38"/>
                  </a:lnTo>
                  <a:lnTo>
                    <a:pt x="236" y="0"/>
                  </a:lnTo>
                  <a:lnTo>
                    <a:pt x="123" y="15"/>
                  </a:lnTo>
                  <a:lnTo>
                    <a:pt x="0" y="28"/>
                  </a:lnTo>
                  <a:lnTo>
                    <a:pt x="66" y="266"/>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3" name="Freeform 64"/>
            <p:cNvSpPr>
              <a:spLocks/>
            </p:cNvSpPr>
            <p:nvPr/>
          </p:nvSpPr>
          <p:spPr bwMode="auto">
            <a:xfrm>
              <a:off x="3954" y="2877"/>
              <a:ext cx="794" cy="623"/>
            </a:xfrm>
            <a:custGeom>
              <a:avLst/>
              <a:gdLst>
                <a:gd name="T0" fmla="*/ 0 w 845"/>
                <a:gd name="T1" fmla="*/ 60 h 622"/>
                <a:gd name="T2" fmla="*/ 20 w 845"/>
                <a:gd name="T3" fmla="*/ 81 h 622"/>
                <a:gd name="T4" fmla="*/ 17 w 845"/>
                <a:gd name="T5" fmla="*/ 96 h 622"/>
                <a:gd name="T6" fmla="*/ 21 w 845"/>
                <a:gd name="T7" fmla="*/ 104 h 622"/>
                <a:gd name="T8" fmla="*/ 14 w 845"/>
                <a:gd name="T9" fmla="*/ 120 h 622"/>
                <a:gd name="T10" fmla="*/ 90 w 845"/>
                <a:gd name="T11" fmla="*/ 86 h 622"/>
                <a:gd name="T12" fmla="*/ 189 w 845"/>
                <a:gd name="T13" fmla="*/ 165 h 622"/>
                <a:gd name="T14" fmla="*/ 270 w 845"/>
                <a:gd name="T15" fmla="*/ 110 h 622"/>
                <a:gd name="T16" fmla="*/ 316 w 845"/>
                <a:gd name="T17" fmla="*/ 123 h 622"/>
                <a:gd name="T18" fmla="*/ 376 w 845"/>
                <a:gd name="T19" fmla="*/ 198 h 622"/>
                <a:gd name="T20" fmla="*/ 396 w 845"/>
                <a:gd name="T21" fmla="*/ 198 h 622"/>
                <a:gd name="T22" fmla="*/ 417 w 845"/>
                <a:gd name="T23" fmla="*/ 250 h 622"/>
                <a:gd name="T24" fmla="*/ 412 w 845"/>
                <a:gd name="T25" fmla="*/ 352 h 622"/>
                <a:gd name="T26" fmla="*/ 425 w 845"/>
                <a:gd name="T27" fmla="*/ 364 h 622"/>
                <a:gd name="T28" fmla="*/ 428 w 845"/>
                <a:gd name="T29" fmla="*/ 346 h 622"/>
                <a:gd name="T30" fmla="*/ 446 w 845"/>
                <a:gd name="T31" fmla="*/ 346 h 622"/>
                <a:gd name="T32" fmla="*/ 428 w 845"/>
                <a:gd name="T33" fmla="*/ 393 h 622"/>
                <a:gd name="T34" fmla="*/ 477 w 845"/>
                <a:gd name="T35" fmla="*/ 458 h 622"/>
                <a:gd name="T36" fmla="*/ 486 w 845"/>
                <a:gd name="T37" fmla="*/ 438 h 622"/>
                <a:gd name="T38" fmla="*/ 490 w 845"/>
                <a:gd name="T39" fmla="*/ 485 h 622"/>
                <a:gd name="T40" fmla="*/ 506 w 845"/>
                <a:gd name="T41" fmla="*/ 495 h 622"/>
                <a:gd name="T42" fmla="*/ 523 w 845"/>
                <a:gd name="T43" fmla="*/ 550 h 622"/>
                <a:gd name="T44" fmla="*/ 540 w 845"/>
                <a:gd name="T45" fmla="*/ 550 h 622"/>
                <a:gd name="T46" fmla="*/ 579 w 845"/>
                <a:gd name="T47" fmla="*/ 602 h 622"/>
                <a:gd name="T48" fmla="*/ 600 w 845"/>
                <a:gd name="T49" fmla="*/ 605 h 622"/>
                <a:gd name="T50" fmla="*/ 600 w 845"/>
                <a:gd name="T51" fmla="*/ 613 h 622"/>
                <a:gd name="T52" fmla="*/ 585 w 845"/>
                <a:gd name="T53" fmla="*/ 626 h 622"/>
                <a:gd name="T54" fmla="*/ 620 w 845"/>
                <a:gd name="T55" fmla="*/ 621 h 622"/>
                <a:gd name="T56" fmla="*/ 640 w 845"/>
                <a:gd name="T57" fmla="*/ 608 h 622"/>
                <a:gd name="T58" fmla="*/ 652 w 845"/>
                <a:gd name="T59" fmla="*/ 537 h 622"/>
                <a:gd name="T60" fmla="*/ 659 w 845"/>
                <a:gd name="T61" fmla="*/ 540 h 622"/>
                <a:gd name="T62" fmla="*/ 652 w 845"/>
                <a:gd name="T63" fmla="*/ 440 h 622"/>
                <a:gd name="T64" fmla="*/ 645 w 845"/>
                <a:gd name="T65" fmla="*/ 411 h 622"/>
                <a:gd name="T66" fmla="*/ 574 w 845"/>
                <a:gd name="T67" fmla="*/ 261 h 622"/>
                <a:gd name="T68" fmla="*/ 519 w 845"/>
                <a:gd name="T69" fmla="*/ 123 h 622"/>
                <a:gd name="T70" fmla="*/ 485 w 845"/>
                <a:gd name="T71" fmla="*/ 10 h 622"/>
                <a:gd name="T72" fmla="*/ 475 w 845"/>
                <a:gd name="T73" fmla="*/ 7 h 622"/>
                <a:gd name="T74" fmla="*/ 446 w 845"/>
                <a:gd name="T75" fmla="*/ 0 h 622"/>
                <a:gd name="T76" fmla="*/ 436 w 845"/>
                <a:gd name="T77" fmla="*/ 12 h 622"/>
                <a:gd name="T78" fmla="*/ 442 w 845"/>
                <a:gd name="T79" fmla="*/ 54 h 622"/>
                <a:gd name="T80" fmla="*/ 429 w 845"/>
                <a:gd name="T81" fmla="*/ 52 h 622"/>
                <a:gd name="T82" fmla="*/ 427 w 845"/>
                <a:gd name="T83" fmla="*/ 33 h 622"/>
                <a:gd name="T84" fmla="*/ 216 w 845"/>
                <a:gd name="T85" fmla="*/ 49 h 622"/>
                <a:gd name="T86" fmla="*/ 202 w 845"/>
                <a:gd name="T87" fmla="*/ 18 h 622"/>
                <a:gd name="T88" fmla="*/ 1 w 845"/>
                <a:gd name="T89" fmla="*/ 41 h 622"/>
                <a:gd name="T90" fmla="*/ 0 w 845"/>
                <a:gd name="T91" fmla="*/ 60 h 622"/>
                <a:gd name="T92" fmla="*/ 0 w 845"/>
                <a:gd name="T93" fmla="*/ 60 h 6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5"/>
                <a:gd name="T142" fmla="*/ 0 h 622"/>
                <a:gd name="T143" fmla="*/ 845 w 845"/>
                <a:gd name="T144" fmla="*/ 622 h 6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5" h="622">
                  <a:moveTo>
                    <a:pt x="0" y="60"/>
                  </a:moveTo>
                  <a:lnTo>
                    <a:pt x="24" y="81"/>
                  </a:lnTo>
                  <a:lnTo>
                    <a:pt x="21" y="96"/>
                  </a:lnTo>
                  <a:lnTo>
                    <a:pt x="27" y="104"/>
                  </a:lnTo>
                  <a:lnTo>
                    <a:pt x="18" y="120"/>
                  </a:lnTo>
                  <a:lnTo>
                    <a:pt x="116" y="86"/>
                  </a:lnTo>
                  <a:lnTo>
                    <a:pt x="243" y="165"/>
                  </a:lnTo>
                  <a:lnTo>
                    <a:pt x="346" y="110"/>
                  </a:lnTo>
                  <a:lnTo>
                    <a:pt x="406" y="123"/>
                  </a:lnTo>
                  <a:lnTo>
                    <a:pt x="482" y="198"/>
                  </a:lnTo>
                  <a:lnTo>
                    <a:pt x="508" y="198"/>
                  </a:lnTo>
                  <a:lnTo>
                    <a:pt x="534" y="250"/>
                  </a:lnTo>
                  <a:lnTo>
                    <a:pt x="528" y="348"/>
                  </a:lnTo>
                  <a:lnTo>
                    <a:pt x="545" y="360"/>
                  </a:lnTo>
                  <a:lnTo>
                    <a:pt x="549" y="342"/>
                  </a:lnTo>
                  <a:lnTo>
                    <a:pt x="573" y="342"/>
                  </a:lnTo>
                  <a:lnTo>
                    <a:pt x="549" y="389"/>
                  </a:lnTo>
                  <a:lnTo>
                    <a:pt x="613" y="454"/>
                  </a:lnTo>
                  <a:lnTo>
                    <a:pt x="623" y="434"/>
                  </a:lnTo>
                  <a:lnTo>
                    <a:pt x="628" y="481"/>
                  </a:lnTo>
                  <a:lnTo>
                    <a:pt x="649" y="491"/>
                  </a:lnTo>
                  <a:lnTo>
                    <a:pt x="672" y="546"/>
                  </a:lnTo>
                  <a:lnTo>
                    <a:pt x="693" y="546"/>
                  </a:lnTo>
                  <a:lnTo>
                    <a:pt x="743" y="598"/>
                  </a:lnTo>
                  <a:lnTo>
                    <a:pt x="770" y="601"/>
                  </a:lnTo>
                  <a:lnTo>
                    <a:pt x="770" y="609"/>
                  </a:lnTo>
                  <a:lnTo>
                    <a:pt x="751" y="622"/>
                  </a:lnTo>
                  <a:lnTo>
                    <a:pt x="795" y="617"/>
                  </a:lnTo>
                  <a:lnTo>
                    <a:pt x="822" y="604"/>
                  </a:lnTo>
                  <a:lnTo>
                    <a:pt x="837" y="533"/>
                  </a:lnTo>
                  <a:lnTo>
                    <a:pt x="845" y="536"/>
                  </a:lnTo>
                  <a:lnTo>
                    <a:pt x="837" y="436"/>
                  </a:lnTo>
                  <a:lnTo>
                    <a:pt x="827" y="407"/>
                  </a:lnTo>
                  <a:lnTo>
                    <a:pt x="736" y="261"/>
                  </a:lnTo>
                  <a:lnTo>
                    <a:pt x="665" y="123"/>
                  </a:lnTo>
                  <a:lnTo>
                    <a:pt x="622" y="10"/>
                  </a:lnTo>
                  <a:lnTo>
                    <a:pt x="610" y="7"/>
                  </a:lnTo>
                  <a:lnTo>
                    <a:pt x="571" y="0"/>
                  </a:lnTo>
                  <a:lnTo>
                    <a:pt x="560" y="12"/>
                  </a:lnTo>
                  <a:lnTo>
                    <a:pt x="566" y="54"/>
                  </a:lnTo>
                  <a:lnTo>
                    <a:pt x="550" y="52"/>
                  </a:lnTo>
                  <a:lnTo>
                    <a:pt x="547" y="33"/>
                  </a:lnTo>
                  <a:lnTo>
                    <a:pt x="278" y="49"/>
                  </a:lnTo>
                  <a:lnTo>
                    <a:pt x="260" y="18"/>
                  </a:lnTo>
                  <a:lnTo>
                    <a:pt x="1" y="41"/>
                  </a:lnTo>
                  <a:lnTo>
                    <a:pt x="0" y="6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4" name="Freeform 65"/>
            <p:cNvSpPr>
              <a:spLocks/>
            </p:cNvSpPr>
            <p:nvPr/>
          </p:nvSpPr>
          <p:spPr bwMode="auto">
            <a:xfrm>
              <a:off x="4085" y="1594"/>
              <a:ext cx="366" cy="430"/>
            </a:xfrm>
            <a:custGeom>
              <a:avLst/>
              <a:gdLst>
                <a:gd name="T0" fmla="*/ 0 w 390"/>
                <a:gd name="T1" fmla="*/ 78 h 429"/>
                <a:gd name="T2" fmla="*/ 24 w 390"/>
                <a:gd name="T3" fmla="*/ 374 h 429"/>
                <a:gd name="T4" fmla="*/ 63 w 390"/>
                <a:gd name="T5" fmla="*/ 380 h 429"/>
                <a:gd name="T6" fmla="*/ 107 w 390"/>
                <a:gd name="T7" fmla="*/ 414 h 429"/>
                <a:gd name="T8" fmla="*/ 141 w 390"/>
                <a:gd name="T9" fmla="*/ 413 h 429"/>
                <a:gd name="T10" fmla="*/ 156 w 390"/>
                <a:gd name="T11" fmla="*/ 400 h 429"/>
                <a:gd name="T12" fmla="*/ 191 w 390"/>
                <a:gd name="T13" fmla="*/ 429 h 429"/>
                <a:gd name="T14" fmla="*/ 213 w 390"/>
                <a:gd name="T15" fmla="*/ 403 h 429"/>
                <a:gd name="T16" fmla="*/ 218 w 390"/>
                <a:gd name="T17" fmla="*/ 358 h 429"/>
                <a:gd name="T18" fmla="*/ 234 w 390"/>
                <a:gd name="T19" fmla="*/ 366 h 429"/>
                <a:gd name="T20" fmla="*/ 238 w 390"/>
                <a:gd name="T21" fmla="*/ 328 h 429"/>
                <a:gd name="T22" fmla="*/ 290 w 390"/>
                <a:gd name="T23" fmla="*/ 272 h 429"/>
                <a:gd name="T24" fmla="*/ 298 w 390"/>
                <a:gd name="T25" fmla="*/ 178 h 429"/>
                <a:gd name="T26" fmla="*/ 293 w 390"/>
                <a:gd name="T27" fmla="*/ 158 h 429"/>
                <a:gd name="T28" fmla="*/ 302 w 390"/>
                <a:gd name="T29" fmla="*/ 149 h 429"/>
                <a:gd name="T30" fmla="*/ 283 w 390"/>
                <a:gd name="T31" fmla="*/ 0 h 429"/>
                <a:gd name="T32" fmla="*/ 234 w 390"/>
                <a:gd name="T33" fmla="*/ 34 h 429"/>
                <a:gd name="T34" fmla="*/ 207 w 390"/>
                <a:gd name="T35" fmla="*/ 69 h 429"/>
                <a:gd name="T36" fmla="*/ 187 w 390"/>
                <a:gd name="T37" fmla="*/ 71 h 429"/>
                <a:gd name="T38" fmla="*/ 158 w 390"/>
                <a:gd name="T39" fmla="*/ 90 h 429"/>
                <a:gd name="T40" fmla="*/ 92 w 390"/>
                <a:gd name="T41" fmla="*/ 60 h 429"/>
                <a:gd name="T42" fmla="*/ 0 w 390"/>
                <a:gd name="T43" fmla="*/ 78 h 429"/>
                <a:gd name="T44" fmla="*/ 0 w 390"/>
                <a:gd name="T45" fmla="*/ 78 h 4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9"/>
                <a:gd name="T71" fmla="*/ 390 w 390"/>
                <a:gd name="T72" fmla="*/ 429 h 4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9">
                  <a:moveTo>
                    <a:pt x="0" y="78"/>
                  </a:moveTo>
                  <a:lnTo>
                    <a:pt x="32" y="374"/>
                  </a:lnTo>
                  <a:lnTo>
                    <a:pt x="81" y="380"/>
                  </a:lnTo>
                  <a:lnTo>
                    <a:pt x="139" y="414"/>
                  </a:lnTo>
                  <a:lnTo>
                    <a:pt x="181" y="413"/>
                  </a:lnTo>
                  <a:lnTo>
                    <a:pt x="201" y="400"/>
                  </a:lnTo>
                  <a:lnTo>
                    <a:pt x="246" y="429"/>
                  </a:lnTo>
                  <a:lnTo>
                    <a:pt x="275" y="403"/>
                  </a:lnTo>
                  <a:lnTo>
                    <a:pt x="280" y="358"/>
                  </a:lnTo>
                  <a:lnTo>
                    <a:pt x="300" y="366"/>
                  </a:lnTo>
                  <a:lnTo>
                    <a:pt x="308" y="328"/>
                  </a:lnTo>
                  <a:lnTo>
                    <a:pt x="374" y="272"/>
                  </a:lnTo>
                  <a:lnTo>
                    <a:pt x="385" y="178"/>
                  </a:lnTo>
                  <a:lnTo>
                    <a:pt x="377" y="158"/>
                  </a:lnTo>
                  <a:lnTo>
                    <a:pt x="390" y="149"/>
                  </a:lnTo>
                  <a:lnTo>
                    <a:pt x="366" y="0"/>
                  </a:lnTo>
                  <a:lnTo>
                    <a:pt x="300" y="34"/>
                  </a:lnTo>
                  <a:lnTo>
                    <a:pt x="266" y="69"/>
                  </a:lnTo>
                  <a:lnTo>
                    <a:pt x="241" y="71"/>
                  </a:lnTo>
                  <a:lnTo>
                    <a:pt x="204" y="90"/>
                  </a:lnTo>
                  <a:lnTo>
                    <a:pt x="118" y="60"/>
                  </a:lnTo>
                  <a:lnTo>
                    <a:pt x="0" y="7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5" name="Freeform 66"/>
            <p:cNvSpPr>
              <a:spLocks/>
            </p:cNvSpPr>
            <p:nvPr/>
          </p:nvSpPr>
          <p:spPr bwMode="auto">
            <a:xfrm>
              <a:off x="4316" y="1743"/>
              <a:ext cx="392" cy="403"/>
            </a:xfrm>
            <a:custGeom>
              <a:avLst/>
              <a:gdLst>
                <a:gd name="T0" fmla="*/ 0 w 418"/>
                <a:gd name="T1" fmla="*/ 280 h 403"/>
                <a:gd name="T2" fmla="*/ 12 w 418"/>
                <a:gd name="T3" fmla="*/ 335 h 403"/>
                <a:gd name="T4" fmla="*/ 55 w 418"/>
                <a:gd name="T5" fmla="*/ 374 h 403"/>
                <a:gd name="T6" fmla="*/ 75 w 418"/>
                <a:gd name="T7" fmla="*/ 403 h 403"/>
                <a:gd name="T8" fmla="*/ 137 w 418"/>
                <a:gd name="T9" fmla="*/ 372 h 403"/>
                <a:gd name="T10" fmla="*/ 165 w 418"/>
                <a:gd name="T11" fmla="*/ 366 h 403"/>
                <a:gd name="T12" fmla="*/ 180 w 418"/>
                <a:gd name="T13" fmla="*/ 343 h 403"/>
                <a:gd name="T14" fmla="*/ 203 w 418"/>
                <a:gd name="T15" fmla="*/ 222 h 403"/>
                <a:gd name="T16" fmla="*/ 229 w 418"/>
                <a:gd name="T17" fmla="*/ 236 h 403"/>
                <a:gd name="T18" fmla="*/ 281 w 418"/>
                <a:gd name="T19" fmla="*/ 103 h 403"/>
                <a:gd name="T20" fmla="*/ 320 w 418"/>
                <a:gd name="T21" fmla="*/ 132 h 403"/>
                <a:gd name="T22" fmla="*/ 326 w 418"/>
                <a:gd name="T23" fmla="*/ 108 h 403"/>
                <a:gd name="T24" fmla="*/ 299 w 418"/>
                <a:gd name="T25" fmla="*/ 81 h 403"/>
                <a:gd name="T26" fmla="*/ 277 w 418"/>
                <a:gd name="T27" fmla="*/ 84 h 403"/>
                <a:gd name="T28" fmla="*/ 270 w 418"/>
                <a:gd name="T29" fmla="*/ 98 h 403"/>
                <a:gd name="T30" fmla="*/ 229 w 418"/>
                <a:gd name="T31" fmla="*/ 113 h 403"/>
                <a:gd name="T32" fmla="*/ 204 w 418"/>
                <a:gd name="T33" fmla="*/ 149 h 403"/>
                <a:gd name="T34" fmla="*/ 197 w 418"/>
                <a:gd name="T35" fmla="*/ 90 h 403"/>
                <a:gd name="T36" fmla="*/ 126 w 418"/>
                <a:gd name="T37" fmla="*/ 107 h 403"/>
                <a:gd name="T38" fmla="*/ 112 w 418"/>
                <a:gd name="T39" fmla="*/ 0 h 403"/>
                <a:gd name="T40" fmla="*/ 102 w 418"/>
                <a:gd name="T41" fmla="*/ 9 h 403"/>
                <a:gd name="T42" fmla="*/ 109 w 418"/>
                <a:gd name="T43" fmla="*/ 29 h 403"/>
                <a:gd name="T44" fmla="*/ 100 w 418"/>
                <a:gd name="T45" fmla="*/ 123 h 403"/>
                <a:gd name="T46" fmla="*/ 49 w 418"/>
                <a:gd name="T47" fmla="*/ 179 h 403"/>
                <a:gd name="T48" fmla="*/ 42 w 418"/>
                <a:gd name="T49" fmla="*/ 217 h 403"/>
                <a:gd name="T50" fmla="*/ 26 w 418"/>
                <a:gd name="T51" fmla="*/ 209 h 403"/>
                <a:gd name="T52" fmla="*/ 23 w 418"/>
                <a:gd name="T53" fmla="*/ 254 h 403"/>
                <a:gd name="T54" fmla="*/ 0 w 418"/>
                <a:gd name="T55" fmla="*/ 280 h 403"/>
                <a:gd name="T56" fmla="*/ 0 w 418"/>
                <a:gd name="T57" fmla="*/ 280 h 403"/>
                <a:gd name="T58" fmla="*/ 0 w 418"/>
                <a:gd name="T59" fmla="*/ 280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8"/>
                <a:gd name="T91" fmla="*/ 0 h 403"/>
                <a:gd name="T92" fmla="*/ 418 w 418"/>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8" h="403">
                  <a:moveTo>
                    <a:pt x="0" y="280"/>
                  </a:moveTo>
                  <a:lnTo>
                    <a:pt x="16" y="335"/>
                  </a:lnTo>
                  <a:lnTo>
                    <a:pt x="70" y="374"/>
                  </a:lnTo>
                  <a:lnTo>
                    <a:pt x="96" y="403"/>
                  </a:lnTo>
                  <a:lnTo>
                    <a:pt x="175" y="372"/>
                  </a:lnTo>
                  <a:lnTo>
                    <a:pt x="211" y="366"/>
                  </a:lnTo>
                  <a:lnTo>
                    <a:pt x="230" y="343"/>
                  </a:lnTo>
                  <a:lnTo>
                    <a:pt x="261" y="222"/>
                  </a:lnTo>
                  <a:lnTo>
                    <a:pt x="295" y="236"/>
                  </a:lnTo>
                  <a:lnTo>
                    <a:pt x="360" y="103"/>
                  </a:lnTo>
                  <a:lnTo>
                    <a:pt x="410" y="132"/>
                  </a:lnTo>
                  <a:lnTo>
                    <a:pt x="418" y="108"/>
                  </a:lnTo>
                  <a:lnTo>
                    <a:pt x="382" y="81"/>
                  </a:lnTo>
                  <a:lnTo>
                    <a:pt x="355" y="84"/>
                  </a:lnTo>
                  <a:lnTo>
                    <a:pt x="345" y="98"/>
                  </a:lnTo>
                  <a:lnTo>
                    <a:pt x="295" y="113"/>
                  </a:lnTo>
                  <a:lnTo>
                    <a:pt x="262" y="149"/>
                  </a:lnTo>
                  <a:lnTo>
                    <a:pt x="251" y="90"/>
                  </a:lnTo>
                  <a:lnTo>
                    <a:pt x="162" y="107"/>
                  </a:lnTo>
                  <a:lnTo>
                    <a:pt x="144" y="0"/>
                  </a:lnTo>
                  <a:lnTo>
                    <a:pt x="131" y="9"/>
                  </a:lnTo>
                  <a:lnTo>
                    <a:pt x="139" y="29"/>
                  </a:lnTo>
                  <a:lnTo>
                    <a:pt x="128" y="123"/>
                  </a:lnTo>
                  <a:lnTo>
                    <a:pt x="62" y="179"/>
                  </a:lnTo>
                  <a:lnTo>
                    <a:pt x="54" y="217"/>
                  </a:lnTo>
                  <a:lnTo>
                    <a:pt x="34" y="209"/>
                  </a:lnTo>
                  <a:lnTo>
                    <a:pt x="29" y="254"/>
                  </a:lnTo>
                  <a:lnTo>
                    <a:pt x="0" y="28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6" name="Freeform 67"/>
            <p:cNvSpPr>
              <a:spLocks/>
            </p:cNvSpPr>
            <p:nvPr/>
          </p:nvSpPr>
          <p:spPr bwMode="auto">
            <a:xfrm>
              <a:off x="4552" y="1774"/>
              <a:ext cx="399" cy="203"/>
            </a:xfrm>
            <a:custGeom>
              <a:avLst/>
              <a:gdLst>
                <a:gd name="T0" fmla="*/ 0 w 424"/>
                <a:gd name="T1" fmla="*/ 59 h 203"/>
                <a:gd name="T2" fmla="*/ 8 w 424"/>
                <a:gd name="T3" fmla="*/ 118 h 203"/>
                <a:gd name="T4" fmla="*/ 35 w 424"/>
                <a:gd name="T5" fmla="*/ 82 h 203"/>
                <a:gd name="T6" fmla="*/ 73 w 424"/>
                <a:gd name="T7" fmla="*/ 67 h 203"/>
                <a:gd name="T8" fmla="*/ 82 w 424"/>
                <a:gd name="T9" fmla="*/ 53 h 203"/>
                <a:gd name="T10" fmla="*/ 103 w 424"/>
                <a:gd name="T11" fmla="*/ 50 h 203"/>
                <a:gd name="T12" fmla="*/ 131 w 424"/>
                <a:gd name="T13" fmla="*/ 77 h 203"/>
                <a:gd name="T14" fmla="*/ 150 w 424"/>
                <a:gd name="T15" fmla="*/ 84 h 203"/>
                <a:gd name="T16" fmla="*/ 185 w 424"/>
                <a:gd name="T17" fmla="*/ 126 h 203"/>
                <a:gd name="T18" fmla="*/ 173 w 424"/>
                <a:gd name="T19" fmla="*/ 165 h 203"/>
                <a:gd name="T20" fmla="*/ 178 w 424"/>
                <a:gd name="T21" fmla="*/ 182 h 203"/>
                <a:gd name="T22" fmla="*/ 192 w 424"/>
                <a:gd name="T23" fmla="*/ 174 h 203"/>
                <a:gd name="T24" fmla="*/ 206 w 424"/>
                <a:gd name="T25" fmla="*/ 174 h 203"/>
                <a:gd name="T26" fmla="*/ 215 w 424"/>
                <a:gd name="T27" fmla="*/ 186 h 203"/>
                <a:gd name="T28" fmla="*/ 232 w 424"/>
                <a:gd name="T29" fmla="*/ 186 h 203"/>
                <a:gd name="T30" fmla="*/ 237 w 424"/>
                <a:gd name="T31" fmla="*/ 182 h 203"/>
                <a:gd name="T32" fmla="*/ 226 w 424"/>
                <a:gd name="T33" fmla="*/ 147 h 203"/>
                <a:gd name="T34" fmla="*/ 225 w 424"/>
                <a:gd name="T35" fmla="*/ 82 h 203"/>
                <a:gd name="T36" fmla="*/ 211 w 424"/>
                <a:gd name="T37" fmla="*/ 72 h 203"/>
                <a:gd name="T38" fmla="*/ 237 w 424"/>
                <a:gd name="T39" fmla="*/ 42 h 203"/>
                <a:gd name="T40" fmla="*/ 238 w 424"/>
                <a:gd name="T41" fmla="*/ 24 h 203"/>
                <a:gd name="T42" fmla="*/ 254 w 424"/>
                <a:gd name="T43" fmla="*/ 25 h 203"/>
                <a:gd name="T44" fmla="*/ 234 w 424"/>
                <a:gd name="T45" fmla="*/ 66 h 203"/>
                <a:gd name="T46" fmla="*/ 247 w 424"/>
                <a:gd name="T47" fmla="*/ 113 h 203"/>
                <a:gd name="T48" fmla="*/ 251 w 424"/>
                <a:gd name="T49" fmla="*/ 127 h 203"/>
                <a:gd name="T50" fmla="*/ 260 w 424"/>
                <a:gd name="T51" fmla="*/ 134 h 203"/>
                <a:gd name="T52" fmla="*/ 245 w 424"/>
                <a:gd name="T53" fmla="*/ 132 h 203"/>
                <a:gd name="T54" fmla="*/ 247 w 424"/>
                <a:gd name="T55" fmla="*/ 161 h 203"/>
                <a:gd name="T56" fmla="*/ 276 w 424"/>
                <a:gd name="T57" fmla="*/ 182 h 203"/>
                <a:gd name="T58" fmla="*/ 282 w 424"/>
                <a:gd name="T59" fmla="*/ 186 h 203"/>
                <a:gd name="T60" fmla="*/ 290 w 424"/>
                <a:gd name="T61" fmla="*/ 186 h 203"/>
                <a:gd name="T62" fmla="*/ 286 w 424"/>
                <a:gd name="T63" fmla="*/ 203 h 203"/>
                <a:gd name="T64" fmla="*/ 318 w 424"/>
                <a:gd name="T65" fmla="*/ 182 h 203"/>
                <a:gd name="T66" fmla="*/ 326 w 424"/>
                <a:gd name="T67" fmla="*/ 157 h 203"/>
                <a:gd name="T68" fmla="*/ 332 w 424"/>
                <a:gd name="T69" fmla="*/ 129 h 203"/>
                <a:gd name="T70" fmla="*/ 286 w 424"/>
                <a:gd name="T71" fmla="*/ 140 h 203"/>
                <a:gd name="T72" fmla="*/ 256 w 424"/>
                <a:gd name="T73" fmla="*/ 0 h 203"/>
                <a:gd name="T74" fmla="*/ 0 w 424"/>
                <a:gd name="T75" fmla="*/ 59 h 203"/>
                <a:gd name="T76" fmla="*/ 0 w 424"/>
                <a:gd name="T77" fmla="*/ 59 h 203"/>
                <a:gd name="T78" fmla="*/ 0 w 424"/>
                <a:gd name="T79" fmla="*/ 59 h 2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4"/>
                <a:gd name="T121" fmla="*/ 0 h 203"/>
                <a:gd name="T122" fmla="*/ 424 w 424"/>
                <a:gd name="T123" fmla="*/ 203 h 2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4" h="203">
                  <a:moveTo>
                    <a:pt x="0" y="59"/>
                  </a:moveTo>
                  <a:lnTo>
                    <a:pt x="11" y="118"/>
                  </a:lnTo>
                  <a:lnTo>
                    <a:pt x="44" y="82"/>
                  </a:lnTo>
                  <a:lnTo>
                    <a:pt x="94" y="67"/>
                  </a:lnTo>
                  <a:lnTo>
                    <a:pt x="104" y="53"/>
                  </a:lnTo>
                  <a:lnTo>
                    <a:pt x="131" y="50"/>
                  </a:lnTo>
                  <a:lnTo>
                    <a:pt x="167" y="77"/>
                  </a:lnTo>
                  <a:lnTo>
                    <a:pt x="191" y="84"/>
                  </a:lnTo>
                  <a:lnTo>
                    <a:pt x="236" y="126"/>
                  </a:lnTo>
                  <a:lnTo>
                    <a:pt x="220" y="165"/>
                  </a:lnTo>
                  <a:lnTo>
                    <a:pt x="227" y="182"/>
                  </a:lnTo>
                  <a:lnTo>
                    <a:pt x="246" y="174"/>
                  </a:lnTo>
                  <a:lnTo>
                    <a:pt x="264" y="174"/>
                  </a:lnTo>
                  <a:lnTo>
                    <a:pt x="274" y="186"/>
                  </a:lnTo>
                  <a:lnTo>
                    <a:pt x="295" y="186"/>
                  </a:lnTo>
                  <a:lnTo>
                    <a:pt x="303" y="182"/>
                  </a:lnTo>
                  <a:lnTo>
                    <a:pt x="288" y="147"/>
                  </a:lnTo>
                  <a:lnTo>
                    <a:pt x="287" y="82"/>
                  </a:lnTo>
                  <a:lnTo>
                    <a:pt x="269" y="72"/>
                  </a:lnTo>
                  <a:lnTo>
                    <a:pt x="303" y="42"/>
                  </a:lnTo>
                  <a:lnTo>
                    <a:pt x="304" y="24"/>
                  </a:lnTo>
                  <a:lnTo>
                    <a:pt x="324" y="25"/>
                  </a:lnTo>
                  <a:lnTo>
                    <a:pt x="300" y="66"/>
                  </a:lnTo>
                  <a:lnTo>
                    <a:pt x="314" y="113"/>
                  </a:lnTo>
                  <a:lnTo>
                    <a:pt x="321" y="127"/>
                  </a:lnTo>
                  <a:lnTo>
                    <a:pt x="330" y="134"/>
                  </a:lnTo>
                  <a:lnTo>
                    <a:pt x="311" y="132"/>
                  </a:lnTo>
                  <a:lnTo>
                    <a:pt x="317" y="161"/>
                  </a:lnTo>
                  <a:lnTo>
                    <a:pt x="351" y="182"/>
                  </a:lnTo>
                  <a:lnTo>
                    <a:pt x="360" y="186"/>
                  </a:lnTo>
                  <a:lnTo>
                    <a:pt x="369" y="186"/>
                  </a:lnTo>
                  <a:lnTo>
                    <a:pt x="364" y="203"/>
                  </a:lnTo>
                  <a:lnTo>
                    <a:pt x="406" y="182"/>
                  </a:lnTo>
                  <a:lnTo>
                    <a:pt x="415" y="157"/>
                  </a:lnTo>
                  <a:lnTo>
                    <a:pt x="424" y="129"/>
                  </a:lnTo>
                  <a:lnTo>
                    <a:pt x="364" y="140"/>
                  </a:lnTo>
                  <a:lnTo>
                    <a:pt x="326" y="0"/>
                  </a:lnTo>
                  <a:lnTo>
                    <a:pt x="0" y="5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7" name="Freeform 68"/>
            <p:cNvSpPr>
              <a:spLocks/>
            </p:cNvSpPr>
            <p:nvPr/>
          </p:nvSpPr>
          <p:spPr bwMode="auto">
            <a:xfrm>
              <a:off x="4252" y="1846"/>
              <a:ext cx="674" cy="392"/>
            </a:xfrm>
            <a:custGeom>
              <a:avLst/>
              <a:gdLst>
                <a:gd name="T0" fmla="*/ 52 w 718"/>
                <a:gd name="T1" fmla="*/ 355 h 397"/>
                <a:gd name="T2" fmla="*/ 52 w 718"/>
                <a:gd name="T3" fmla="*/ 345 h 397"/>
                <a:gd name="T4" fmla="*/ 88 w 718"/>
                <a:gd name="T5" fmla="*/ 300 h 397"/>
                <a:gd name="T6" fmla="*/ 109 w 718"/>
                <a:gd name="T7" fmla="*/ 271 h 397"/>
                <a:gd name="T8" fmla="*/ 129 w 718"/>
                <a:gd name="T9" fmla="*/ 300 h 397"/>
                <a:gd name="T10" fmla="*/ 190 w 718"/>
                <a:gd name="T11" fmla="*/ 269 h 397"/>
                <a:gd name="T12" fmla="*/ 218 w 718"/>
                <a:gd name="T13" fmla="*/ 263 h 397"/>
                <a:gd name="T14" fmla="*/ 233 w 718"/>
                <a:gd name="T15" fmla="*/ 240 h 397"/>
                <a:gd name="T16" fmla="*/ 258 w 718"/>
                <a:gd name="T17" fmla="*/ 119 h 397"/>
                <a:gd name="T18" fmla="*/ 285 w 718"/>
                <a:gd name="T19" fmla="*/ 133 h 397"/>
                <a:gd name="T20" fmla="*/ 335 w 718"/>
                <a:gd name="T21" fmla="*/ 0 h 397"/>
                <a:gd name="T22" fmla="*/ 374 w 718"/>
                <a:gd name="T23" fmla="*/ 29 h 397"/>
                <a:gd name="T24" fmla="*/ 381 w 718"/>
                <a:gd name="T25" fmla="*/ 5 h 397"/>
                <a:gd name="T26" fmla="*/ 399 w 718"/>
                <a:gd name="T27" fmla="*/ 12 h 397"/>
                <a:gd name="T28" fmla="*/ 435 w 718"/>
                <a:gd name="T29" fmla="*/ 54 h 397"/>
                <a:gd name="T30" fmla="*/ 422 w 718"/>
                <a:gd name="T31" fmla="*/ 93 h 397"/>
                <a:gd name="T32" fmla="*/ 427 w 718"/>
                <a:gd name="T33" fmla="*/ 110 h 397"/>
                <a:gd name="T34" fmla="*/ 442 w 718"/>
                <a:gd name="T35" fmla="*/ 102 h 397"/>
                <a:gd name="T36" fmla="*/ 453 w 718"/>
                <a:gd name="T37" fmla="*/ 120 h 397"/>
                <a:gd name="T38" fmla="*/ 508 w 718"/>
                <a:gd name="T39" fmla="*/ 143 h 397"/>
                <a:gd name="T40" fmla="*/ 458 w 718"/>
                <a:gd name="T41" fmla="*/ 140 h 397"/>
                <a:gd name="T42" fmla="*/ 510 w 718"/>
                <a:gd name="T43" fmla="*/ 199 h 397"/>
                <a:gd name="T44" fmla="*/ 477 w 718"/>
                <a:gd name="T45" fmla="*/ 193 h 397"/>
                <a:gd name="T46" fmla="*/ 544 w 718"/>
                <a:gd name="T47" fmla="*/ 248 h 397"/>
                <a:gd name="T48" fmla="*/ 561 w 718"/>
                <a:gd name="T49" fmla="*/ 285 h 397"/>
                <a:gd name="T50" fmla="*/ 550 w 718"/>
                <a:gd name="T51" fmla="*/ 280 h 397"/>
                <a:gd name="T52" fmla="*/ 548 w 718"/>
                <a:gd name="T53" fmla="*/ 290 h 397"/>
                <a:gd name="T54" fmla="*/ 326 w 718"/>
                <a:gd name="T55" fmla="*/ 343 h 397"/>
                <a:gd name="T56" fmla="*/ 144 w 718"/>
                <a:gd name="T57" fmla="*/ 373 h 397"/>
                <a:gd name="T58" fmla="*/ 0 w 718"/>
                <a:gd name="T59" fmla="*/ 397 h 397"/>
                <a:gd name="T60" fmla="*/ 52 w 718"/>
                <a:gd name="T61" fmla="*/ 355 h 397"/>
                <a:gd name="T62" fmla="*/ 52 w 718"/>
                <a:gd name="T63" fmla="*/ 355 h 3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8"/>
                <a:gd name="T97" fmla="*/ 0 h 397"/>
                <a:gd name="T98" fmla="*/ 718 w 718"/>
                <a:gd name="T99" fmla="*/ 397 h 3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8" h="397">
                  <a:moveTo>
                    <a:pt x="66" y="355"/>
                  </a:moveTo>
                  <a:lnTo>
                    <a:pt x="66" y="345"/>
                  </a:lnTo>
                  <a:lnTo>
                    <a:pt x="113" y="300"/>
                  </a:lnTo>
                  <a:lnTo>
                    <a:pt x="139" y="271"/>
                  </a:lnTo>
                  <a:lnTo>
                    <a:pt x="165" y="300"/>
                  </a:lnTo>
                  <a:lnTo>
                    <a:pt x="244" y="269"/>
                  </a:lnTo>
                  <a:lnTo>
                    <a:pt x="280" y="263"/>
                  </a:lnTo>
                  <a:lnTo>
                    <a:pt x="299" y="240"/>
                  </a:lnTo>
                  <a:lnTo>
                    <a:pt x="330" y="119"/>
                  </a:lnTo>
                  <a:lnTo>
                    <a:pt x="364" y="133"/>
                  </a:lnTo>
                  <a:lnTo>
                    <a:pt x="429" y="0"/>
                  </a:lnTo>
                  <a:lnTo>
                    <a:pt x="479" y="29"/>
                  </a:lnTo>
                  <a:lnTo>
                    <a:pt x="487" y="5"/>
                  </a:lnTo>
                  <a:lnTo>
                    <a:pt x="511" y="12"/>
                  </a:lnTo>
                  <a:lnTo>
                    <a:pt x="556" y="54"/>
                  </a:lnTo>
                  <a:lnTo>
                    <a:pt x="540" y="93"/>
                  </a:lnTo>
                  <a:lnTo>
                    <a:pt x="547" y="110"/>
                  </a:lnTo>
                  <a:lnTo>
                    <a:pt x="566" y="102"/>
                  </a:lnTo>
                  <a:lnTo>
                    <a:pt x="581" y="120"/>
                  </a:lnTo>
                  <a:lnTo>
                    <a:pt x="650" y="143"/>
                  </a:lnTo>
                  <a:lnTo>
                    <a:pt x="586" y="140"/>
                  </a:lnTo>
                  <a:lnTo>
                    <a:pt x="654" y="199"/>
                  </a:lnTo>
                  <a:lnTo>
                    <a:pt x="610" y="193"/>
                  </a:lnTo>
                  <a:lnTo>
                    <a:pt x="697" y="248"/>
                  </a:lnTo>
                  <a:lnTo>
                    <a:pt x="718" y="285"/>
                  </a:lnTo>
                  <a:lnTo>
                    <a:pt x="704" y="280"/>
                  </a:lnTo>
                  <a:lnTo>
                    <a:pt x="701" y="290"/>
                  </a:lnTo>
                  <a:lnTo>
                    <a:pt x="417" y="343"/>
                  </a:lnTo>
                  <a:lnTo>
                    <a:pt x="184" y="373"/>
                  </a:lnTo>
                  <a:lnTo>
                    <a:pt x="0" y="397"/>
                  </a:lnTo>
                  <a:lnTo>
                    <a:pt x="66" y="35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8" name="Freeform 69"/>
            <p:cNvSpPr>
              <a:spLocks/>
            </p:cNvSpPr>
            <p:nvPr/>
          </p:nvSpPr>
          <p:spPr bwMode="auto">
            <a:xfrm>
              <a:off x="4898" y="1955"/>
              <a:ext cx="40" cy="95"/>
            </a:xfrm>
            <a:custGeom>
              <a:avLst/>
              <a:gdLst>
                <a:gd name="T0" fmla="*/ 0 w 38"/>
                <a:gd name="T1" fmla="*/ 103 h 99"/>
                <a:gd name="T2" fmla="*/ 9 w 38"/>
                <a:gd name="T3" fmla="*/ 76 h 99"/>
                <a:gd name="T4" fmla="*/ 23 w 38"/>
                <a:gd name="T5" fmla="*/ 59 h 99"/>
                <a:gd name="T6" fmla="*/ 30 w 38"/>
                <a:gd name="T7" fmla="*/ 0 h 99"/>
                <a:gd name="T8" fmla="*/ 10 w 38"/>
                <a:gd name="T9" fmla="*/ 13 h 99"/>
                <a:gd name="T10" fmla="*/ 0 w 38"/>
                <a:gd name="T11" fmla="*/ 69 h 99"/>
                <a:gd name="T12" fmla="*/ 0 w 38"/>
                <a:gd name="T13" fmla="*/ 103 h 99"/>
                <a:gd name="T14" fmla="*/ 0 w 38"/>
                <a:gd name="T15" fmla="*/ 103 h 99"/>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99"/>
                <a:gd name="T26" fmla="*/ 38 w 3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99">
                  <a:moveTo>
                    <a:pt x="0" y="99"/>
                  </a:moveTo>
                  <a:lnTo>
                    <a:pt x="13" y="72"/>
                  </a:lnTo>
                  <a:lnTo>
                    <a:pt x="27" y="55"/>
                  </a:lnTo>
                  <a:lnTo>
                    <a:pt x="38" y="0"/>
                  </a:lnTo>
                  <a:lnTo>
                    <a:pt x="14" y="13"/>
                  </a:lnTo>
                  <a:lnTo>
                    <a:pt x="0" y="65"/>
                  </a:lnTo>
                  <a:lnTo>
                    <a:pt x="0" y="9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9" name="Freeform 70"/>
            <p:cNvSpPr>
              <a:spLocks/>
            </p:cNvSpPr>
            <p:nvPr/>
          </p:nvSpPr>
          <p:spPr bwMode="auto">
            <a:xfrm>
              <a:off x="4212" y="2136"/>
              <a:ext cx="753" cy="346"/>
            </a:xfrm>
            <a:custGeom>
              <a:avLst/>
              <a:gdLst>
                <a:gd name="T0" fmla="*/ 0 w 793"/>
                <a:gd name="T1" fmla="*/ 298 h 346"/>
                <a:gd name="T2" fmla="*/ 88 w 793"/>
                <a:gd name="T3" fmla="*/ 283 h 346"/>
                <a:gd name="T4" fmla="*/ 142 w 793"/>
                <a:gd name="T5" fmla="*/ 251 h 346"/>
                <a:gd name="T6" fmla="*/ 242 w 793"/>
                <a:gd name="T7" fmla="*/ 238 h 346"/>
                <a:gd name="T8" fmla="*/ 281 w 793"/>
                <a:gd name="T9" fmla="*/ 270 h 346"/>
                <a:gd name="T10" fmla="*/ 346 w 793"/>
                <a:gd name="T11" fmla="*/ 259 h 346"/>
                <a:gd name="T12" fmla="*/ 443 w 793"/>
                <a:gd name="T13" fmla="*/ 346 h 346"/>
                <a:gd name="T14" fmla="*/ 483 w 793"/>
                <a:gd name="T15" fmla="*/ 335 h 346"/>
                <a:gd name="T16" fmla="*/ 536 w 793"/>
                <a:gd name="T17" fmla="*/ 235 h 346"/>
                <a:gd name="T18" fmla="*/ 581 w 793"/>
                <a:gd name="T19" fmla="*/ 214 h 346"/>
                <a:gd name="T20" fmla="*/ 594 w 793"/>
                <a:gd name="T21" fmla="*/ 185 h 346"/>
                <a:gd name="T22" fmla="*/ 547 w 793"/>
                <a:gd name="T23" fmla="*/ 194 h 346"/>
                <a:gd name="T24" fmla="*/ 534 w 793"/>
                <a:gd name="T25" fmla="*/ 175 h 346"/>
                <a:gd name="T26" fmla="*/ 563 w 793"/>
                <a:gd name="T27" fmla="*/ 165 h 346"/>
                <a:gd name="T28" fmla="*/ 562 w 793"/>
                <a:gd name="T29" fmla="*/ 152 h 346"/>
                <a:gd name="T30" fmla="*/ 530 w 793"/>
                <a:gd name="T31" fmla="*/ 138 h 346"/>
                <a:gd name="T32" fmla="*/ 572 w 793"/>
                <a:gd name="T33" fmla="*/ 118 h 346"/>
                <a:gd name="T34" fmla="*/ 569 w 793"/>
                <a:gd name="T35" fmla="*/ 139 h 346"/>
                <a:gd name="T36" fmla="*/ 596 w 793"/>
                <a:gd name="T37" fmla="*/ 139 h 346"/>
                <a:gd name="T38" fmla="*/ 611 w 793"/>
                <a:gd name="T39" fmla="*/ 102 h 346"/>
                <a:gd name="T40" fmla="*/ 621 w 793"/>
                <a:gd name="T41" fmla="*/ 100 h 346"/>
                <a:gd name="T42" fmla="*/ 614 w 793"/>
                <a:gd name="T43" fmla="*/ 70 h 346"/>
                <a:gd name="T44" fmla="*/ 596 w 793"/>
                <a:gd name="T45" fmla="*/ 100 h 346"/>
                <a:gd name="T46" fmla="*/ 577 w 793"/>
                <a:gd name="T47" fmla="*/ 31 h 346"/>
                <a:gd name="T48" fmla="*/ 590 w 793"/>
                <a:gd name="T49" fmla="*/ 28 h 346"/>
                <a:gd name="T50" fmla="*/ 608 w 793"/>
                <a:gd name="T51" fmla="*/ 47 h 346"/>
                <a:gd name="T52" fmla="*/ 595 w 793"/>
                <a:gd name="T53" fmla="*/ 15 h 346"/>
                <a:gd name="T54" fmla="*/ 581 w 793"/>
                <a:gd name="T55" fmla="*/ 0 h 346"/>
                <a:gd name="T56" fmla="*/ 358 w 793"/>
                <a:gd name="T57" fmla="*/ 53 h 346"/>
                <a:gd name="T58" fmla="*/ 176 w 793"/>
                <a:gd name="T59" fmla="*/ 83 h 346"/>
                <a:gd name="T60" fmla="*/ 151 w 793"/>
                <a:gd name="T61" fmla="*/ 146 h 346"/>
                <a:gd name="T62" fmla="*/ 111 w 793"/>
                <a:gd name="T63" fmla="*/ 157 h 346"/>
                <a:gd name="T64" fmla="*/ 92 w 793"/>
                <a:gd name="T65" fmla="*/ 188 h 346"/>
                <a:gd name="T66" fmla="*/ 22 w 793"/>
                <a:gd name="T67" fmla="*/ 241 h 346"/>
                <a:gd name="T68" fmla="*/ 19 w 793"/>
                <a:gd name="T69" fmla="*/ 261 h 346"/>
                <a:gd name="T70" fmla="*/ 0 w 793"/>
                <a:gd name="T71" fmla="*/ 272 h 346"/>
                <a:gd name="T72" fmla="*/ 0 w 793"/>
                <a:gd name="T73" fmla="*/ 298 h 346"/>
                <a:gd name="T74" fmla="*/ 0 w 793"/>
                <a:gd name="T75" fmla="*/ 298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3" y="283"/>
                  </a:lnTo>
                  <a:lnTo>
                    <a:pt x="181" y="251"/>
                  </a:lnTo>
                  <a:lnTo>
                    <a:pt x="308" y="238"/>
                  </a:lnTo>
                  <a:lnTo>
                    <a:pt x="359" y="270"/>
                  </a:lnTo>
                  <a:lnTo>
                    <a:pt x="442" y="259"/>
                  </a:lnTo>
                  <a:lnTo>
                    <a:pt x="567" y="346"/>
                  </a:lnTo>
                  <a:lnTo>
                    <a:pt x="615" y="335"/>
                  </a:lnTo>
                  <a:lnTo>
                    <a:pt x="685" y="235"/>
                  </a:lnTo>
                  <a:lnTo>
                    <a:pt x="742" y="214"/>
                  </a:lnTo>
                  <a:lnTo>
                    <a:pt x="758" y="185"/>
                  </a:lnTo>
                  <a:lnTo>
                    <a:pt x="698" y="194"/>
                  </a:lnTo>
                  <a:lnTo>
                    <a:pt x="682" y="175"/>
                  </a:lnTo>
                  <a:lnTo>
                    <a:pt x="719" y="165"/>
                  </a:lnTo>
                  <a:lnTo>
                    <a:pt x="717" y="152"/>
                  </a:lnTo>
                  <a:lnTo>
                    <a:pt x="677" y="138"/>
                  </a:lnTo>
                  <a:lnTo>
                    <a:pt x="730" y="118"/>
                  </a:lnTo>
                  <a:lnTo>
                    <a:pt x="727" y="139"/>
                  </a:lnTo>
                  <a:lnTo>
                    <a:pt x="761" y="139"/>
                  </a:lnTo>
                  <a:lnTo>
                    <a:pt x="780" y="102"/>
                  </a:lnTo>
                  <a:lnTo>
                    <a:pt x="793" y="100"/>
                  </a:lnTo>
                  <a:lnTo>
                    <a:pt x="785" y="70"/>
                  </a:lnTo>
                  <a:lnTo>
                    <a:pt x="761" y="100"/>
                  </a:lnTo>
                  <a:lnTo>
                    <a:pt x="737" y="31"/>
                  </a:lnTo>
                  <a:lnTo>
                    <a:pt x="753" y="28"/>
                  </a:lnTo>
                  <a:lnTo>
                    <a:pt x="776" y="47"/>
                  </a:lnTo>
                  <a:lnTo>
                    <a:pt x="759" y="15"/>
                  </a:lnTo>
                  <a:lnTo>
                    <a:pt x="742" y="0"/>
                  </a:lnTo>
                  <a:lnTo>
                    <a:pt x="458" y="53"/>
                  </a:lnTo>
                  <a:lnTo>
                    <a:pt x="225" y="83"/>
                  </a:lnTo>
                  <a:lnTo>
                    <a:pt x="193" y="146"/>
                  </a:lnTo>
                  <a:lnTo>
                    <a:pt x="141" y="157"/>
                  </a:lnTo>
                  <a:lnTo>
                    <a:pt x="118" y="188"/>
                  </a:lnTo>
                  <a:lnTo>
                    <a:pt x="28" y="241"/>
                  </a:lnTo>
                  <a:lnTo>
                    <a:pt x="23" y="261"/>
                  </a:lnTo>
                  <a:lnTo>
                    <a:pt x="0" y="272"/>
                  </a:lnTo>
                  <a:lnTo>
                    <a:pt x="0" y="29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0" name="Freeform 71"/>
            <p:cNvSpPr>
              <a:spLocks/>
            </p:cNvSpPr>
            <p:nvPr/>
          </p:nvSpPr>
          <p:spPr bwMode="auto">
            <a:xfrm>
              <a:off x="4301" y="2374"/>
              <a:ext cx="445" cy="351"/>
            </a:xfrm>
            <a:custGeom>
              <a:avLst/>
              <a:gdLst>
                <a:gd name="T0" fmla="*/ 15 w 473"/>
                <a:gd name="T1" fmla="*/ 45 h 351"/>
                <a:gd name="T2" fmla="*/ 68 w 473"/>
                <a:gd name="T3" fmla="*/ 13 h 351"/>
                <a:gd name="T4" fmla="*/ 167 w 473"/>
                <a:gd name="T5" fmla="*/ 0 h 351"/>
                <a:gd name="T6" fmla="*/ 207 w 473"/>
                <a:gd name="T7" fmla="*/ 32 h 351"/>
                <a:gd name="T8" fmla="*/ 273 w 473"/>
                <a:gd name="T9" fmla="*/ 21 h 351"/>
                <a:gd name="T10" fmla="*/ 371 w 473"/>
                <a:gd name="T11" fmla="*/ 108 h 351"/>
                <a:gd name="T12" fmla="*/ 327 w 473"/>
                <a:gd name="T13" fmla="*/ 175 h 351"/>
                <a:gd name="T14" fmla="*/ 330 w 473"/>
                <a:gd name="T15" fmla="*/ 204 h 351"/>
                <a:gd name="T16" fmla="*/ 255 w 473"/>
                <a:gd name="T17" fmla="*/ 290 h 351"/>
                <a:gd name="T18" fmla="*/ 245 w 473"/>
                <a:gd name="T19" fmla="*/ 293 h 351"/>
                <a:gd name="T20" fmla="*/ 237 w 473"/>
                <a:gd name="T21" fmla="*/ 319 h 351"/>
                <a:gd name="T22" fmla="*/ 221 w 473"/>
                <a:gd name="T23" fmla="*/ 304 h 351"/>
                <a:gd name="T24" fmla="*/ 235 w 473"/>
                <a:gd name="T25" fmla="*/ 327 h 351"/>
                <a:gd name="T26" fmla="*/ 221 w 473"/>
                <a:gd name="T27" fmla="*/ 351 h 351"/>
                <a:gd name="T28" fmla="*/ 207 w 473"/>
                <a:gd name="T29" fmla="*/ 348 h 351"/>
                <a:gd name="T30" fmla="*/ 157 w 473"/>
                <a:gd name="T31" fmla="*/ 248 h 351"/>
                <a:gd name="T32" fmla="*/ 48 w 473"/>
                <a:gd name="T33" fmla="*/ 121 h 351"/>
                <a:gd name="T34" fmla="*/ 0 w 473"/>
                <a:gd name="T35" fmla="*/ 83 h 351"/>
                <a:gd name="T36" fmla="*/ 15 w 473"/>
                <a:gd name="T37" fmla="*/ 45 h 351"/>
                <a:gd name="T38" fmla="*/ 15 w 473"/>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3"/>
                <a:gd name="T61" fmla="*/ 0 h 351"/>
                <a:gd name="T62" fmla="*/ 473 w 473"/>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3" h="351">
                  <a:moveTo>
                    <a:pt x="19" y="45"/>
                  </a:moveTo>
                  <a:lnTo>
                    <a:pt x="87" y="13"/>
                  </a:lnTo>
                  <a:lnTo>
                    <a:pt x="214" y="0"/>
                  </a:lnTo>
                  <a:lnTo>
                    <a:pt x="265" y="32"/>
                  </a:lnTo>
                  <a:lnTo>
                    <a:pt x="348" y="21"/>
                  </a:lnTo>
                  <a:lnTo>
                    <a:pt x="473" y="108"/>
                  </a:lnTo>
                  <a:lnTo>
                    <a:pt x="418" y="175"/>
                  </a:lnTo>
                  <a:lnTo>
                    <a:pt x="421" y="204"/>
                  </a:lnTo>
                  <a:lnTo>
                    <a:pt x="325" y="290"/>
                  </a:lnTo>
                  <a:lnTo>
                    <a:pt x="311" y="293"/>
                  </a:lnTo>
                  <a:lnTo>
                    <a:pt x="303" y="319"/>
                  </a:lnTo>
                  <a:lnTo>
                    <a:pt x="283" y="304"/>
                  </a:lnTo>
                  <a:lnTo>
                    <a:pt x="301" y="327"/>
                  </a:lnTo>
                  <a:lnTo>
                    <a:pt x="283" y="351"/>
                  </a:lnTo>
                  <a:lnTo>
                    <a:pt x="265" y="348"/>
                  </a:lnTo>
                  <a:lnTo>
                    <a:pt x="201" y="248"/>
                  </a:lnTo>
                  <a:lnTo>
                    <a:pt x="61" y="121"/>
                  </a:lnTo>
                  <a:lnTo>
                    <a:pt x="0" y="83"/>
                  </a:lnTo>
                  <a:lnTo>
                    <a:pt x="19" y="4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1" name="Freeform 72"/>
            <p:cNvSpPr>
              <a:spLocks/>
            </p:cNvSpPr>
            <p:nvPr/>
          </p:nvSpPr>
          <p:spPr bwMode="auto">
            <a:xfrm>
              <a:off x="4858" y="1759"/>
              <a:ext cx="93" cy="157"/>
            </a:xfrm>
            <a:custGeom>
              <a:avLst/>
              <a:gdLst>
                <a:gd name="T0" fmla="*/ 0 w 98"/>
                <a:gd name="T1" fmla="*/ 15 h 155"/>
                <a:gd name="T2" fmla="*/ 9 w 98"/>
                <a:gd name="T3" fmla="*/ 0 h 155"/>
                <a:gd name="T4" fmla="*/ 26 w 98"/>
                <a:gd name="T5" fmla="*/ 0 h 155"/>
                <a:gd name="T6" fmla="*/ 21 w 98"/>
                <a:gd name="T7" fmla="*/ 15 h 155"/>
                <a:gd name="T8" fmla="*/ 17 w 98"/>
                <a:gd name="T9" fmla="*/ 21 h 155"/>
                <a:gd name="T10" fmla="*/ 20 w 98"/>
                <a:gd name="T11" fmla="*/ 39 h 155"/>
                <a:gd name="T12" fmla="*/ 40 w 98"/>
                <a:gd name="T13" fmla="*/ 63 h 155"/>
                <a:gd name="T14" fmla="*/ 42 w 98"/>
                <a:gd name="T15" fmla="*/ 81 h 155"/>
                <a:gd name="T16" fmla="*/ 58 w 98"/>
                <a:gd name="T17" fmla="*/ 104 h 155"/>
                <a:gd name="T18" fmla="*/ 71 w 98"/>
                <a:gd name="T19" fmla="*/ 108 h 155"/>
                <a:gd name="T20" fmla="*/ 76 w 98"/>
                <a:gd name="T21" fmla="*/ 123 h 155"/>
                <a:gd name="T22" fmla="*/ 65 w 98"/>
                <a:gd name="T23" fmla="*/ 134 h 155"/>
                <a:gd name="T24" fmla="*/ 76 w 98"/>
                <a:gd name="T25" fmla="*/ 133 h 155"/>
                <a:gd name="T26" fmla="*/ 80 w 98"/>
                <a:gd name="T27" fmla="*/ 144 h 155"/>
                <a:gd name="T28" fmla="*/ 30 w 98"/>
                <a:gd name="T29" fmla="*/ 155 h 155"/>
                <a:gd name="T30" fmla="*/ 0 w 98"/>
                <a:gd name="T31" fmla="*/ 15 h 155"/>
                <a:gd name="T32" fmla="*/ 0 w 98"/>
                <a:gd name="T33" fmla="*/ 15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155"/>
                <a:gd name="T53" fmla="*/ 98 w 98"/>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155">
                  <a:moveTo>
                    <a:pt x="0" y="15"/>
                  </a:moveTo>
                  <a:lnTo>
                    <a:pt x="12" y="0"/>
                  </a:lnTo>
                  <a:lnTo>
                    <a:pt x="32" y="0"/>
                  </a:lnTo>
                  <a:lnTo>
                    <a:pt x="25" y="15"/>
                  </a:lnTo>
                  <a:lnTo>
                    <a:pt x="21" y="21"/>
                  </a:lnTo>
                  <a:lnTo>
                    <a:pt x="24" y="39"/>
                  </a:lnTo>
                  <a:lnTo>
                    <a:pt x="48" y="63"/>
                  </a:lnTo>
                  <a:lnTo>
                    <a:pt x="51" y="81"/>
                  </a:lnTo>
                  <a:lnTo>
                    <a:pt x="71" y="104"/>
                  </a:lnTo>
                  <a:lnTo>
                    <a:pt x="87" y="108"/>
                  </a:lnTo>
                  <a:lnTo>
                    <a:pt x="93" y="123"/>
                  </a:lnTo>
                  <a:lnTo>
                    <a:pt x="80" y="134"/>
                  </a:lnTo>
                  <a:lnTo>
                    <a:pt x="93" y="133"/>
                  </a:lnTo>
                  <a:lnTo>
                    <a:pt x="98" y="144"/>
                  </a:lnTo>
                  <a:lnTo>
                    <a:pt x="38" y="155"/>
                  </a:lnTo>
                  <a:lnTo>
                    <a:pt x="0" y="1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2" name="Freeform 73"/>
            <p:cNvSpPr>
              <a:spLocks/>
            </p:cNvSpPr>
            <p:nvPr/>
          </p:nvSpPr>
          <p:spPr bwMode="auto">
            <a:xfrm>
              <a:off x="4429" y="1510"/>
              <a:ext cx="509" cy="338"/>
            </a:xfrm>
            <a:custGeom>
              <a:avLst/>
              <a:gdLst>
                <a:gd name="T0" fmla="*/ 34 w 539"/>
                <a:gd name="T1" fmla="*/ 343 h 339"/>
                <a:gd name="T2" fmla="*/ 103 w 539"/>
                <a:gd name="T3" fmla="*/ 326 h 339"/>
                <a:gd name="T4" fmla="*/ 357 w 539"/>
                <a:gd name="T5" fmla="*/ 267 h 339"/>
                <a:gd name="T6" fmla="*/ 367 w 539"/>
                <a:gd name="T7" fmla="*/ 252 h 339"/>
                <a:gd name="T8" fmla="*/ 383 w 539"/>
                <a:gd name="T9" fmla="*/ 252 h 339"/>
                <a:gd name="T10" fmla="*/ 400 w 539"/>
                <a:gd name="T11" fmla="*/ 237 h 339"/>
                <a:gd name="T12" fmla="*/ 422 w 539"/>
                <a:gd name="T13" fmla="*/ 199 h 339"/>
                <a:gd name="T14" fmla="*/ 381 w 539"/>
                <a:gd name="T15" fmla="*/ 152 h 339"/>
                <a:gd name="T16" fmla="*/ 380 w 539"/>
                <a:gd name="T17" fmla="*/ 114 h 339"/>
                <a:gd name="T18" fmla="*/ 400 w 539"/>
                <a:gd name="T19" fmla="*/ 59 h 339"/>
                <a:gd name="T20" fmla="*/ 372 w 539"/>
                <a:gd name="T21" fmla="*/ 39 h 339"/>
                <a:gd name="T22" fmla="*/ 341 w 539"/>
                <a:gd name="T23" fmla="*/ 0 h 339"/>
                <a:gd name="T24" fmla="*/ 59 w 539"/>
                <a:gd name="T25" fmla="*/ 67 h 339"/>
                <a:gd name="T26" fmla="*/ 46 w 539"/>
                <a:gd name="T27" fmla="*/ 39 h 339"/>
                <a:gd name="T28" fmla="*/ 0 w 539"/>
                <a:gd name="T29" fmla="*/ 83 h 339"/>
                <a:gd name="T30" fmla="*/ 34 w 539"/>
                <a:gd name="T31" fmla="*/ 343 h 339"/>
                <a:gd name="T32" fmla="*/ 34 w 539"/>
                <a:gd name="T33" fmla="*/ 343 h 3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9"/>
                <a:gd name="T52" fmla="*/ 0 h 339"/>
                <a:gd name="T53" fmla="*/ 539 w 539"/>
                <a:gd name="T54" fmla="*/ 339 h 3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9" h="339">
                  <a:moveTo>
                    <a:pt x="42" y="339"/>
                  </a:moveTo>
                  <a:lnTo>
                    <a:pt x="131" y="322"/>
                  </a:lnTo>
                  <a:lnTo>
                    <a:pt x="457" y="263"/>
                  </a:lnTo>
                  <a:lnTo>
                    <a:pt x="469" y="248"/>
                  </a:lnTo>
                  <a:lnTo>
                    <a:pt x="489" y="248"/>
                  </a:lnTo>
                  <a:lnTo>
                    <a:pt x="510" y="233"/>
                  </a:lnTo>
                  <a:lnTo>
                    <a:pt x="539" y="195"/>
                  </a:lnTo>
                  <a:lnTo>
                    <a:pt x="487" y="152"/>
                  </a:lnTo>
                  <a:lnTo>
                    <a:pt x="486" y="114"/>
                  </a:lnTo>
                  <a:lnTo>
                    <a:pt x="510" y="59"/>
                  </a:lnTo>
                  <a:lnTo>
                    <a:pt x="474" y="39"/>
                  </a:lnTo>
                  <a:lnTo>
                    <a:pt x="435" y="0"/>
                  </a:lnTo>
                  <a:lnTo>
                    <a:pt x="76" y="67"/>
                  </a:lnTo>
                  <a:lnTo>
                    <a:pt x="58" y="39"/>
                  </a:lnTo>
                  <a:lnTo>
                    <a:pt x="0" y="83"/>
                  </a:lnTo>
                  <a:lnTo>
                    <a:pt x="42" y="33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3" name="Freeform 74"/>
            <p:cNvSpPr>
              <a:spLocks/>
            </p:cNvSpPr>
            <p:nvPr/>
          </p:nvSpPr>
          <p:spPr bwMode="auto">
            <a:xfrm>
              <a:off x="4882" y="1569"/>
              <a:ext cx="108" cy="280"/>
            </a:xfrm>
            <a:custGeom>
              <a:avLst/>
              <a:gdLst>
                <a:gd name="T0" fmla="*/ 7 w 117"/>
                <a:gd name="T1" fmla="*/ 193 h 276"/>
                <a:gd name="T2" fmla="*/ 22 w 117"/>
                <a:gd name="T3" fmla="*/ 178 h 276"/>
                <a:gd name="T4" fmla="*/ 45 w 117"/>
                <a:gd name="T5" fmla="*/ 136 h 276"/>
                <a:gd name="T6" fmla="*/ 5 w 117"/>
                <a:gd name="T7" fmla="*/ 93 h 276"/>
                <a:gd name="T8" fmla="*/ 4 w 117"/>
                <a:gd name="T9" fmla="*/ 55 h 276"/>
                <a:gd name="T10" fmla="*/ 22 w 117"/>
                <a:gd name="T11" fmla="*/ 0 h 276"/>
                <a:gd name="T12" fmla="*/ 84 w 117"/>
                <a:gd name="T13" fmla="*/ 25 h 276"/>
                <a:gd name="T14" fmla="*/ 84 w 117"/>
                <a:gd name="T15" fmla="*/ 37 h 276"/>
                <a:gd name="T16" fmla="*/ 77 w 117"/>
                <a:gd name="T17" fmla="*/ 68 h 276"/>
                <a:gd name="T18" fmla="*/ 71 w 117"/>
                <a:gd name="T19" fmla="*/ 74 h 276"/>
                <a:gd name="T20" fmla="*/ 69 w 117"/>
                <a:gd name="T21" fmla="*/ 90 h 276"/>
                <a:gd name="T22" fmla="*/ 76 w 117"/>
                <a:gd name="T23" fmla="*/ 95 h 276"/>
                <a:gd name="T24" fmla="*/ 91 w 117"/>
                <a:gd name="T25" fmla="*/ 90 h 276"/>
                <a:gd name="T26" fmla="*/ 91 w 117"/>
                <a:gd name="T27" fmla="*/ 137 h 276"/>
                <a:gd name="T28" fmla="*/ 91 w 117"/>
                <a:gd name="T29" fmla="*/ 170 h 276"/>
                <a:gd name="T30" fmla="*/ 91 w 117"/>
                <a:gd name="T31" fmla="*/ 186 h 276"/>
                <a:gd name="T32" fmla="*/ 86 w 117"/>
                <a:gd name="T33" fmla="*/ 201 h 276"/>
                <a:gd name="T34" fmla="*/ 80 w 117"/>
                <a:gd name="T35" fmla="*/ 201 h 276"/>
                <a:gd name="T36" fmla="*/ 83 w 117"/>
                <a:gd name="T37" fmla="*/ 216 h 276"/>
                <a:gd name="T38" fmla="*/ 60 w 117"/>
                <a:gd name="T39" fmla="*/ 280 h 276"/>
                <a:gd name="T40" fmla="*/ 53 w 117"/>
                <a:gd name="T41" fmla="*/ 280 h 276"/>
                <a:gd name="T42" fmla="*/ 52 w 117"/>
                <a:gd name="T43" fmla="*/ 256 h 276"/>
                <a:gd name="T44" fmla="*/ 36 w 117"/>
                <a:gd name="T45" fmla="*/ 256 h 276"/>
                <a:gd name="T46" fmla="*/ 5 w 117"/>
                <a:gd name="T47" fmla="*/ 230 h 276"/>
                <a:gd name="T48" fmla="*/ 0 w 117"/>
                <a:gd name="T49" fmla="*/ 208 h 276"/>
                <a:gd name="T50" fmla="*/ 7 w 117"/>
                <a:gd name="T51" fmla="*/ 193 h 276"/>
                <a:gd name="T52" fmla="*/ 7 w 117"/>
                <a:gd name="T53" fmla="*/ 193 h 2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6"/>
                <a:gd name="T83" fmla="*/ 117 w 117"/>
                <a:gd name="T84" fmla="*/ 276 h 2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6">
                  <a:moveTo>
                    <a:pt x="7" y="189"/>
                  </a:moveTo>
                  <a:lnTo>
                    <a:pt x="28" y="174"/>
                  </a:lnTo>
                  <a:lnTo>
                    <a:pt x="57" y="136"/>
                  </a:lnTo>
                  <a:lnTo>
                    <a:pt x="5" y="93"/>
                  </a:lnTo>
                  <a:lnTo>
                    <a:pt x="4" y="55"/>
                  </a:lnTo>
                  <a:lnTo>
                    <a:pt x="28" y="0"/>
                  </a:lnTo>
                  <a:lnTo>
                    <a:pt x="107" y="25"/>
                  </a:lnTo>
                  <a:lnTo>
                    <a:pt x="107" y="37"/>
                  </a:lnTo>
                  <a:lnTo>
                    <a:pt x="99" y="68"/>
                  </a:lnTo>
                  <a:lnTo>
                    <a:pt x="91" y="74"/>
                  </a:lnTo>
                  <a:lnTo>
                    <a:pt x="88" y="90"/>
                  </a:lnTo>
                  <a:lnTo>
                    <a:pt x="98" y="95"/>
                  </a:lnTo>
                  <a:lnTo>
                    <a:pt x="117" y="90"/>
                  </a:lnTo>
                  <a:lnTo>
                    <a:pt x="117" y="137"/>
                  </a:lnTo>
                  <a:lnTo>
                    <a:pt x="117" y="166"/>
                  </a:lnTo>
                  <a:lnTo>
                    <a:pt x="117" y="182"/>
                  </a:lnTo>
                  <a:lnTo>
                    <a:pt x="111" y="197"/>
                  </a:lnTo>
                  <a:lnTo>
                    <a:pt x="102" y="197"/>
                  </a:lnTo>
                  <a:lnTo>
                    <a:pt x="106" y="212"/>
                  </a:lnTo>
                  <a:lnTo>
                    <a:pt x="77" y="276"/>
                  </a:lnTo>
                  <a:lnTo>
                    <a:pt x="68" y="276"/>
                  </a:lnTo>
                  <a:lnTo>
                    <a:pt x="67" y="252"/>
                  </a:lnTo>
                  <a:lnTo>
                    <a:pt x="46" y="252"/>
                  </a:lnTo>
                  <a:lnTo>
                    <a:pt x="5" y="226"/>
                  </a:lnTo>
                  <a:lnTo>
                    <a:pt x="0" y="204"/>
                  </a:lnTo>
                  <a:lnTo>
                    <a:pt x="7" y="18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4" name="Freeform 75"/>
            <p:cNvSpPr>
              <a:spLocks/>
            </p:cNvSpPr>
            <p:nvPr/>
          </p:nvSpPr>
          <p:spPr bwMode="auto">
            <a:xfrm>
              <a:off x="4483" y="1136"/>
              <a:ext cx="522" cy="484"/>
            </a:xfrm>
            <a:custGeom>
              <a:avLst/>
              <a:gdLst>
                <a:gd name="T0" fmla="*/ 14 w 552"/>
                <a:gd name="T1" fmla="*/ 445 h 481"/>
                <a:gd name="T2" fmla="*/ 294 w 552"/>
                <a:gd name="T3" fmla="*/ 378 h 481"/>
                <a:gd name="T4" fmla="*/ 325 w 552"/>
                <a:gd name="T5" fmla="*/ 417 h 481"/>
                <a:gd name="T6" fmla="*/ 354 w 552"/>
                <a:gd name="T7" fmla="*/ 437 h 481"/>
                <a:gd name="T8" fmla="*/ 415 w 552"/>
                <a:gd name="T9" fmla="*/ 462 h 481"/>
                <a:gd name="T10" fmla="*/ 421 w 552"/>
                <a:gd name="T11" fmla="*/ 485 h 481"/>
                <a:gd name="T12" fmla="*/ 431 w 552"/>
                <a:gd name="T13" fmla="*/ 456 h 481"/>
                <a:gd name="T14" fmla="*/ 432 w 552"/>
                <a:gd name="T15" fmla="*/ 414 h 481"/>
                <a:gd name="T16" fmla="*/ 421 w 552"/>
                <a:gd name="T17" fmla="*/ 338 h 481"/>
                <a:gd name="T18" fmla="*/ 419 w 552"/>
                <a:gd name="T19" fmla="*/ 257 h 481"/>
                <a:gd name="T20" fmla="*/ 390 w 552"/>
                <a:gd name="T21" fmla="*/ 135 h 481"/>
                <a:gd name="T22" fmla="*/ 385 w 552"/>
                <a:gd name="T23" fmla="*/ 83 h 481"/>
                <a:gd name="T24" fmla="*/ 366 w 552"/>
                <a:gd name="T25" fmla="*/ 0 h 481"/>
                <a:gd name="T26" fmla="*/ 275 w 552"/>
                <a:gd name="T27" fmla="*/ 26 h 481"/>
                <a:gd name="T28" fmla="*/ 225 w 552"/>
                <a:gd name="T29" fmla="*/ 96 h 481"/>
                <a:gd name="T30" fmla="*/ 222 w 552"/>
                <a:gd name="T31" fmla="*/ 114 h 481"/>
                <a:gd name="T32" fmla="*/ 192 w 552"/>
                <a:gd name="T33" fmla="*/ 154 h 481"/>
                <a:gd name="T34" fmla="*/ 200 w 552"/>
                <a:gd name="T35" fmla="*/ 169 h 481"/>
                <a:gd name="T36" fmla="*/ 205 w 552"/>
                <a:gd name="T37" fmla="*/ 180 h 481"/>
                <a:gd name="T38" fmla="*/ 201 w 552"/>
                <a:gd name="T39" fmla="*/ 183 h 481"/>
                <a:gd name="T40" fmla="*/ 211 w 552"/>
                <a:gd name="T41" fmla="*/ 199 h 481"/>
                <a:gd name="T42" fmla="*/ 212 w 552"/>
                <a:gd name="T43" fmla="*/ 214 h 481"/>
                <a:gd name="T44" fmla="*/ 184 w 552"/>
                <a:gd name="T45" fmla="*/ 250 h 481"/>
                <a:gd name="T46" fmla="*/ 142 w 552"/>
                <a:gd name="T47" fmla="*/ 267 h 481"/>
                <a:gd name="T48" fmla="*/ 132 w 552"/>
                <a:gd name="T49" fmla="*/ 276 h 481"/>
                <a:gd name="T50" fmla="*/ 116 w 552"/>
                <a:gd name="T51" fmla="*/ 268 h 481"/>
                <a:gd name="T52" fmla="*/ 70 w 552"/>
                <a:gd name="T53" fmla="*/ 275 h 481"/>
                <a:gd name="T54" fmla="*/ 35 w 552"/>
                <a:gd name="T55" fmla="*/ 293 h 481"/>
                <a:gd name="T56" fmla="*/ 35 w 552"/>
                <a:gd name="T57" fmla="*/ 314 h 481"/>
                <a:gd name="T58" fmla="*/ 42 w 552"/>
                <a:gd name="T59" fmla="*/ 330 h 481"/>
                <a:gd name="T60" fmla="*/ 47 w 552"/>
                <a:gd name="T61" fmla="*/ 328 h 481"/>
                <a:gd name="T62" fmla="*/ 52 w 552"/>
                <a:gd name="T63" fmla="*/ 348 h 481"/>
                <a:gd name="T64" fmla="*/ 43 w 552"/>
                <a:gd name="T65" fmla="*/ 356 h 481"/>
                <a:gd name="T66" fmla="*/ 38 w 552"/>
                <a:gd name="T67" fmla="*/ 372 h 481"/>
                <a:gd name="T68" fmla="*/ 0 w 552"/>
                <a:gd name="T69" fmla="*/ 417 h 481"/>
                <a:gd name="T70" fmla="*/ 14 w 552"/>
                <a:gd name="T71" fmla="*/ 445 h 481"/>
                <a:gd name="T72" fmla="*/ 14 w 552"/>
                <a:gd name="T73" fmla="*/ 445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1"/>
                  </a:moveTo>
                  <a:lnTo>
                    <a:pt x="377" y="374"/>
                  </a:lnTo>
                  <a:lnTo>
                    <a:pt x="416" y="413"/>
                  </a:lnTo>
                  <a:lnTo>
                    <a:pt x="452" y="433"/>
                  </a:lnTo>
                  <a:lnTo>
                    <a:pt x="531" y="458"/>
                  </a:lnTo>
                  <a:lnTo>
                    <a:pt x="538" y="481"/>
                  </a:lnTo>
                  <a:lnTo>
                    <a:pt x="551" y="452"/>
                  </a:lnTo>
                  <a:lnTo>
                    <a:pt x="552" y="410"/>
                  </a:lnTo>
                  <a:lnTo>
                    <a:pt x="538" y="334"/>
                  </a:lnTo>
                  <a:lnTo>
                    <a:pt x="536" y="253"/>
                  </a:lnTo>
                  <a:lnTo>
                    <a:pt x="499" y="135"/>
                  </a:lnTo>
                  <a:lnTo>
                    <a:pt x="492" y="83"/>
                  </a:lnTo>
                  <a:lnTo>
                    <a:pt x="468" y="0"/>
                  </a:lnTo>
                  <a:lnTo>
                    <a:pt x="352" y="26"/>
                  </a:lnTo>
                  <a:lnTo>
                    <a:pt x="287" y="96"/>
                  </a:lnTo>
                  <a:lnTo>
                    <a:pt x="284" y="114"/>
                  </a:lnTo>
                  <a:lnTo>
                    <a:pt x="246" y="154"/>
                  </a:lnTo>
                  <a:lnTo>
                    <a:pt x="256" y="169"/>
                  </a:lnTo>
                  <a:lnTo>
                    <a:pt x="263" y="180"/>
                  </a:lnTo>
                  <a:lnTo>
                    <a:pt x="258" y="183"/>
                  </a:lnTo>
                  <a:lnTo>
                    <a:pt x="269" y="199"/>
                  </a:lnTo>
                  <a:lnTo>
                    <a:pt x="271" y="214"/>
                  </a:lnTo>
                  <a:lnTo>
                    <a:pt x="235" y="246"/>
                  </a:lnTo>
                  <a:lnTo>
                    <a:pt x="182" y="263"/>
                  </a:lnTo>
                  <a:lnTo>
                    <a:pt x="169" y="272"/>
                  </a:lnTo>
                  <a:lnTo>
                    <a:pt x="148" y="264"/>
                  </a:lnTo>
                  <a:lnTo>
                    <a:pt x="89" y="271"/>
                  </a:lnTo>
                  <a:lnTo>
                    <a:pt x="44" y="289"/>
                  </a:lnTo>
                  <a:lnTo>
                    <a:pt x="44" y="310"/>
                  </a:lnTo>
                  <a:lnTo>
                    <a:pt x="54" y="326"/>
                  </a:lnTo>
                  <a:lnTo>
                    <a:pt x="60" y="324"/>
                  </a:lnTo>
                  <a:lnTo>
                    <a:pt x="67" y="344"/>
                  </a:lnTo>
                  <a:lnTo>
                    <a:pt x="55" y="352"/>
                  </a:lnTo>
                  <a:lnTo>
                    <a:pt x="49" y="368"/>
                  </a:lnTo>
                  <a:lnTo>
                    <a:pt x="0" y="413"/>
                  </a:lnTo>
                  <a:lnTo>
                    <a:pt x="18" y="44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5" name="Freeform 76"/>
            <p:cNvSpPr>
              <a:spLocks/>
            </p:cNvSpPr>
            <p:nvPr/>
          </p:nvSpPr>
          <p:spPr bwMode="auto">
            <a:xfrm>
              <a:off x="4965" y="1637"/>
              <a:ext cx="15" cy="23"/>
            </a:xfrm>
            <a:custGeom>
              <a:avLst/>
              <a:gdLst>
                <a:gd name="T0" fmla="*/ 0 w 16"/>
                <a:gd name="T1" fmla="*/ 26 h 22"/>
                <a:gd name="T2" fmla="*/ 3 w 16"/>
                <a:gd name="T3" fmla="*/ 6 h 22"/>
                <a:gd name="T4" fmla="*/ 8 w 16"/>
                <a:gd name="T5" fmla="*/ 0 h 22"/>
                <a:gd name="T6" fmla="*/ 12 w 16"/>
                <a:gd name="T7" fmla="*/ 4 h 22"/>
                <a:gd name="T8" fmla="*/ 0 w 16"/>
                <a:gd name="T9" fmla="*/ 26 h 22"/>
                <a:gd name="T10" fmla="*/ 0 w 16"/>
                <a:gd name="T11" fmla="*/ 26 h 22"/>
                <a:gd name="T12" fmla="*/ 0 w 16"/>
                <a:gd name="T13" fmla="*/ 26 h 22"/>
                <a:gd name="T14" fmla="*/ 0 60000 65536"/>
                <a:gd name="T15" fmla="*/ 0 60000 65536"/>
                <a:gd name="T16" fmla="*/ 0 60000 65536"/>
                <a:gd name="T17" fmla="*/ 0 60000 65536"/>
                <a:gd name="T18" fmla="*/ 0 60000 65536"/>
                <a:gd name="T19" fmla="*/ 0 60000 65536"/>
                <a:gd name="T20" fmla="*/ 0 60000 65536"/>
                <a:gd name="T21" fmla="*/ 0 w 16"/>
                <a:gd name="T22" fmla="*/ 0 h 22"/>
                <a:gd name="T23" fmla="*/ 16 w 1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2">
                  <a:moveTo>
                    <a:pt x="0" y="22"/>
                  </a:moveTo>
                  <a:lnTo>
                    <a:pt x="3" y="6"/>
                  </a:lnTo>
                  <a:lnTo>
                    <a:pt x="11" y="0"/>
                  </a:lnTo>
                  <a:lnTo>
                    <a:pt x="16" y="4"/>
                  </a:lnTo>
                  <a:lnTo>
                    <a:pt x="0" y="2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6" name="Freeform 77"/>
            <p:cNvSpPr>
              <a:spLocks/>
            </p:cNvSpPr>
            <p:nvPr/>
          </p:nvSpPr>
          <p:spPr bwMode="auto">
            <a:xfrm>
              <a:off x="4982" y="1547"/>
              <a:ext cx="160" cy="98"/>
            </a:xfrm>
            <a:custGeom>
              <a:avLst/>
              <a:gdLst>
                <a:gd name="T0" fmla="*/ 9 w 171"/>
                <a:gd name="T1" fmla="*/ 95 h 99"/>
                <a:gd name="T2" fmla="*/ 56 w 171"/>
                <a:gd name="T3" fmla="*/ 61 h 99"/>
                <a:gd name="T4" fmla="*/ 87 w 171"/>
                <a:gd name="T5" fmla="*/ 45 h 99"/>
                <a:gd name="T6" fmla="*/ 54 w 171"/>
                <a:gd name="T7" fmla="*/ 72 h 99"/>
                <a:gd name="T8" fmla="*/ 57 w 171"/>
                <a:gd name="T9" fmla="*/ 74 h 99"/>
                <a:gd name="T10" fmla="*/ 107 w 171"/>
                <a:gd name="T11" fmla="*/ 34 h 99"/>
                <a:gd name="T12" fmla="*/ 131 w 171"/>
                <a:gd name="T13" fmla="*/ 5 h 99"/>
                <a:gd name="T14" fmla="*/ 129 w 171"/>
                <a:gd name="T15" fmla="*/ 0 h 99"/>
                <a:gd name="T16" fmla="*/ 107 w 171"/>
                <a:gd name="T17" fmla="*/ 16 h 99"/>
                <a:gd name="T18" fmla="*/ 104 w 171"/>
                <a:gd name="T19" fmla="*/ 14 h 99"/>
                <a:gd name="T20" fmla="*/ 93 w 171"/>
                <a:gd name="T21" fmla="*/ 34 h 99"/>
                <a:gd name="T22" fmla="*/ 85 w 171"/>
                <a:gd name="T23" fmla="*/ 34 h 99"/>
                <a:gd name="T24" fmla="*/ 102 w 171"/>
                <a:gd name="T25" fmla="*/ 0 h 99"/>
                <a:gd name="T26" fmla="*/ 85 w 171"/>
                <a:gd name="T27" fmla="*/ 24 h 99"/>
                <a:gd name="T28" fmla="*/ 26 w 171"/>
                <a:gd name="T29" fmla="*/ 49 h 99"/>
                <a:gd name="T30" fmla="*/ 15 w 171"/>
                <a:gd name="T31" fmla="*/ 67 h 99"/>
                <a:gd name="T32" fmla="*/ 6 w 171"/>
                <a:gd name="T33" fmla="*/ 70 h 99"/>
                <a:gd name="T34" fmla="*/ 0 w 171"/>
                <a:gd name="T35" fmla="*/ 85 h 99"/>
                <a:gd name="T36" fmla="*/ 9 w 171"/>
                <a:gd name="T37" fmla="*/ 95 h 99"/>
                <a:gd name="T38" fmla="*/ 9 w 171"/>
                <a:gd name="T39" fmla="*/ 95 h 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1"/>
                <a:gd name="T61" fmla="*/ 0 h 99"/>
                <a:gd name="T62" fmla="*/ 171 w 171"/>
                <a:gd name="T63" fmla="*/ 99 h 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1" h="99">
                  <a:moveTo>
                    <a:pt x="13" y="99"/>
                  </a:moveTo>
                  <a:lnTo>
                    <a:pt x="73" y="65"/>
                  </a:lnTo>
                  <a:lnTo>
                    <a:pt x="113" y="45"/>
                  </a:lnTo>
                  <a:lnTo>
                    <a:pt x="71" y="76"/>
                  </a:lnTo>
                  <a:lnTo>
                    <a:pt x="74" y="78"/>
                  </a:lnTo>
                  <a:lnTo>
                    <a:pt x="139" y="34"/>
                  </a:lnTo>
                  <a:lnTo>
                    <a:pt x="171" y="5"/>
                  </a:lnTo>
                  <a:lnTo>
                    <a:pt x="168" y="0"/>
                  </a:lnTo>
                  <a:lnTo>
                    <a:pt x="139" y="16"/>
                  </a:lnTo>
                  <a:lnTo>
                    <a:pt x="136" y="14"/>
                  </a:lnTo>
                  <a:lnTo>
                    <a:pt x="121" y="34"/>
                  </a:lnTo>
                  <a:lnTo>
                    <a:pt x="111" y="34"/>
                  </a:lnTo>
                  <a:lnTo>
                    <a:pt x="134" y="0"/>
                  </a:lnTo>
                  <a:lnTo>
                    <a:pt x="111" y="24"/>
                  </a:lnTo>
                  <a:lnTo>
                    <a:pt x="34" y="52"/>
                  </a:lnTo>
                  <a:lnTo>
                    <a:pt x="19" y="71"/>
                  </a:lnTo>
                  <a:lnTo>
                    <a:pt x="6" y="74"/>
                  </a:lnTo>
                  <a:lnTo>
                    <a:pt x="0" y="89"/>
                  </a:lnTo>
                  <a:lnTo>
                    <a:pt x="13" y="9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7" name="Freeform 78"/>
            <p:cNvSpPr>
              <a:spLocks/>
            </p:cNvSpPr>
            <p:nvPr/>
          </p:nvSpPr>
          <p:spPr bwMode="auto">
            <a:xfrm>
              <a:off x="4989" y="1440"/>
              <a:ext cx="149" cy="148"/>
            </a:xfrm>
            <a:custGeom>
              <a:avLst/>
              <a:gdLst>
                <a:gd name="T0" fmla="*/ 10 w 160"/>
                <a:gd name="T1" fmla="*/ 103 h 149"/>
                <a:gd name="T2" fmla="*/ 9 w 160"/>
                <a:gd name="T3" fmla="*/ 145 h 149"/>
                <a:gd name="T4" fmla="*/ 22 w 160"/>
                <a:gd name="T5" fmla="*/ 142 h 149"/>
                <a:gd name="T6" fmla="*/ 44 w 160"/>
                <a:gd name="T7" fmla="*/ 119 h 149"/>
                <a:gd name="T8" fmla="*/ 53 w 160"/>
                <a:gd name="T9" fmla="*/ 100 h 149"/>
                <a:gd name="T10" fmla="*/ 58 w 160"/>
                <a:gd name="T11" fmla="*/ 103 h 149"/>
                <a:gd name="T12" fmla="*/ 92 w 160"/>
                <a:gd name="T13" fmla="*/ 92 h 149"/>
                <a:gd name="T14" fmla="*/ 92 w 160"/>
                <a:gd name="T15" fmla="*/ 85 h 149"/>
                <a:gd name="T16" fmla="*/ 97 w 160"/>
                <a:gd name="T17" fmla="*/ 88 h 149"/>
                <a:gd name="T18" fmla="*/ 104 w 160"/>
                <a:gd name="T19" fmla="*/ 82 h 149"/>
                <a:gd name="T20" fmla="*/ 112 w 160"/>
                <a:gd name="T21" fmla="*/ 80 h 149"/>
                <a:gd name="T22" fmla="*/ 127 w 160"/>
                <a:gd name="T23" fmla="*/ 74 h 149"/>
                <a:gd name="T24" fmla="*/ 114 w 160"/>
                <a:gd name="T25" fmla="*/ 0 h 149"/>
                <a:gd name="T26" fmla="*/ 0 w 160"/>
                <a:gd name="T27" fmla="*/ 31 h 149"/>
                <a:gd name="T28" fmla="*/ 10 w 160"/>
                <a:gd name="T29" fmla="*/ 103 h 149"/>
                <a:gd name="T30" fmla="*/ 10 w 160"/>
                <a:gd name="T31" fmla="*/ 103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0"/>
                <a:gd name="T49" fmla="*/ 0 h 149"/>
                <a:gd name="T50" fmla="*/ 160 w 160"/>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0" h="149">
                  <a:moveTo>
                    <a:pt x="14" y="107"/>
                  </a:moveTo>
                  <a:lnTo>
                    <a:pt x="13" y="149"/>
                  </a:lnTo>
                  <a:lnTo>
                    <a:pt x="26" y="146"/>
                  </a:lnTo>
                  <a:lnTo>
                    <a:pt x="56" y="123"/>
                  </a:lnTo>
                  <a:lnTo>
                    <a:pt x="66" y="104"/>
                  </a:lnTo>
                  <a:lnTo>
                    <a:pt x="73" y="107"/>
                  </a:lnTo>
                  <a:lnTo>
                    <a:pt x="115" y="96"/>
                  </a:lnTo>
                  <a:lnTo>
                    <a:pt x="115" y="89"/>
                  </a:lnTo>
                  <a:lnTo>
                    <a:pt x="123" y="92"/>
                  </a:lnTo>
                  <a:lnTo>
                    <a:pt x="131" y="86"/>
                  </a:lnTo>
                  <a:lnTo>
                    <a:pt x="142" y="84"/>
                  </a:lnTo>
                  <a:lnTo>
                    <a:pt x="160" y="76"/>
                  </a:lnTo>
                  <a:lnTo>
                    <a:pt x="144" y="0"/>
                  </a:lnTo>
                  <a:lnTo>
                    <a:pt x="0" y="31"/>
                  </a:lnTo>
                  <a:lnTo>
                    <a:pt x="14" y="10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8" name="Freeform 79"/>
            <p:cNvSpPr>
              <a:spLocks/>
            </p:cNvSpPr>
            <p:nvPr/>
          </p:nvSpPr>
          <p:spPr bwMode="auto">
            <a:xfrm>
              <a:off x="5126" y="1432"/>
              <a:ext cx="67" cy="83"/>
            </a:xfrm>
            <a:custGeom>
              <a:avLst/>
              <a:gdLst>
                <a:gd name="T0" fmla="*/ 12 w 71"/>
                <a:gd name="T1" fmla="*/ 80 h 84"/>
                <a:gd name="T2" fmla="*/ 33 w 71"/>
                <a:gd name="T3" fmla="*/ 69 h 84"/>
                <a:gd name="T4" fmla="*/ 35 w 71"/>
                <a:gd name="T5" fmla="*/ 39 h 84"/>
                <a:gd name="T6" fmla="*/ 41 w 71"/>
                <a:gd name="T7" fmla="*/ 43 h 84"/>
                <a:gd name="T8" fmla="*/ 43 w 71"/>
                <a:gd name="T9" fmla="*/ 59 h 84"/>
                <a:gd name="T10" fmla="*/ 47 w 71"/>
                <a:gd name="T11" fmla="*/ 57 h 84"/>
                <a:gd name="T12" fmla="*/ 53 w 71"/>
                <a:gd name="T13" fmla="*/ 43 h 84"/>
                <a:gd name="T14" fmla="*/ 47 w 71"/>
                <a:gd name="T15" fmla="*/ 29 h 84"/>
                <a:gd name="T16" fmla="*/ 35 w 71"/>
                <a:gd name="T17" fmla="*/ 26 h 84"/>
                <a:gd name="T18" fmla="*/ 27 w 71"/>
                <a:gd name="T19" fmla="*/ 3 h 84"/>
                <a:gd name="T20" fmla="*/ 19 w 71"/>
                <a:gd name="T21" fmla="*/ 0 h 84"/>
                <a:gd name="T22" fmla="*/ 0 w 71"/>
                <a:gd name="T23" fmla="*/ 8 h 84"/>
                <a:gd name="T24" fmla="*/ 12 w 71"/>
                <a:gd name="T25" fmla="*/ 80 h 84"/>
                <a:gd name="T26" fmla="*/ 12 w 71"/>
                <a:gd name="T27" fmla="*/ 80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
                <a:gd name="T43" fmla="*/ 0 h 84"/>
                <a:gd name="T44" fmla="*/ 71 w 71"/>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 h="84">
                  <a:moveTo>
                    <a:pt x="16" y="84"/>
                  </a:moveTo>
                  <a:lnTo>
                    <a:pt x="45" y="73"/>
                  </a:lnTo>
                  <a:lnTo>
                    <a:pt x="47" y="39"/>
                  </a:lnTo>
                  <a:lnTo>
                    <a:pt x="55" y="47"/>
                  </a:lnTo>
                  <a:lnTo>
                    <a:pt x="57" y="63"/>
                  </a:lnTo>
                  <a:lnTo>
                    <a:pt x="63" y="61"/>
                  </a:lnTo>
                  <a:lnTo>
                    <a:pt x="71" y="47"/>
                  </a:lnTo>
                  <a:lnTo>
                    <a:pt x="63" y="29"/>
                  </a:lnTo>
                  <a:lnTo>
                    <a:pt x="47" y="26"/>
                  </a:lnTo>
                  <a:lnTo>
                    <a:pt x="35" y="3"/>
                  </a:lnTo>
                  <a:lnTo>
                    <a:pt x="26" y="0"/>
                  </a:lnTo>
                  <a:lnTo>
                    <a:pt x="0" y="8"/>
                  </a:lnTo>
                  <a:lnTo>
                    <a:pt x="16" y="8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9" name="Freeform 80"/>
            <p:cNvSpPr>
              <a:spLocks/>
            </p:cNvSpPr>
            <p:nvPr/>
          </p:nvSpPr>
          <p:spPr bwMode="auto">
            <a:xfrm>
              <a:off x="4987" y="1326"/>
              <a:ext cx="293" cy="153"/>
            </a:xfrm>
            <a:custGeom>
              <a:avLst/>
              <a:gdLst>
                <a:gd name="T0" fmla="*/ 2 w 311"/>
                <a:gd name="T1" fmla="*/ 148 h 152"/>
                <a:gd name="T2" fmla="*/ 115 w 311"/>
                <a:gd name="T3" fmla="*/ 117 h 152"/>
                <a:gd name="T4" fmla="*/ 136 w 311"/>
                <a:gd name="T5" fmla="*/ 109 h 152"/>
                <a:gd name="T6" fmla="*/ 143 w 311"/>
                <a:gd name="T7" fmla="*/ 112 h 152"/>
                <a:gd name="T8" fmla="*/ 152 w 311"/>
                <a:gd name="T9" fmla="*/ 135 h 152"/>
                <a:gd name="T10" fmla="*/ 165 w 311"/>
                <a:gd name="T11" fmla="*/ 138 h 152"/>
                <a:gd name="T12" fmla="*/ 171 w 311"/>
                <a:gd name="T13" fmla="*/ 156 h 152"/>
                <a:gd name="T14" fmla="*/ 180 w 311"/>
                <a:gd name="T15" fmla="*/ 156 h 152"/>
                <a:gd name="T16" fmla="*/ 189 w 311"/>
                <a:gd name="T17" fmla="*/ 140 h 152"/>
                <a:gd name="T18" fmla="*/ 191 w 311"/>
                <a:gd name="T19" fmla="*/ 125 h 152"/>
                <a:gd name="T20" fmla="*/ 202 w 311"/>
                <a:gd name="T21" fmla="*/ 145 h 152"/>
                <a:gd name="T22" fmla="*/ 245 w 311"/>
                <a:gd name="T23" fmla="*/ 127 h 152"/>
                <a:gd name="T24" fmla="*/ 243 w 311"/>
                <a:gd name="T25" fmla="*/ 106 h 152"/>
                <a:gd name="T26" fmla="*/ 231 w 311"/>
                <a:gd name="T27" fmla="*/ 74 h 152"/>
                <a:gd name="T28" fmla="*/ 223 w 311"/>
                <a:gd name="T29" fmla="*/ 71 h 152"/>
                <a:gd name="T30" fmla="*/ 217 w 311"/>
                <a:gd name="T31" fmla="*/ 71 h 152"/>
                <a:gd name="T32" fmla="*/ 219 w 311"/>
                <a:gd name="T33" fmla="*/ 81 h 152"/>
                <a:gd name="T34" fmla="*/ 228 w 311"/>
                <a:gd name="T35" fmla="*/ 83 h 152"/>
                <a:gd name="T36" fmla="*/ 233 w 311"/>
                <a:gd name="T37" fmla="*/ 109 h 152"/>
                <a:gd name="T38" fmla="*/ 214 w 311"/>
                <a:gd name="T39" fmla="*/ 119 h 152"/>
                <a:gd name="T40" fmla="*/ 189 w 311"/>
                <a:gd name="T41" fmla="*/ 98 h 152"/>
                <a:gd name="T42" fmla="*/ 180 w 311"/>
                <a:gd name="T43" fmla="*/ 71 h 152"/>
                <a:gd name="T44" fmla="*/ 169 w 311"/>
                <a:gd name="T45" fmla="*/ 63 h 152"/>
                <a:gd name="T46" fmla="*/ 167 w 311"/>
                <a:gd name="T47" fmla="*/ 71 h 152"/>
                <a:gd name="T48" fmla="*/ 156 w 311"/>
                <a:gd name="T49" fmla="*/ 58 h 152"/>
                <a:gd name="T50" fmla="*/ 166 w 311"/>
                <a:gd name="T51" fmla="*/ 42 h 152"/>
                <a:gd name="T52" fmla="*/ 173 w 311"/>
                <a:gd name="T53" fmla="*/ 26 h 152"/>
                <a:gd name="T54" fmla="*/ 158 w 311"/>
                <a:gd name="T55" fmla="*/ 0 h 152"/>
                <a:gd name="T56" fmla="*/ 136 w 311"/>
                <a:gd name="T57" fmla="*/ 21 h 152"/>
                <a:gd name="T58" fmla="*/ 54 w 311"/>
                <a:gd name="T59" fmla="*/ 48 h 152"/>
                <a:gd name="T60" fmla="*/ 0 w 311"/>
                <a:gd name="T61" fmla="*/ 63 h 152"/>
                <a:gd name="T62" fmla="*/ 2 w 311"/>
                <a:gd name="T63" fmla="*/ 148 h 152"/>
                <a:gd name="T64" fmla="*/ 2 w 311"/>
                <a:gd name="T65" fmla="*/ 148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2"/>
                <a:gd name="T101" fmla="*/ 311 w 311"/>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2">
                  <a:moveTo>
                    <a:pt x="2" y="144"/>
                  </a:moveTo>
                  <a:lnTo>
                    <a:pt x="146" y="113"/>
                  </a:lnTo>
                  <a:lnTo>
                    <a:pt x="172" y="105"/>
                  </a:lnTo>
                  <a:lnTo>
                    <a:pt x="181" y="108"/>
                  </a:lnTo>
                  <a:lnTo>
                    <a:pt x="193" y="131"/>
                  </a:lnTo>
                  <a:lnTo>
                    <a:pt x="209" y="134"/>
                  </a:lnTo>
                  <a:lnTo>
                    <a:pt x="217" y="152"/>
                  </a:lnTo>
                  <a:lnTo>
                    <a:pt x="228" y="152"/>
                  </a:lnTo>
                  <a:lnTo>
                    <a:pt x="240" y="136"/>
                  </a:lnTo>
                  <a:lnTo>
                    <a:pt x="243" y="121"/>
                  </a:lnTo>
                  <a:lnTo>
                    <a:pt x="256" y="141"/>
                  </a:lnTo>
                  <a:lnTo>
                    <a:pt x="311" y="123"/>
                  </a:lnTo>
                  <a:lnTo>
                    <a:pt x="309" y="102"/>
                  </a:lnTo>
                  <a:lnTo>
                    <a:pt x="293" y="74"/>
                  </a:lnTo>
                  <a:lnTo>
                    <a:pt x="283" y="71"/>
                  </a:lnTo>
                  <a:lnTo>
                    <a:pt x="275" y="71"/>
                  </a:lnTo>
                  <a:lnTo>
                    <a:pt x="277" y="77"/>
                  </a:lnTo>
                  <a:lnTo>
                    <a:pt x="290" y="79"/>
                  </a:lnTo>
                  <a:lnTo>
                    <a:pt x="295" y="105"/>
                  </a:lnTo>
                  <a:lnTo>
                    <a:pt x="272" y="115"/>
                  </a:lnTo>
                  <a:lnTo>
                    <a:pt x="240" y="94"/>
                  </a:lnTo>
                  <a:lnTo>
                    <a:pt x="228" y="71"/>
                  </a:lnTo>
                  <a:lnTo>
                    <a:pt x="214" y="63"/>
                  </a:lnTo>
                  <a:lnTo>
                    <a:pt x="212" y="71"/>
                  </a:lnTo>
                  <a:lnTo>
                    <a:pt x="199" y="58"/>
                  </a:lnTo>
                  <a:lnTo>
                    <a:pt x="211" y="42"/>
                  </a:lnTo>
                  <a:lnTo>
                    <a:pt x="220" y="26"/>
                  </a:lnTo>
                  <a:lnTo>
                    <a:pt x="201" y="0"/>
                  </a:lnTo>
                  <a:lnTo>
                    <a:pt x="172" y="21"/>
                  </a:lnTo>
                  <a:lnTo>
                    <a:pt x="68" y="48"/>
                  </a:lnTo>
                  <a:lnTo>
                    <a:pt x="0" y="63"/>
                  </a:lnTo>
                  <a:lnTo>
                    <a:pt x="2" y="14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0" name="Freeform 81"/>
            <p:cNvSpPr>
              <a:spLocks/>
            </p:cNvSpPr>
            <p:nvPr/>
          </p:nvSpPr>
          <p:spPr bwMode="auto">
            <a:xfrm>
              <a:off x="5221" y="1476"/>
              <a:ext cx="27" cy="23"/>
            </a:xfrm>
            <a:custGeom>
              <a:avLst/>
              <a:gdLst>
                <a:gd name="T0" fmla="*/ 0 w 28"/>
                <a:gd name="T1" fmla="*/ 21 h 21"/>
                <a:gd name="T2" fmla="*/ 12 w 28"/>
                <a:gd name="T3" fmla="*/ 0 h 21"/>
                <a:gd name="T4" fmla="*/ 24 w 28"/>
                <a:gd name="T5" fmla="*/ 9 h 21"/>
                <a:gd name="T6" fmla="*/ 0 w 28"/>
                <a:gd name="T7" fmla="*/ 21 h 21"/>
                <a:gd name="T8" fmla="*/ 0 w 28"/>
                <a:gd name="T9" fmla="*/ 21 h 21"/>
                <a:gd name="T10" fmla="*/ 0 w 28"/>
                <a:gd name="T11" fmla="*/ 21 h 21"/>
                <a:gd name="T12" fmla="*/ 0 60000 65536"/>
                <a:gd name="T13" fmla="*/ 0 60000 65536"/>
                <a:gd name="T14" fmla="*/ 0 60000 65536"/>
                <a:gd name="T15" fmla="*/ 0 60000 65536"/>
                <a:gd name="T16" fmla="*/ 0 60000 65536"/>
                <a:gd name="T17" fmla="*/ 0 60000 65536"/>
                <a:gd name="T18" fmla="*/ 0 w 28"/>
                <a:gd name="T19" fmla="*/ 0 h 21"/>
                <a:gd name="T20" fmla="*/ 28 w 2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8" h="21">
                  <a:moveTo>
                    <a:pt x="0" y="21"/>
                  </a:moveTo>
                  <a:lnTo>
                    <a:pt x="12" y="0"/>
                  </a:lnTo>
                  <a:lnTo>
                    <a:pt x="28" y="9"/>
                  </a:lnTo>
                  <a:lnTo>
                    <a:pt x="0" y="2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1" name="Freeform 82"/>
            <p:cNvSpPr>
              <a:spLocks/>
            </p:cNvSpPr>
            <p:nvPr/>
          </p:nvSpPr>
          <p:spPr bwMode="auto">
            <a:xfrm>
              <a:off x="5270" y="1472"/>
              <a:ext cx="22" cy="17"/>
            </a:xfrm>
            <a:custGeom>
              <a:avLst/>
              <a:gdLst>
                <a:gd name="T0" fmla="*/ 0 w 23"/>
                <a:gd name="T1" fmla="*/ 17 h 17"/>
                <a:gd name="T2" fmla="*/ 11 w 23"/>
                <a:gd name="T3" fmla="*/ 0 h 17"/>
                <a:gd name="T4" fmla="*/ 19 w 23"/>
                <a:gd name="T5" fmla="*/ 12 h 17"/>
                <a:gd name="T6" fmla="*/ 0 w 23"/>
                <a:gd name="T7" fmla="*/ 17 h 17"/>
                <a:gd name="T8" fmla="*/ 0 w 23"/>
                <a:gd name="T9" fmla="*/ 17 h 17"/>
                <a:gd name="T10" fmla="*/ 0 w 23"/>
                <a:gd name="T11" fmla="*/ 17 h 17"/>
                <a:gd name="T12" fmla="*/ 0 60000 65536"/>
                <a:gd name="T13" fmla="*/ 0 60000 65536"/>
                <a:gd name="T14" fmla="*/ 0 60000 65536"/>
                <a:gd name="T15" fmla="*/ 0 60000 65536"/>
                <a:gd name="T16" fmla="*/ 0 60000 65536"/>
                <a:gd name="T17" fmla="*/ 0 60000 65536"/>
                <a:gd name="T18" fmla="*/ 0 w 23"/>
                <a:gd name="T19" fmla="*/ 0 h 17"/>
                <a:gd name="T20" fmla="*/ 23 w 2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 h="17">
                  <a:moveTo>
                    <a:pt x="0" y="17"/>
                  </a:moveTo>
                  <a:lnTo>
                    <a:pt x="13" y="0"/>
                  </a:lnTo>
                  <a:lnTo>
                    <a:pt x="23" y="12"/>
                  </a:lnTo>
                  <a:lnTo>
                    <a:pt x="0" y="1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2" name="Freeform 83"/>
            <p:cNvSpPr>
              <a:spLocks/>
            </p:cNvSpPr>
            <p:nvPr/>
          </p:nvSpPr>
          <p:spPr bwMode="auto">
            <a:xfrm>
              <a:off x="4923" y="1102"/>
              <a:ext cx="142" cy="287"/>
            </a:xfrm>
            <a:custGeom>
              <a:avLst/>
              <a:gdLst>
                <a:gd name="T0" fmla="*/ 20 w 151"/>
                <a:gd name="T1" fmla="*/ 118 h 288"/>
                <a:gd name="T2" fmla="*/ 24 w 151"/>
                <a:gd name="T3" fmla="*/ 166 h 288"/>
                <a:gd name="T4" fmla="*/ 53 w 151"/>
                <a:gd name="T5" fmla="*/ 284 h 288"/>
                <a:gd name="T6" fmla="*/ 106 w 151"/>
                <a:gd name="T7" fmla="*/ 269 h 288"/>
                <a:gd name="T8" fmla="*/ 103 w 151"/>
                <a:gd name="T9" fmla="*/ 105 h 288"/>
                <a:gd name="T10" fmla="*/ 115 w 151"/>
                <a:gd name="T11" fmla="*/ 71 h 288"/>
                <a:gd name="T12" fmla="*/ 118 w 151"/>
                <a:gd name="T13" fmla="*/ 0 h 288"/>
                <a:gd name="T14" fmla="*/ 0 w 151"/>
                <a:gd name="T15" fmla="*/ 35 h 288"/>
                <a:gd name="T16" fmla="*/ 20 w 151"/>
                <a:gd name="T17" fmla="*/ 118 h 288"/>
                <a:gd name="T18" fmla="*/ 20 w 151"/>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288"/>
                <a:gd name="T32" fmla="*/ 151 w 151"/>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288">
                  <a:moveTo>
                    <a:pt x="24" y="118"/>
                  </a:moveTo>
                  <a:lnTo>
                    <a:pt x="31" y="170"/>
                  </a:lnTo>
                  <a:lnTo>
                    <a:pt x="68" y="288"/>
                  </a:lnTo>
                  <a:lnTo>
                    <a:pt x="136" y="273"/>
                  </a:lnTo>
                  <a:lnTo>
                    <a:pt x="131" y="105"/>
                  </a:lnTo>
                  <a:lnTo>
                    <a:pt x="147" y="71"/>
                  </a:lnTo>
                  <a:lnTo>
                    <a:pt x="151" y="0"/>
                  </a:lnTo>
                  <a:lnTo>
                    <a:pt x="0" y="35"/>
                  </a:lnTo>
                  <a:lnTo>
                    <a:pt x="24" y="11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3" name="Freeform 84"/>
            <p:cNvSpPr>
              <a:spLocks/>
            </p:cNvSpPr>
            <p:nvPr/>
          </p:nvSpPr>
          <p:spPr bwMode="auto">
            <a:xfrm>
              <a:off x="5047" y="1059"/>
              <a:ext cx="133" cy="318"/>
            </a:xfrm>
            <a:custGeom>
              <a:avLst/>
              <a:gdLst>
                <a:gd name="T0" fmla="*/ 0 w 140"/>
                <a:gd name="T1" fmla="*/ 147 h 315"/>
                <a:gd name="T2" fmla="*/ 12 w 140"/>
                <a:gd name="T3" fmla="*/ 113 h 315"/>
                <a:gd name="T4" fmla="*/ 16 w 140"/>
                <a:gd name="T5" fmla="*/ 42 h 315"/>
                <a:gd name="T6" fmla="*/ 14 w 140"/>
                <a:gd name="T7" fmla="*/ 14 h 315"/>
                <a:gd name="T8" fmla="*/ 35 w 140"/>
                <a:gd name="T9" fmla="*/ 0 h 315"/>
                <a:gd name="T10" fmla="*/ 83 w 140"/>
                <a:gd name="T11" fmla="*/ 201 h 315"/>
                <a:gd name="T12" fmla="*/ 108 w 140"/>
                <a:gd name="T13" fmla="*/ 243 h 315"/>
                <a:gd name="T14" fmla="*/ 106 w 140"/>
                <a:gd name="T15" fmla="*/ 271 h 315"/>
                <a:gd name="T16" fmla="*/ 83 w 140"/>
                <a:gd name="T17" fmla="*/ 292 h 315"/>
                <a:gd name="T18" fmla="*/ 5 w 140"/>
                <a:gd name="T19" fmla="*/ 319 h 315"/>
                <a:gd name="T20" fmla="*/ 0 w 140"/>
                <a:gd name="T21" fmla="*/ 147 h 315"/>
                <a:gd name="T22" fmla="*/ 0 w 140"/>
                <a:gd name="T23" fmla="*/ 147 h 3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
                <a:gd name="T37" fmla="*/ 0 h 315"/>
                <a:gd name="T38" fmla="*/ 140 w 140"/>
                <a:gd name="T39" fmla="*/ 315 h 3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 h="315">
                  <a:moveTo>
                    <a:pt x="0" y="147"/>
                  </a:moveTo>
                  <a:lnTo>
                    <a:pt x="16" y="113"/>
                  </a:lnTo>
                  <a:lnTo>
                    <a:pt x="20" y="42"/>
                  </a:lnTo>
                  <a:lnTo>
                    <a:pt x="18" y="14"/>
                  </a:lnTo>
                  <a:lnTo>
                    <a:pt x="46" y="0"/>
                  </a:lnTo>
                  <a:lnTo>
                    <a:pt x="109" y="197"/>
                  </a:lnTo>
                  <a:lnTo>
                    <a:pt x="140" y="239"/>
                  </a:lnTo>
                  <a:lnTo>
                    <a:pt x="138" y="267"/>
                  </a:lnTo>
                  <a:lnTo>
                    <a:pt x="109" y="288"/>
                  </a:lnTo>
                  <a:lnTo>
                    <a:pt x="5" y="315"/>
                  </a:lnTo>
                  <a:lnTo>
                    <a:pt x="0" y="14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4" name="Freeform 85"/>
            <p:cNvSpPr>
              <a:spLocks/>
            </p:cNvSpPr>
            <p:nvPr/>
          </p:nvSpPr>
          <p:spPr bwMode="auto">
            <a:xfrm>
              <a:off x="5090" y="777"/>
              <a:ext cx="320" cy="522"/>
            </a:xfrm>
            <a:custGeom>
              <a:avLst/>
              <a:gdLst>
                <a:gd name="T0" fmla="*/ 0 w 340"/>
                <a:gd name="T1" fmla="*/ 286 h 521"/>
                <a:gd name="T2" fmla="*/ 15 w 340"/>
                <a:gd name="T3" fmla="*/ 287 h 521"/>
                <a:gd name="T4" fmla="*/ 17 w 340"/>
                <a:gd name="T5" fmla="*/ 249 h 521"/>
                <a:gd name="T6" fmla="*/ 36 w 340"/>
                <a:gd name="T7" fmla="*/ 202 h 521"/>
                <a:gd name="T8" fmla="*/ 26 w 340"/>
                <a:gd name="T9" fmla="*/ 168 h 521"/>
                <a:gd name="T10" fmla="*/ 64 w 340"/>
                <a:gd name="T11" fmla="*/ 5 h 521"/>
                <a:gd name="T12" fmla="*/ 72 w 340"/>
                <a:gd name="T13" fmla="*/ 5 h 521"/>
                <a:gd name="T14" fmla="*/ 76 w 340"/>
                <a:gd name="T15" fmla="*/ 26 h 521"/>
                <a:gd name="T16" fmla="*/ 113 w 340"/>
                <a:gd name="T17" fmla="*/ 8 h 521"/>
                <a:gd name="T18" fmla="*/ 115 w 340"/>
                <a:gd name="T19" fmla="*/ 0 h 521"/>
                <a:gd name="T20" fmla="*/ 146 w 340"/>
                <a:gd name="T21" fmla="*/ 8 h 521"/>
                <a:gd name="T22" fmla="*/ 195 w 340"/>
                <a:gd name="T23" fmla="*/ 170 h 521"/>
                <a:gd name="T24" fmla="*/ 218 w 340"/>
                <a:gd name="T25" fmla="*/ 172 h 521"/>
                <a:gd name="T26" fmla="*/ 260 w 340"/>
                <a:gd name="T27" fmla="*/ 232 h 521"/>
                <a:gd name="T28" fmla="*/ 253 w 340"/>
                <a:gd name="T29" fmla="*/ 243 h 521"/>
                <a:gd name="T30" fmla="*/ 266 w 340"/>
                <a:gd name="T31" fmla="*/ 243 h 521"/>
                <a:gd name="T32" fmla="*/ 258 w 340"/>
                <a:gd name="T33" fmla="*/ 276 h 521"/>
                <a:gd name="T34" fmla="*/ 236 w 340"/>
                <a:gd name="T35" fmla="*/ 294 h 521"/>
                <a:gd name="T36" fmla="*/ 214 w 340"/>
                <a:gd name="T37" fmla="*/ 310 h 521"/>
                <a:gd name="T38" fmla="*/ 210 w 340"/>
                <a:gd name="T39" fmla="*/ 329 h 521"/>
                <a:gd name="T40" fmla="*/ 200 w 340"/>
                <a:gd name="T41" fmla="*/ 312 h 521"/>
                <a:gd name="T42" fmla="*/ 177 w 340"/>
                <a:gd name="T43" fmla="*/ 333 h 521"/>
                <a:gd name="T44" fmla="*/ 168 w 340"/>
                <a:gd name="T45" fmla="*/ 333 h 521"/>
                <a:gd name="T46" fmla="*/ 160 w 340"/>
                <a:gd name="T47" fmla="*/ 320 h 521"/>
                <a:gd name="T48" fmla="*/ 154 w 340"/>
                <a:gd name="T49" fmla="*/ 383 h 521"/>
                <a:gd name="T50" fmla="*/ 136 w 340"/>
                <a:gd name="T51" fmla="*/ 393 h 521"/>
                <a:gd name="T52" fmla="*/ 127 w 340"/>
                <a:gd name="T53" fmla="*/ 417 h 521"/>
                <a:gd name="T54" fmla="*/ 115 w 340"/>
                <a:gd name="T55" fmla="*/ 417 h 521"/>
                <a:gd name="T56" fmla="*/ 88 w 340"/>
                <a:gd name="T57" fmla="*/ 452 h 521"/>
                <a:gd name="T58" fmla="*/ 87 w 340"/>
                <a:gd name="T59" fmla="*/ 482 h 521"/>
                <a:gd name="T60" fmla="*/ 81 w 340"/>
                <a:gd name="T61" fmla="*/ 493 h 521"/>
                <a:gd name="T62" fmla="*/ 73 w 340"/>
                <a:gd name="T63" fmla="*/ 525 h 521"/>
                <a:gd name="T64" fmla="*/ 50 w 340"/>
                <a:gd name="T65" fmla="*/ 483 h 521"/>
                <a:gd name="T66" fmla="*/ 0 w 340"/>
                <a:gd name="T67" fmla="*/ 286 h 521"/>
                <a:gd name="T68" fmla="*/ 0 w 340"/>
                <a:gd name="T69" fmla="*/ 286 h 5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1"/>
                <a:gd name="T107" fmla="*/ 340 w 340"/>
                <a:gd name="T108" fmla="*/ 521 h 5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1">
                  <a:moveTo>
                    <a:pt x="0" y="282"/>
                  </a:moveTo>
                  <a:lnTo>
                    <a:pt x="19" y="283"/>
                  </a:lnTo>
                  <a:lnTo>
                    <a:pt x="21" y="249"/>
                  </a:lnTo>
                  <a:lnTo>
                    <a:pt x="45" y="202"/>
                  </a:lnTo>
                  <a:lnTo>
                    <a:pt x="34" y="168"/>
                  </a:lnTo>
                  <a:lnTo>
                    <a:pt x="82" y="5"/>
                  </a:lnTo>
                  <a:lnTo>
                    <a:pt x="92" y="5"/>
                  </a:lnTo>
                  <a:lnTo>
                    <a:pt x="97" y="26"/>
                  </a:lnTo>
                  <a:lnTo>
                    <a:pt x="145" y="8"/>
                  </a:lnTo>
                  <a:lnTo>
                    <a:pt x="147" y="0"/>
                  </a:lnTo>
                  <a:lnTo>
                    <a:pt x="186" y="8"/>
                  </a:lnTo>
                  <a:lnTo>
                    <a:pt x="249" y="170"/>
                  </a:lnTo>
                  <a:lnTo>
                    <a:pt x="278" y="172"/>
                  </a:lnTo>
                  <a:lnTo>
                    <a:pt x="330" y="232"/>
                  </a:lnTo>
                  <a:lnTo>
                    <a:pt x="323" y="243"/>
                  </a:lnTo>
                  <a:lnTo>
                    <a:pt x="340" y="243"/>
                  </a:lnTo>
                  <a:lnTo>
                    <a:pt x="328" y="272"/>
                  </a:lnTo>
                  <a:lnTo>
                    <a:pt x="302" y="290"/>
                  </a:lnTo>
                  <a:lnTo>
                    <a:pt x="272" y="306"/>
                  </a:lnTo>
                  <a:lnTo>
                    <a:pt x="268" y="325"/>
                  </a:lnTo>
                  <a:lnTo>
                    <a:pt x="254" y="308"/>
                  </a:lnTo>
                  <a:lnTo>
                    <a:pt x="226" y="329"/>
                  </a:lnTo>
                  <a:lnTo>
                    <a:pt x="215" y="329"/>
                  </a:lnTo>
                  <a:lnTo>
                    <a:pt x="204" y="316"/>
                  </a:lnTo>
                  <a:lnTo>
                    <a:pt x="197" y="379"/>
                  </a:lnTo>
                  <a:lnTo>
                    <a:pt x="173" y="389"/>
                  </a:lnTo>
                  <a:lnTo>
                    <a:pt x="162" y="413"/>
                  </a:lnTo>
                  <a:lnTo>
                    <a:pt x="147" y="413"/>
                  </a:lnTo>
                  <a:lnTo>
                    <a:pt x="113" y="448"/>
                  </a:lnTo>
                  <a:lnTo>
                    <a:pt x="111" y="478"/>
                  </a:lnTo>
                  <a:lnTo>
                    <a:pt x="103" y="489"/>
                  </a:lnTo>
                  <a:lnTo>
                    <a:pt x="94" y="521"/>
                  </a:lnTo>
                  <a:lnTo>
                    <a:pt x="63" y="479"/>
                  </a:lnTo>
                  <a:lnTo>
                    <a:pt x="0" y="28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5" name="Freeform 86"/>
            <p:cNvSpPr>
              <a:spLocks/>
            </p:cNvSpPr>
            <p:nvPr/>
          </p:nvSpPr>
          <p:spPr bwMode="auto">
            <a:xfrm>
              <a:off x="1035" y="576"/>
              <a:ext cx="581" cy="441"/>
            </a:xfrm>
            <a:custGeom>
              <a:avLst/>
              <a:gdLst>
                <a:gd name="T0" fmla="*/ 19 w 622"/>
                <a:gd name="T1" fmla="*/ 96 h 441"/>
                <a:gd name="T2" fmla="*/ 11 w 622"/>
                <a:gd name="T3" fmla="*/ 217 h 441"/>
                <a:gd name="T4" fmla="*/ 23 w 622"/>
                <a:gd name="T5" fmla="*/ 217 h 441"/>
                <a:gd name="T6" fmla="*/ 17 w 622"/>
                <a:gd name="T7" fmla="*/ 243 h 441"/>
                <a:gd name="T8" fmla="*/ 8 w 622"/>
                <a:gd name="T9" fmla="*/ 229 h 441"/>
                <a:gd name="T10" fmla="*/ 0 w 622"/>
                <a:gd name="T11" fmla="*/ 259 h 441"/>
                <a:gd name="T12" fmla="*/ 35 w 622"/>
                <a:gd name="T13" fmla="*/ 284 h 441"/>
                <a:gd name="T14" fmla="*/ 36 w 622"/>
                <a:gd name="T15" fmla="*/ 295 h 441"/>
                <a:gd name="T16" fmla="*/ 45 w 622"/>
                <a:gd name="T17" fmla="*/ 297 h 441"/>
                <a:gd name="T18" fmla="*/ 88 w 622"/>
                <a:gd name="T19" fmla="*/ 386 h 441"/>
                <a:gd name="T20" fmla="*/ 138 w 622"/>
                <a:gd name="T21" fmla="*/ 382 h 441"/>
                <a:gd name="T22" fmla="*/ 175 w 622"/>
                <a:gd name="T23" fmla="*/ 403 h 441"/>
                <a:gd name="T24" fmla="*/ 192 w 622"/>
                <a:gd name="T25" fmla="*/ 400 h 441"/>
                <a:gd name="T26" fmla="*/ 305 w 622"/>
                <a:gd name="T27" fmla="*/ 403 h 441"/>
                <a:gd name="T28" fmla="*/ 431 w 622"/>
                <a:gd name="T29" fmla="*/ 441 h 441"/>
                <a:gd name="T30" fmla="*/ 434 w 622"/>
                <a:gd name="T31" fmla="*/ 392 h 441"/>
                <a:gd name="T32" fmla="*/ 486 w 622"/>
                <a:gd name="T33" fmla="*/ 110 h 441"/>
                <a:gd name="T34" fmla="*/ 150 w 622"/>
                <a:gd name="T35" fmla="*/ 0 h 441"/>
                <a:gd name="T36" fmla="*/ 151 w 622"/>
                <a:gd name="T37" fmla="*/ 83 h 441"/>
                <a:gd name="T38" fmla="*/ 135 w 622"/>
                <a:gd name="T39" fmla="*/ 151 h 441"/>
                <a:gd name="T40" fmla="*/ 133 w 622"/>
                <a:gd name="T41" fmla="*/ 187 h 441"/>
                <a:gd name="T42" fmla="*/ 98 w 622"/>
                <a:gd name="T43" fmla="*/ 199 h 441"/>
                <a:gd name="T44" fmla="*/ 96 w 622"/>
                <a:gd name="T45" fmla="*/ 182 h 441"/>
                <a:gd name="T46" fmla="*/ 125 w 622"/>
                <a:gd name="T47" fmla="*/ 159 h 441"/>
                <a:gd name="T48" fmla="*/ 122 w 622"/>
                <a:gd name="T49" fmla="*/ 141 h 441"/>
                <a:gd name="T50" fmla="*/ 97 w 622"/>
                <a:gd name="T51" fmla="*/ 144 h 441"/>
                <a:gd name="T52" fmla="*/ 115 w 622"/>
                <a:gd name="T53" fmla="*/ 123 h 441"/>
                <a:gd name="T54" fmla="*/ 129 w 622"/>
                <a:gd name="T55" fmla="*/ 109 h 441"/>
                <a:gd name="T56" fmla="*/ 21 w 622"/>
                <a:gd name="T57" fmla="*/ 21 h 441"/>
                <a:gd name="T58" fmla="*/ 11 w 622"/>
                <a:gd name="T59" fmla="*/ 46 h 441"/>
                <a:gd name="T60" fmla="*/ 19 w 622"/>
                <a:gd name="T61" fmla="*/ 96 h 441"/>
                <a:gd name="T62" fmla="*/ 19 w 622"/>
                <a:gd name="T63" fmla="*/ 96 h 4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1"/>
                <a:gd name="T98" fmla="*/ 622 w 622"/>
                <a:gd name="T99" fmla="*/ 441 h 4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1">
                  <a:moveTo>
                    <a:pt x="23" y="96"/>
                  </a:moveTo>
                  <a:lnTo>
                    <a:pt x="15" y="217"/>
                  </a:lnTo>
                  <a:lnTo>
                    <a:pt x="29" y="217"/>
                  </a:lnTo>
                  <a:lnTo>
                    <a:pt x="21" y="243"/>
                  </a:lnTo>
                  <a:lnTo>
                    <a:pt x="10" y="229"/>
                  </a:lnTo>
                  <a:lnTo>
                    <a:pt x="0" y="259"/>
                  </a:lnTo>
                  <a:lnTo>
                    <a:pt x="44" y="284"/>
                  </a:lnTo>
                  <a:lnTo>
                    <a:pt x="45" y="295"/>
                  </a:lnTo>
                  <a:lnTo>
                    <a:pt x="57" y="297"/>
                  </a:lnTo>
                  <a:lnTo>
                    <a:pt x="113" y="386"/>
                  </a:lnTo>
                  <a:lnTo>
                    <a:pt x="177" y="382"/>
                  </a:lnTo>
                  <a:lnTo>
                    <a:pt x="224" y="403"/>
                  </a:lnTo>
                  <a:lnTo>
                    <a:pt x="246" y="400"/>
                  </a:lnTo>
                  <a:lnTo>
                    <a:pt x="389" y="403"/>
                  </a:lnTo>
                  <a:lnTo>
                    <a:pt x="551" y="441"/>
                  </a:lnTo>
                  <a:lnTo>
                    <a:pt x="554" y="392"/>
                  </a:lnTo>
                  <a:lnTo>
                    <a:pt x="622" y="110"/>
                  </a:lnTo>
                  <a:lnTo>
                    <a:pt x="191" y="0"/>
                  </a:lnTo>
                  <a:lnTo>
                    <a:pt x="194" y="83"/>
                  </a:lnTo>
                  <a:lnTo>
                    <a:pt x="173" y="151"/>
                  </a:lnTo>
                  <a:lnTo>
                    <a:pt x="170" y="187"/>
                  </a:lnTo>
                  <a:lnTo>
                    <a:pt x="125" y="199"/>
                  </a:lnTo>
                  <a:lnTo>
                    <a:pt x="122" y="182"/>
                  </a:lnTo>
                  <a:lnTo>
                    <a:pt x="159" y="159"/>
                  </a:lnTo>
                  <a:lnTo>
                    <a:pt x="156" y="141"/>
                  </a:lnTo>
                  <a:lnTo>
                    <a:pt x="123" y="144"/>
                  </a:lnTo>
                  <a:lnTo>
                    <a:pt x="147" y="123"/>
                  </a:lnTo>
                  <a:lnTo>
                    <a:pt x="165" y="109"/>
                  </a:lnTo>
                  <a:lnTo>
                    <a:pt x="26" y="21"/>
                  </a:lnTo>
                  <a:lnTo>
                    <a:pt x="15" y="46"/>
                  </a:lnTo>
                  <a:lnTo>
                    <a:pt x="23" y="96"/>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6" name="Freeform 87"/>
            <p:cNvSpPr>
              <a:spLocks/>
            </p:cNvSpPr>
            <p:nvPr/>
          </p:nvSpPr>
          <p:spPr bwMode="auto">
            <a:xfrm>
              <a:off x="1575" y="1511"/>
              <a:ext cx="495" cy="643"/>
            </a:xfrm>
            <a:custGeom>
              <a:avLst/>
              <a:gdLst>
                <a:gd name="T0" fmla="*/ 89 w 526"/>
                <a:gd name="T1" fmla="*/ 0 h 641"/>
                <a:gd name="T2" fmla="*/ 287 w 526"/>
                <a:gd name="T3" fmla="*/ 47 h 641"/>
                <a:gd name="T4" fmla="*/ 272 w 526"/>
                <a:gd name="T5" fmla="*/ 159 h 641"/>
                <a:gd name="T6" fmla="*/ 409 w 526"/>
                <a:gd name="T7" fmla="*/ 186 h 641"/>
                <a:gd name="T8" fmla="*/ 356 w 526"/>
                <a:gd name="T9" fmla="*/ 645 h 641"/>
                <a:gd name="T10" fmla="*/ 0 w 526"/>
                <a:gd name="T11" fmla="*/ 569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5" y="0"/>
                  </a:moveTo>
                  <a:lnTo>
                    <a:pt x="369" y="47"/>
                  </a:lnTo>
                  <a:lnTo>
                    <a:pt x="350" y="159"/>
                  </a:lnTo>
                  <a:lnTo>
                    <a:pt x="526" y="186"/>
                  </a:lnTo>
                  <a:lnTo>
                    <a:pt x="458" y="641"/>
                  </a:lnTo>
                  <a:lnTo>
                    <a:pt x="0" y="565"/>
                  </a:lnTo>
                  <a:lnTo>
                    <a:pt x="115" y="0"/>
                  </a:lnTo>
                  <a:close/>
                </a:path>
              </a:pathLst>
            </a:custGeom>
            <a:solidFill>
              <a:schemeClr val="bg1">
                <a:lumMod val="50000"/>
              </a:schemeClr>
            </a:solidFill>
            <a:ln w="19050">
              <a:solidFill>
                <a:schemeClr val="accent6">
                  <a:lumMod val="75000"/>
                </a:schemeClr>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7" name="Freeform 88"/>
            <p:cNvSpPr>
              <a:spLocks/>
            </p:cNvSpPr>
            <p:nvPr/>
          </p:nvSpPr>
          <p:spPr bwMode="auto">
            <a:xfrm>
              <a:off x="882" y="845"/>
              <a:ext cx="697" cy="614"/>
            </a:xfrm>
            <a:custGeom>
              <a:avLst/>
              <a:gdLst>
                <a:gd name="T0" fmla="*/ 0 w 741"/>
                <a:gd name="T1" fmla="*/ 458 h 614"/>
                <a:gd name="T2" fmla="*/ 24 w 741"/>
                <a:gd name="T3" fmla="*/ 303 h 614"/>
                <a:gd name="T4" fmla="*/ 54 w 741"/>
                <a:gd name="T5" fmla="*/ 257 h 614"/>
                <a:gd name="T6" fmla="*/ 125 w 741"/>
                <a:gd name="T7" fmla="*/ 0 h 614"/>
                <a:gd name="T8" fmla="*/ 162 w 741"/>
                <a:gd name="T9" fmla="*/ 13 h 614"/>
                <a:gd name="T10" fmla="*/ 163 w 741"/>
                <a:gd name="T11" fmla="*/ 24 h 614"/>
                <a:gd name="T12" fmla="*/ 172 w 741"/>
                <a:gd name="T13" fmla="*/ 26 h 614"/>
                <a:gd name="T14" fmla="*/ 216 w 741"/>
                <a:gd name="T15" fmla="*/ 115 h 614"/>
                <a:gd name="T16" fmla="*/ 266 w 741"/>
                <a:gd name="T17" fmla="*/ 113 h 614"/>
                <a:gd name="T18" fmla="*/ 303 w 741"/>
                <a:gd name="T19" fmla="*/ 134 h 614"/>
                <a:gd name="T20" fmla="*/ 321 w 741"/>
                <a:gd name="T21" fmla="*/ 130 h 614"/>
                <a:gd name="T22" fmla="*/ 432 w 741"/>
                <a:gd name="T23" fmla="*/ 134 h 614"/>
                <a:gd name="T24" fmla="*/ 559 w 741"/>
                <a:gd name="T25" fmla="*/ 170 h 614"/>
                <a:gd name="T26" fmla="*/ 565 w 741"/>
                <a:gd name="T27" fmla="*/ 191 h 614"/>
                <a:gd name="T28" fmla="*/ 580 w 741"/>
                <a:gd name="T29" fmla="*/ 219 h 614"/>
                <a:gd name="T30" fmla="*/ 537 w 741"/>
                <a:gd name="T31" fmla="*/ 301 h 614"/>
                <a:gd name="T32" fmla="*/ 511 w 741"/>
                <a:gd name="T33" fmla="*/ 332 h 614"/>
                <a:gd name="T34" fmla="*/ 507 w 741"/>
                <a:gd name="T35" fmla="*/ 355 h 614"/>
                <a:gd name="T36" fmla="*/ 522 w 741"/>
                <a:gd name="T37" fmla="*/ 379 h 614"/>
                <a:gd name="T38" fmla="*/ 504 w 741"/>
                <a:gd name="T39" fmla="*/ 429 h 614"/>
                <a:gd name="T40" fmla="*/ 469 w 741"/>
                <a:gd name="T41" fmla="*/ 614 h 614"/>
                <a:gd name="T42" fmla="*/ 274 w 741"/>
                <a:gd name="T43" fmla="*/ 554 h 614"/>
                <a:gd name="T44" fmla="*/ 0 w 741"/>
                <a:gd name="T45" fmla="*/ 458 h 614"/>
                <a:gd name="T46" fmla="*/ 0 w 741"/>
                <a:gd name="T47" fmla="*/ 458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69" y="257"/>
                  </a:lnTo>
                  <a:lnTo>
                    <a:pt x="160" y="0"/>
                  </a:lnTo>
                  <a:lnTo>
                    <a:pt x="207" y="13"/>
                  </a:lnTo>
                  <a:lnTo>
                    <a:pt x="208" y="24"/>
                  </a:lnTo>
                  <a:lnTo>
                    <a:pt x="220" y="26"/>
                  </a:lnTo>
                  <a:lnTo>
                    <a:pt x="276" y="115"/>
                  </a:lnTo>
                  <a:lnTo>
                    <a:pt x="340" y="113"/>
                  </a:lnTo>
                  <a:lnTo>
                    <a:pt x="387" y="134"/>
                  </a:lnTo>
                  <a:lnTo>
                    <a:pt x="409" y="130"/>
                  </a:lnTo>
                  <a:lnTo>
                    <a:pt x="552" y="134"/>
                  </a:lnTo>
                  <a:lnTo>
                    <a:pt x="714" y="170"/>
                  </a:lnTo>
                  <a:lnTo>
                    <a:pt x="722" y="191"/>
                  </a:lnTo>
                  <a:lnTo>
                    <a:pt x="741" y="219"/>
                  </a:lnTo>
                  <a:lnTo>
                    <a:pt x="686" y="301"/>
                  </a:lnTo>
                  <a:lnTo>
                    <a:pt x="652" y="332"/>
                  </a:lnTo>
                  <a:lnTo>
                    <a:pt x="647" y="355"/>
                  </a:lnTo>
                  <a:lnTo>
                    <a:pt x="667" y="379"/>
                  </a:lnTo>
                  <a:lnTo>
                    <a:pt x="644" y="429"/>
                  </a:lnTo>
                  <a:lnTo>
                    <a:pt x="599" y="614"/>
                  </a:lnTo>
                  <a:lnTo>
                    <a:pt x="349" y="554"/>
                  </a:lnTo>
                  <a:lnTo>
                    <a:pt x="0" y="458"/>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8" name="Freeform 89"/>
            <p:cNvSpPr>
              <a:spLocks/>
            </p:cNvSpPr>
            <p:nvPr/>
          </p:nvSpPr>
          <p:spPr bwMode="auto">
            <a:xfrm>
              <a:off x="816" y="1304"/>
              <a:ext cx="693" cy="1229"/>
            </a:xfrm>
            <a:custGeom>
              <a:avLst/>
              <a:gdLst>
                <a:gd name="T0" fmla="*/ 20 w 737"/>
                <a:gd name="T1" fmla="*/ 249 h 1229"/>
                <a:gd name="T2" fmla="*/ 3 w 737"/>
                <a:gd name="T3" fmla="*/ 345 h 1229"/>
                <a:gd name="T4" fmla="*/ 58 w 737"/>
                <a:gd name="T5" fmla="*/ 499 h 1229"/>
                <a:gd name="T6" fmla="*/ 68 w 737"/>
                <a:gd name="T7" fmla="*/ 489 h 1229"/>
                <a:gd name="T8" fmla="*/ 86 w 737"/>
                <a:gd name="T9" fmla="*/ 554 h 1229"/>
                <a:gd name="T10" fmla="*/ 58 w 737"/>
                <a:gd name="T11" fmla="*/ 508 h 1229"/>
                <a:gd name="T12" fmla="*/ 52 w 737"/>
                <a:gd name="T13" fmla="*/ 580 h 1229"/>
                <a:gd name="T14" fmla="*/ 84 w 737"/>
                <a:gd name="T15" fmla="*/ 623 h 1229"/>
                <a:gd name="T16" fmla="*/ 62 w 737"/>
                <a:gd name="T17" fmla="*/ 683 h 1229"/>
                <a:gd name="T18" fmla="*/ 123 w 737"/>
                <a:gd name="T19" fmla="*/ 847 h 1229"/>
                <a:gd name="T20" fmla="*/ 109 w 737"/>
                <a:gd name="T21" fmla="*/ 907 h 1229"/>
                <a:gd name="T22" fmla="*/ 188 w 737"/>
                <a:gd name="T23" fmla="*/ 953 h 1229"/>
                <a:gd name="T24" fmla="*/ 216 w 737"/>
                <a:gd name="T25" fmla="*/ 1002 h 1229"/>
                <a:gd name="T26" fmla="*/ 252 w 737"/>
                <a:gd name="T27" fmla="*/ 1018 h 1229"/>
                <a:gd name="T28" fmla="*/ 252 w 737"/>
                <a:gd name="T29" fmla="*/ 1047 h 1229"/>
                <a:gd name="T30" fmla="*/ 274 w 737"/>
                <a:gd name="T31" fmla="*/ 1054 h 1229"/>
                <a:gd name="T32" fmla="*/ 321 w 737"/>
                <a:gd name="T33" fmla="*/ 1148 h 1229"/>
                <a:gd name="T34" fmla="*/ 321 w 737"/>
                <a:gd name="T35" fmla="*/ 1214 h 1229"/>
                <a:gd name="T36" fmla="*/ 526 w 737"/>
                <a:gd name="T37" fmla="*/ 1229 h 1229"/>
                <a:gd name="T38" fmla="*/ 512 w 737"/>
                <a:gd name="T39" fmla="*/ 1203 h 1229"/>
                <a:gd name="T40" fmla="*/ 519 w 737"/>
                <a:gd name="T41" fmla="*/ 1162 h 1229"/>
                <a:gd name="T42" fmla="*/ 552 w 737"/>
                <a:gd name="T43" fmla="*/ 1096 h 1229"/>
                <a:gd name="T44" fmla="*/ 576 w 737"/>
                <a:gd name="T45" fmla="*/ 1076 h 1229"/>
                <a:gd name="T46" fmla="*/ 562 w 737"/>
                <a:gd name="T47" fmla="*/ 1052 h 1229"/>
                <a:gd name="T48" fmla="*/ 554 w 737"/>
                <a:gd name="T49" fmla="*/ 987 h 1229"/>
                <a:gd name="T50" fmla="*/ 258 w 737"/>
                <a:gd name="T51" fmla="*/ 423 h 1229"/>
                <a:gd name="T52" fmla="*/ 327 w 737"/>
                <a:gd name="T53" fmla="*/ 96 h 1229"/>
                <a:gd name="T54" fmla="*/ 55 w 737"/>
                <a:gd name="T55" fmla="*/ 0 h 1229"/>
                <a:gd name="T56" fmla="*/ 47 w 737"/>
                <a:gd name="T57" fmla="*/ 20 h 1229"/>
                <a:gd name="T58" fmla="*/ 0 w 737"/>
                <a:gd name="T59" fmla="*/ 164 h 1229"/>
                <a:gd name="T60" fmla="*/ 20 w 737"/>
                <a:gd name="T61" fmla="*/ 249 h 1229"/>
                <a:gd name="T62" fmla="*/ 20 w 737"/>
                <a:gd name="T63" fmla="*/ 249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7"/>
                <a:gd name="T97" fmla="*/ 0 h 1229"/>
                <a:gd name="T98" fmla="*/ 737 w 737"/>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7" h="1229">
                  <a:moveTo>
                    <a:pt x="24" y="249"/>
                  </a:moveTo>
                  <a:lnTo>
                    <a:pt x="3" y="345"/>
                  </a:lnTo>
                  <a:lnTo>
                    <a:pt x="74" y="499"/>
                  </a:lnTo>
                  <a:lnTo>
                    <a:pt x="87" y="489"/>
                  </a:lnTo>
                  <a:lnTo>
                    <a:pt x="110" y="554"/>
                  </a:lnTo>
                  <a:lnTo>
                    <a:pt x="74" y="508"/>
                  </a:lnTo>
                  <a:lnTo>
                    <a:pt x="66" y="580"/>
                  </a:lnTo>
                  <a:lnTo>
                    <a:pt x="107" y="623"/>
                  </a:lnTo>
                  <a:lnTo>
                    <a:pt x="79" y="683"/>
                  </a:lnTo>
                  <a:lnTo>
                    <a:pt x="157" y="847"/>
                  </a:lnTo>
                  <a:lnTo>
                    <a:pt x="139" y="907"/>
                  </a:lnTo>
                  <a:lnTo>
                    <a:pt x="241" y="953"/>
                  </a:lnTo>
                  <a:lnTo>
                    <a:pt x="278" y="1002"/>
                  </a:lnTo>
                  <a:lnTo>
                    <a:pt x="322" y="1018"/>
                  </a:lnTo>
                  <a:lnTo>
                    <a:pt x="322" y="1047"/>
                  </a:lnTo>
                  <a:lnTo>
                    <a:pt x="350" y="1054"/>
                  </a:lnTo>
                  <a:lnTo>
                    <a:pt x="410" y="1148"/>
                  </a:lnTo>
                  <a:lnTo>
                    <a:pt x="410" y="1214"/>
                  </a:lnTo>
                  <a:lnTo>
                    <a:pt x="672" y="1229"/>
                  </a:lnTo>
                  <a:lnTo>
                    <a:pt x="656" y="1203"/>
                  </a:lnTo>
                  <a:lnTo>
                    <a:pt x="664" y="1162"/>
                  </a:lnTo>
                  <a:lnTo>
                    <a:pt x="706" y="1096"/>
                  </a:lnTo>
                  <a:lnTo>
                    <a:pt x="737" y="1076"/>
                  </a:lnTo>
                  <a:lnTo>
                    <a:pt x="719" y="1052"/>
                  </a:lnTo>
                  <a:lnTo>
                    <a:pt x="708" y="987"/>
                  </a:lnTo>
                  <a:lnTo>
                    <a:pt x="330" y="423"/>
                  </a:lnTo>
                  <a:lnTo>
                    <a:pt x="419" y="96"/>
                  </a:lnTo>
                  <a:lnTo>
                    <a:pt x="70" y="0"/>
                  </a:lnTo>
                  <a:lnTo>
                    <a:pt x="60" y="20"/>
                  </a:lnTo>
                  <a:lnTo>
                    <a:pt x="0" y="164"/>
                  </a:lnTo>
                  <a:lnTo>
                    <a:pt x="24" y="249"/>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9" name="Freeform 90"/>
            <p:cNvSpPr>
              <a:spLocks/>
            </p:cNvSpPr>
            <p:nvPr/>
          </p:nvSpPr>
          <p:spPr bwMode="auto">
            <a:xfrm>
              <a:off x="1126" y="1399"/>
              <a:ext cx="557" cy="892"/>
            </a:xfrm>
            <a:custGeom>
              <a:avLst/>
              <a:gdLst>
                <a:gd name="T0" fmla="*/ 0 w 593"/>
                <a:gd name="T1" fmla="*/ 327 h 891"/>
                <a:gd name="T2" fmla="*/ 296 w 593"/>
                <a:gd name="T3" fmla="*/ 895 h 891"/>
                <a:gd name="T4" fmla="*/ 306 w 593"/>
                <a:gd name="T5" fmla="*/ 774 h 891"/>
                <a:gd name="T6" fmla="*/ 323 w 593"/>
                <a:gd name="T7" fmla="*/ 768 h 891"/>
                <a:gd name="T8" fmla="*/ 351 w 593"/>
                <a:gd name="T9" fmla="*/ 789 h 891"/>
                <a:gd name="T10" fmla="*/ 375 w 593"/>
                <a:gd name="T11" fmla="*/ 682 h 891"/>
                <a:gd name="T12" fmla="*/ 465 w 593"/>
                <a:gd name="T13" fmla="*/ 113 h 891"/>
                <a:gd name="T14" fmla="*/ 265 w 593"/>
                <a:gd name="T15" fmla="*/ 60 h 891"/>
                <a:gd name="T16" fmla="*/ 70 w 593"/>
                <a:gd name="T17" fmla="*/ 0 h 891"/>
                <a:gd name="T18" fmla="*/ 0 w 593"/>
                <a:gd name="T19" fmla="*/ 327 h 891"/>
                <a:gd name="T20" fmla="*/ 0 w 593"/>
                <a:gd name="T21" fmla="*/ 327 h 8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3"/>
                <a:gd name="T34" fmla="*/ 0 h 891"/>
                <a:gd name="T35" fmla="*/ 593 w 593"/>
                <a:gd name="T36" fmla="*/ 891 h 8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3" h="891">
                  <a:moveTo>
                    <a:pt x="0" y="327"/>
                  </a:moveTo>
                  <a:lnTo>
                    <a:pt x="378" y="891"/>
                  </a:lnTo>
                  <a:lnTo>
                    <a:pt x="390" y="770"/>
                  </a:lnTo>
                  <a:lnTo>
                    <a:pt x="412" y="764"/>
                  </a:lnTo>
                  <a:lnTo>
                    <a:pt x="447" y="785"/>
                  </a:lnTo>
                  <a:lnTo>
                    <a:pt x="478" y="678"/>
                  </a:lnTo>
                  <a:lnTo>
                    <a:pt x="593" y="113"/>
                  </a:lnTo>
                  <a:lnTo>
                    <a:pt x="339" y="60"/>
                  </a:lnTo>
                  <a:lnTo>
                    <a:pt x="89" y="0"/>
                  </a:lnTo>
                  <a:lnTo>
                    <a:pt x="0" y="327"/>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0" name="Freeform 91"/>
            <p:cNvSpPr>
              <a:spLocks/>
            </p:cNvSpPr>
            <p:nvPr/>
          </p:nvSpPr>
          <p:spPr bwMode="auto">
            <a:xfrm>
              <a:off x="1445" y="685"/>
              <a:ext cx="524" cy="875"/>
            </a:xfrm>
            <a:custGeom>
              <a:avLst/>
              <a:gdLst>
                <a:gd name="T0" fmla="*/ 0 w 557"/>
                <a:gd name="T1" fmla="*/ 778 h 874"/>
                <a:gd name="T2" fmla="*/ 36 w 557"/>
                <a:gd name="T3" fmla="*/ 593 h 874"/>
                <a:gd name="T4" fmla="*/ 53 w 557"/>
                <a:gd name="T5" fmla="*/ 543 h 874"/>
                <a:gd name="T6" fmla="*/ 38 w 557"/>
                <a:gd name="T7" fmla="*/ 519 h 874"/>
                <a:gd name="T8" fmla="*/ 41 w 557"/>
                <a:gd name="T9" fmla="*/ 496 h 874"/>
                <a:gd name="T10" fmla="*/ 68 w 557"/>
                <a:gd name="T11" fmla="*/ 465 h 874"/>
                <a:gd name="T12" fmla="*/ 112 w 557"/>
                <a:gd name="T13" fmla="*/ 379 h 874"/>
                <a:gd name="T14" fmla="*/ 97 w 557"/>
                <a:gd name="T15" fmla="*/ 351 h 874"/>
                <a:gd name="T16" fmla="*/ 90 w 557"/>
                <a:gd name="T17" fmla="*/ 330 h 874"/>
                <a:gd name="T18" fmla="*/ 92 w 557"/>
                <a:gd name="T19" fmla="*/ 283 h 874"/>
                <a:gd name="T20" fmla="*/ 146 w 557"/>
                <a:gd name="T21" fmla="*/ 0 h 874"/>
                <a:gd name="T22" fmla="*/ 203 w 557"/>
                <a:gd name="T23" fmla="*/ 16 h 874"/>
                <a:gd name="T24" fmla="*/ 183 w 557"/>
                <a:gd name="T25" fmla="*/ 126 h 874"/>
                <a:gd name="T26" fmla="*/ 197 w 557"/>
                <a:gd name="T27" fmla="*/ 165 h 874"/>
                <a:gd name="T28" fmla="*/ 198 w 557"/>
                <a:gd name="T29" fmla="*/ 189 h 874"/>
                <a:gd name="T30" fmla="*/ 191 w 557"/>
                <a:gd name="T31" fmla="*/ 194 h 874"/>
                <a:gd name="T32" fmla="*/ 214 w 557"/>
                <a:gd name="T33" fmla="*/ 220 h 874"/>
                <a:gd name="T34" fmla="*/ 235 w 557"/>
                <a:gd name="T35" fmla="*/ 291 h 874"/>
                <a:gd name="T36" fmla="*/ 245 w 557"/>
                <a:gd name="T37" fmla="*/ 354 h 874"/>
                <a:gd name="T38" fmla="*/ 246 w 557"/>
                <a:gd name="T39" fmla="*/ 388 h 874"/>
                <a:gd name="T40" fmla="*/ 231 w 557"/>
                <a:gd name="T41" fmla="*/ 421 h 874"/>
                <a:gd name="T42" fmla="*/ 243 w 557"/>
                <a:gd name="T43" fmla="*/ 435 h 874"/>
                <a:gd name="T44" fmla="*/ 273 w 557"/>
                <a:gd name="T45" fmla="*/ 414 h 874"/>
                <a:gd name="T46" fmla="*/ 293 w 557"/>
                <a:gd name="T47" fmla="*/ 530 h 874"/>
                <a:gd name="T48" fmla="*/ 307 w 557"/>
                <a:gd name="T49" fmla="*/ 536 h 874"/>
                <a:gd name="T50" fmla="*/ 310 w 557"/>
                <a:gd name="T51" fmla="*/ 569 h 874"/>
                <a:gd name="T52" fmla="*/ 349 w 557"/>
                <a:gd name="T53" fmla="*/ 582 h 874"/>
                <a:gd name="T54" fmla="*/ 411 w 557"/>
                <a:gd name="T55" fmla="*/ 582 h 874"/>
                <a:gd name="T56" fmla="*/ 437 w 557"/>
                <a:gd name="T57" fmla="*/ 596 h 874"/>
                <a:gd name="T58" fmla="*/ 400 w 557"/>
                <a:gd name="T59" fmla="*/ 878 h 874"/>
                <a:gd name="T60" fmla="*/ 199 w 557"/>
                <a:gd name="T61" fmla="*/ 831 h 874"/>
                <a:gd name="T62" fmla="*/ 0 w 557"/>
                <a:gd name="T63" fmla="*/ 778 h 874"/>
                <a:gd name="T64" fmla="*/ 0 w 557"/>
                <a:gd name="T65" fmla="*/ 778 h 8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4"/>
                <a:gd name="T101" fmla="*/ 557 w 557"/>
                <a:gd name="T102" fmla="*/ 874 h 8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4">
                  <a:moveTo>
                    <a:pt x="0" y="774"/>
                  </a:moveTo>
                  <a:lnTo>
                    <a:pt x="45" y="589"/>
                  </a:lnTo>
                  <a:lnTo>
                    <a:pt x="68" y="539"/>
                  </a:lnTo>
                  <a:lnTo>
                    <a:pt x="48" y="515"/>
                  </a:lnTo>
                  <a:lnTo>
                    <a:pt x="53" y="492"/>
                  </a:lnTo>
                  <a:lnTo>
                    <a:pt x="87" y="461"/>
                  </a:lnTo>
                  <a:lnTo>
                    <a:pt x="142" y="379"/>
                  </a:lnTo>
                  <a:lnTo>
                    <a:pt x="123" y="351"/>
                  </a:lnTo>
                  <a:lnTo>
                    <a:pt x="115" y="330"/>
                  </a:lnTo>
                  <a:lnTo>
                    <a:pt x="118" y="283"/>
                  </a:lnTo>
                  <a:lnTo>
                    <a:pt x="186" y="0"/>
                  </a:lnTo>
                  <a:lnTo>
                    <a:pt x="259" y="16"/>
                  </a:lnTo>
                  <a:lnTo>
                    <a:pt x="234" y="126"/>
                  </a:lnTo>
                  <a:lnTo>
                    <a:pt x="251" y="165"/>
                  </a:lnTo>
                  <a:lnTo>
                    <a:pt x="252" y="189"/>
                  </a:lnTo>
                  <a:lnTo>
                    <a:pt x="244" y="194"/>
                  </a:lnTo>
                  <a:lnTo>
                    <a:pt x="272" y="220"/>
                  </a:lnTo>
                  <a:lnTo>
                    <a:pt x="301" y="291"/>
                  </a:lnTo>
                  <a:lnTo>
                    <a:pt x="311" y="354"/>
                  </a:lnTo>
                  <a:lnTo>
                    <a:pt x="315" y="388"/>
                  </a:lnTo>
                  <a:lnTo>
                    <a:pt x="294" y="421"/>
                  </a:lnTo>
                  <a:lnTo>
                    <a:pt x="309" y="435"/>
                  </a:lnTo>
                  <a:lnTo>
                    <a:pt x="348" y="414"/>
                  </a:lnTo>
                  <a:lnTo>
                    <a:pt x="374" y="526"/>
                  </a:lnTo>
                  <a:lnTo>
                    <a:pt x="391" y="532"/>
                  </a:lnTo>
                  <a:lnTo>
                    <a:pt x="395" y="565"/>
                  </a:lnTo>
                  <a:lnTo>
                    <a:pt x="445" y="578"/>
                  </a:lnTo>
                  <a:lnTo>
                    <a:pt x="524" y="578"/>
                  </a:lnTo>
                  <a:lnTo>
                    <a:pt x="557" y="592"/>
                  </a:lnTo>
                  <a:lnTo>
                    <a:pt x="510" y="874"/>
                  </a:lnTo>
                  <a:lnTo>
                    <a:pt x="254" y="827"/>
                  </a:lnTo>
                  <a:lnTo>
                    <a:pt x="0" y="774"/>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1" name="Freeform 92"/>
            <p:cNvSpPr>
              <a:spLocks/>
            </p:cNvSpPr>
            <p:nvPr/>
          </p:nvSpPr>
          <p:spPr bwMode="auto">
            <a:xfrm>
              <a:off x="1665" y="701"/>
              <a:ext cx="895" cy="590"/>
            </a:xfrm>
            <a:custGeom>
              <a:avLst/>
              <a:gdLst>
                <a:gd name="T0" fmla="*/ 13 w 952"/>
                <a:gd name="T1" fmla="*/ 149 h 589"/>
                <a:gd name="T2" fmla="*/ 14 w 952"/>
                <a:gd name="T3" fmla="*/ 173 h 589"/>
                <a:gd name="T4" fmla="*/ 8 w 952"/>
                <a:gd name="T5" fmla="*/ 178 h 589"/>
                <a:gd name="T6" fmla="*/ 30 w 952"/>
                <a:gd name="T7" fmla="*/ 204 h 589"/>
                <a:gd name="T8" fmla="*/ 52 w 952"/>
                <a:gd name="T9" fmla="*/ 275 h 589"/>
                <a:gd name="T10" fmla="*/ 60 w 952"/>
                <a:gd name="T11" fmla="*/ 342 h 589"/>
                <a:gd name="T12" fmla="*/ 63 w 952"/>
                <a:gd name="T13" fmla="*/ 376 h 589"/>
                <a:gd name="T14" fmla="*/ 47 w 952"/>
                <a:gd name="T15" fmla="*/ 409 h 589"/>
                <a:gd name="T16" fmla="*/ 59 w 952"/>
                <a:gd name="T17" fmla="*/ 423 h 589"/>
                <a:gd name="T18" fmla="*/ 89 w 952"/>
                <a:gd name="T19" fmla="*/ 402 h 589"/>
                <a:gd name="T20" fmla="*/ 110 w 952"/>
                <a:gd name="T21" fmla="*/ 514 h 589"/>
                <a:gd name="T22" fmla="*/ 123 w 952"/>
                <a:gd name="T23" fmla="*/ 520 h 589"/>
                <a:gd name="T24" fmla="*/ 125 w 952"/>
                <a:gd name="T25" fmla="*/ 553 h 589"/>
                <a:gd name="T26" fmla="*/ 137 w 952"/>
                <a:gd name="T27" fmla="*/ 567 h 589"/>
                <a:gd name="T28" fmla="*/ 165 w 952"/>
                <a:gd name="T29" fmla="*/ 566 h 589"/>
                <a:gd name="T30" fmla="*/ 228 w 952"/>
                <a:gd name="T31" fmla="*/ 566 h 589"/>
                <a:gd name="T32" fmla="*/ 253 w 952"/>
                <a:gd name="T33" fmla="*/ 580 h 589"/>
                <a:gd name="T34" fmla="*/ 259 w 952"/>
                <a:gd name="T35" fmla="*/ 522 h 589"/>
                <a:gd name="T36" fmla="*/ 463 w 952"/>
                <a:gd name="T37" fmla="*/ 561 h 589"/>
                <a:gd name="T38" fmla="*/ 712 w 952"/>
                <a:gd name="T39" fmla="*/ 593 h 589"/>
                <a:gd name="T40" fmla="*/ 718 w 952"/>
                <a:gd name="T41" fmla="*/ 486 h 589"/>
                <a:gd name="T42" fmla="*/ 744 w 952"/>
                <a:gd name="T43" fmla="*/ 138 h 589"/>
                <a:gd name="T44" fmla="*/ 414 w 952"/>
                <a:gd name="T45" fmla="*/ 89 h 589"/>
                <a:gd name="T46" fmla="*/ 251 w 952"/>
                <a:gd name="T47" fmla="*/ 57 h 589"/>
                <a:gd name="T48" fmla="*/ 21 w 952"/>
                <a:gd name="T49" fmla="*/ 0 h 589"/>
                <a:gd name="T50" fmla="*/ 0 w 952"/>
                <a:gd name="T51" fmla="*/ 110 h 589"/>
                <a:gd name="T52" fmla="*/ 13 w 952"/>
                <a:gd name="T53" fmla="*/ 149 h 589"/>
                <a:gd name="T54" fmla="*/ 13 w 952"/>
                <a:gd name="T55" fmla="*/ 149 h 5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89"/>
                <a:gd name="T86" fmla="*/ 952 w 952"/>
                <a:gd name="T87" fmla="*/ 589 h 5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89">
                  <a:moveTo>
                    <a:pt x="17" y="149"/>
                  </a:moveTo>
                  <a:lnTo>
                    <a:pt x="18" y="173"/>
                  </a:lnTo>
                  <a:lnTo>
                    <a:pt x="10" y="178"/>
                  </a:lnTo>
                  <a:lnTo>
                    <a:pt x="38" y="204"/>
                  </a:lnTo>
                  <a:lnTo>
                    <a:pt x="67" y="275"/>
                  </a:lnTo>
                  <a:lnTo>
                    <a:pt x="77" y="338"/>
                  </a:lnTo>
                  <a:lnTo>
                    <a:pt x="81" y="372"/>
                  </a:lnTo>
                  <a:lnTo>
                    <a:pt x="60" y="405"/>
                  </a:lnTo>
                  <a:lnTo>
                    <a:pt x="75" y="419"/>
                  </a:lnTo>
                  <a:lnTo>
                    <a:pt x="114" y="398"/>
                  </a:lnTo>
                  <a:lnTo>
                    <a:pt x="140" y="510"/>
                  </a:lnTo>
                  <a:lnTo>
                    <a:pt x="157" y="516"/>
                  </a:lnTo>
                  <a:lnTo>
                    <a:pt x="161" y="549"/>
                  </a:lnTo>
                  <a:lnTo>
                    <a:pt x="175" y="563"/>
                  </a:lnTo>
                  <a:lnTo>
                    <a:pt x="211" y="562"/>
                  </a:lnTo>
                  <a:lnTo>
                    <a:pt x="290" y="562"/>
                  </a:lnTo>
                  <a:lnTo>
                    <a:pt x="323" y="576"/>
                  </a:lnTo>
                  <a:lnTo>
                    <a:pt x="332" y="518"/>
                  </a:lnTo>
                  <a:lnTo>
                    <a:pt x="591" y="557"/>
                  </a:lnTo>
                  <a:lnTo>
                    <a:pt x="910" y="589"/>
                  </a:lnTo>
                  <a:lnTo>
                    <a:pt x="920" y="482"/>
                  </a:lnTo>
                  <a:lnTo>
                    <a:pt x="952" y="138"/>
                  </a:lnTo>
                  <a:lnTo>
                    <a:pt x="530" y="89"/>
                  </a:lnTo>
                  <a:lnTo>
                    <a:pt x="321" y="57"/>
                  </a:lnTo>
                  <a:lnTo>
                    <a:pt x="25" y="0"/>
                  </a:lnTo>
                  <a:lnTo>
                    <a:pt x="0" y="110"/>
                  </a:lnTo>
                  <a:lnTo>
                    <a:pt x="17" y="149"/>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2" name="Freeform 93"/>
            <p:cNvSpPr>
              <a:spLocks/>
            </p:cNvSpPr>
            <p:nvPr/>
          </p:nvSpPr>
          <p:spPr bwMode="auto">
            <a:xfrm>
              <a:off x="1409" y="2078"/>
              <a:ext cx="596" cy="715"/>
            </a:xfrm>
            <a:custGeom>
              <a:avLst/>
              <a:gdLst>
                <a:gd name="T0" fmla="*/ 33 w 635"/>
                <a:gd name="T1" fmla="*/ 455 h 715"/>
                <a:gd name="T2" fmla="*/ 21 w 635"/>
                <a:gd name="T3" fmla="*/ 429 h 715"/>
                <a:gd name="T4" fmla="*/ 25 w 635"/>
                <a:gd name="T5" fmla="*/ 388 h 715"/>
                <a:gd name="T6" fmla="*/ 59 w 635"/>
                <a:gd name="T7" fmla="*/ 322 h 715"/>
                <a:gd name="T8" fmla="*/ 83 w 635"/>
                <a:gd name="T9" fmla="*/ 302 h 715"/>
                <a:gd name="T10" fmla="*/ 69 w 635"/>
                <a:gd name="T11" fmla="*/ 278 h 715"/>
                <a:gd name="T12" fmla="*/ 60 w 635"/>
                <a:gd name="T13" fmla="*/ 213 h 715"/>
                <a:gd name="T14" fmla="*/ 70 w 635"/>
                <a:gd name="T15" fmla="*/ 92 h 715"/>
                <a:gd name="T16" fmla="*/ 86 w 635"/>
                <a:gd name="T17" fmla="*/ 86 h 715"/>
                <a:gd name="T18" fmla="*/ 114 w 635"/>
                <a:gd name="T19" fmla="*/ 107 h 715"/>
                <a:gd name="T20" fmla="*/ 138 w 635"/>
                <a:gd name="T21" fmla="*/ 0 h 715"/>
                <a:gd name="T22" fmla="*/ 495 w 635"/>
                <a:gd name="T23" fmla="*/ 76 h 715"/>
                <a:gd name="T24" fmla="*/ 422 w 635"/>
                <a:gd name="T25" fmla="*/ 715 h 715"/>
                <a:gd name="T26" fmla="*/ 312 w 635"/>
                <a:gd name="T27" fmla="*/ 696 h 715"/>
                <a:gd name="T28" fmla="*/ 244 w 635"/>
                <a:gd name="T29" fmla="*/ 672 h 715"/>
                <a:gd name="T30" fmla="*/ 103 w 635"/>
                <a:gd name="T31" fmla="*/ 600 h 715"/>
                <a:gd name="T32" fmla="*/ 0 w 635"/>
                <a:gd name="T33" fmla="*/ 490 h 715"/>
                <a:gd name="T34" fmla="*/ 33 w 635"/>
                <a:gd name="T35" fmla="*/ 455 h 715"/>
                <a:gd name="T36" fmla="*/ 33 w 635"/>
                <a:gd name="T37" fmla="*/ 455 h 7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5"/>
                <a:gd name="T58" fmla="*/ 0 h 715"/>
                <a:gd name="T59" fmla="*/ 635 w 635"/>
                <a:gd name="T60" fmla="*/ 715 h 7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5" h="715">
                  <a:moveTo>
                    <a:pt x="41" y="455"/>
                  </a:moveTo>
                  <a:lnTo>
                    <a:pt x="25" y="429"/>
                  </a:lnTo>
                  <a:lnTo>
                    <a:pt x="33" y="388"/>
                  </a:lnTo>
                  <a:lnTo>
                    <a:pt x="75" y="322"/>
                  </a:lnTo>
                  <a:lnTo>
                    <a:pt x="106" y="302"/>
                  </a:lnTo>
                  <a:lnTo>
                    <a:pt x="88" y="278"/>
                  </a:lnTo>
                  <a:lnTo>
                    <a:pt x="77" y="213"/>
                  </a:lnTo>
                  <a:lnTo>
                    <a:pt x="89" y="92"/>
                  </a:lnTo>
                  <a:lnTo>
                    <a:pt x="111" y="86"/>
                  </a:lnTo>
                  <a:lnTo>
                    <a:pt x="146" y="107"/>
                  </a:lnTo>
                  <a:lnTo>
                    <a:pt x="177" y="0"/>
                  </a:lnTo>
                  <a:lnTo>
                    <a:pt x="635" y="76"/>
                  </a:lnTo>
                  <a:lnTo>
                    <a:pt x="540" y="715"/>
                  </a:lnTo>
                  <a:lnTo>
                    <a:pt x="399" y="696"/>
                  </a:lnTo>
                  <a:lnTo>
                    <a:pt x="311" y="672"/>
                  </a:lnTo>
                  <a:lnTo>
                    <a:pt x="132" y="600"/>
                  </a:lnTo>
                  <a:lnTo>
                    <a:pt x="0" y="490"/>
                  </a:lnTo>
                  <a:lnTo>
                    <a:pt x="41" y="455"/>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rgbClr val="FFFFFF"/>
                </a:solidFill>
                <a:latin typeface="Arial" pitchFamily="34" charset="0"/>
                <a:cs typeface="Arial" pitchFamily="34" charset="0"/>
              </a:endParaRPr>
            </a:p>
          </p:txBody>
        </p:sp>
        <p:sp>
          <p:nvSpPr>
            <p:cNvPr id="73" name="Freeform 94"/>
            <p:cNvSpPr>
              <a:spLocks/>
            </p:cNvSpPr>
            <p:nvPr/>
          </p:nvSpPr>
          <p:spPr bwMode="auto">
            <a:xfrm>
              <a:off x="1905" y="1219"/>
              <a:ext cx="616" cy="529"/>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5" h="528">
                  <a:moveTo>
                    <a:pt x="0" y="452"/>
                  </a:moveTo>
                  <a:lnTo>
                    <a:pt x="77" y="0"/>
                  </a:lnTo>
                  <a:lnTo>
                    <a:pt x="336" y="39"/>
                  </a:lnTo>
                  <a:lnTo>
                    <a:pt x="655" y="71"/>
                  </a:lnTo>
                  <a:lnTo>
                    <a:pt x="633" y="299"/>
                  </a:lnTo>
                  <a:lnTo>
                    <a:pt x="612" y="528"/>
                  </a:lnTo>
                  <a:lnTo>
                    <a:pt x="176" y="479"/>
                  </a:lnTo>
                  <a:lnTo>
                    <a:pt x="0" y="452"/>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4" name="Freeform 95"/>
            <p:cNvSpPr>
              <a:spLocks/>
            </p:cNvSpPr>
            <p:nvPr/>
          </p:nvSpPr>
          <p:spPr bwMode="auto">
            <a:xfrm>
              <a:off x="2005" y="1698"/>
              <a:ext cx="632" cy="522"/>
            </a:xfrm>
            <a:custGeom>
              <a:avLst/>
              <a:gdLst>
                <a:gd name="T0" fmla="*/ 53 w 678"/>
                <a:gd name="T1" fmla="*/ 0 h 521"/>
                <a:gd name="T2" fmla="*/ 395 w 678"/>
                <a:gd name="T3" fmla="*/ 49 h 521"/>
                <a:gd name="T4" fmla="*/ 532 w 678"/>
                <a:gd name="T5" fmla="*/ 63 h 521"/>
                <a:gd name="T6" fmla="*/ 527 w 678"/>
                <a:gd name="T7" fmla="*/ 176 h 521"/>
                <a:gd name="T8" fmla="*/ 508 w 678"/>
                <a:gd name="T9" fmla="*/ 525 h 521"/>
                <a:gd name="T10" fmla="*/ 439 w 678"/>
                <a:gd name="T11" fmla="*/ 519 h 521"/>
                <a:gd name="T12" fmla="*/ 220 w 678"/>
                <a:gd name="T13" fmla="*/ 494 h 521"/>
                <a:gd name="T14" fmla="*/ 0 w 678"/>
                <a:gd name="T15" fmla="*/ 459 h 521"/>
                <a:gd name="T16" fmla="*/ 53 w 678"/>
                <a:gd name="T17" fmla="*/ 0 h 521"/>
                <a:gd name="T18" fmla="*/ 53 w 678"/>
                <a:gd name="T19" fmla="*/ 0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8"/>
                <a:gd name="T31" fmla="*/ 0 h 521"/>
                <a:gd name="T32" fmla="*/ 678 w 678"/>
                <a:gd name="T33" fmla="*/ 521 h 5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8" h="521">
                  <a:moveTo>
                    <a:pt x="68" y="0"/>
                  </a:moveTo>
                  <a:lnTo>
                    <a:pt x="504" y="49"/>
                  </a:lnTo>
                  <a:lnTo>
                    <a:pt x="678" y="63"/>
                  </a:lnTo>
                  <a:lnTo>
                    <a:pt x="672" y="176"/>
                  </a:lnTo>
                  <a:lnTo>
                    <a:pt x="648" y="521"/>
                  </a:lnTo>
                  <a:lnTo>
                    <a:pt x="559" y="515"/>
                  </a:lnTo>
                  <a:lnTo>
                    <a:pt x="282" y="490"/>
                  </a:lnTo>
                  <a:lnTo>
                    <a:pt x="0" y="455"/>
                  </a:lnTo>
                  <a:lnTo>
                    <a:pt x="68" y="0"/>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5" name="Freeform 96"/>
            <p:cNvSpPr>
              <a:spLocks/>
            </p:cNvSpPr>
            <p:nvPr/>
          </p:nvSpPr>
          <p:spPr bwMode="auto">
            <a:xfrm>
              <a:off x="1917" y="2154"/>
              <a:ext cx="615" cy="649"/>
            </a:xfrm>
            <a:custGeom>
              <a:avLst/>
              <a:gdLst>
                <a:gd name="T0" fmla="*/ 64 w 654"/>
                <a:gd name="T1" fmla="*/ 651 h 651"/>
                <a:gd name="T2" fmla="*/ 71 w 654"/>
                <a:gd name="T3" fmla="*/ 602 h 651"/>
                <a:gd name="T4" fmla="*/ 199 w 654"/>
                <a:gd name="T5" fmla="*/ 623 h 651"/>
                <a:gd name="T6" fmla="*/ 193 w 654"/>
                <a:gd name="T7" fmla="*/ 599 h 651"/>
                <a:gd name="T8" fmla="*/ 468 w 654"/>
                <a:gd name="T9" fmla="*/ 631 h 651"/>
                <a:gd name="T10" fmla="*/ 512 w 654"/>
                <a:gd name="T11" fmla="*/ 60 h 651"/>
                <a:gd name="T12" fmla="*/ 295 w 654"/>
                <a:gd name="T13" fmla="*/ 35 h 651"/>
                <a:gd name="T14" fmla="*/ 74 w 654"/>
                <a:gd name="T15" fmla="*/ 0 h 651"/>
                <a:gd name="T16" fmla="*/ 0 w 654"/>
                <a:gd name="T17" fmla="*/ 639 h 651"/>
                <a:gd name="T18" fmla="*/ 64 w 654"/>
                <a:gd name="T19" fmla="*/ 651 h 651"/>
                <a:gd name="T20" fmla="*/ 64 w 654"/>
                <a:gd name="T21" fmla="*/ 651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0" y="602"/>
                  </a:lnTo>
                  <a:lnTo>
                    <a:pt x="254" y="623"/>
                  </a:lnTo>
                  <a:lnTo>
                    <a:pt x="247" y="599"/>
                  </a:lnTo>
                  <a:lnTo>
                    <a:pt x="600" y="631"/>
                  </a:lnTo>
                  <a:lnTo>
                    <a:pt x="654" y="60"/>
                  </a:lnTo>
                  <a:lnTo>
                    <a:pt x="377" y="35"/>
                  </a:lnTo>
                  <a:lnTo>
                    <a:pt x="95" y="0"/>
                  </a:lnTo>
                  <a:lnTo>
                    <a:pt x="0" y="639"/>
                  </a:lnTo>
                  <a:lnTo>
                    <a:pt x="82" y="651"/>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chemeClr val="bg1">
                    <a:lumMod val="50000"/>
                  </a:schemeClr>
                </a:solidFill>
                <a:latin typeface="Arial" pitchFamily="34" charset="0"/>
                <a:cs typeface="Arial" pitchFamily="34" charset="0"/>
              </a:endParaRPr>
            </a:p>
          </p:txBody>
        </p:sp>
        <p:sp>
          <p:nvSpPr>
            <p:cNvPr id="76" name="Freeform 97"/>
            <p:cNvSpPr>
              <a:spLocks/>
            </p:cNvSpPr>
            <p:nvPr/>
          </p:nvSpPr>
          <p:spPr bwMode="auto">
            <a:xfrm>
              <a:off x="2149" y="2274"/>
              <a:ext cx="1223" cy="1226"/>
            </a:xfrm>
            <a:custGeom>
              <a:avLst/>
              <a:gdLst>
                <a:gd name="T0" fmla="*/ 0 w 1300"/>
                <a:gd name="T1" fmla="*/ 479 h 1225"/>
                <a:gd name="T2" fmla="*/ 277 w 1300"/>
                <a:gd name="T3" fmla="*/ 511 h 1225"/>
                <a:gd name="T4" fmla="*/ 315 w 1300"/>
                <a:gd name="T5" fmla="*/ 0 h 1225"/>
                <a:gd name="T6" fmla="*/ 535 w 1300"/>
                <a:gd name="T7" fmla="*/ 16 h 1225"/>
                <a:gd name="T8" fmla="*/ 528 w 1300"/>
                <a:gd name="T9" fmla="*/ 236 h 1225"/>
                <a:gd name="T10" fmla="*/ 548 w 1300"/>
                <a:gd name="T11" fmla="*/ 259 h 1225"/>
                <a:gd name="T12" fmla="*/ 569 w 1300"/>
                <a:gd name="T13" fmla="*/ 259 h 1225"/>
                <a:gd name="T14" fmla="*/ 586 w 1300"/>
                <a:gd name="T15" fmla="*/ 280 h 1225"/>
                <a:gd name="T16" fmla="*/ 619 w 1300"/>
                <a:gd name="T17" fmla="*/ 289 h 1225"/>
                <a:gd name="T18" fmla="*/ 686 w 1300"/>
                <a:gd name="T19" fmla="*/ 327 h 1225"/>
                <a:gd name="T20" fmla="*/ 697 w 1300"/>
                <a:gd name="T21" fmla="*/ 310 h 1225"/>
                <a:gd name="T22" fmla="*/ 740 w 1300"/>
                <a:gd name="T23" fmla="*/ 343 h 1225"/>
                <a:gd name="T24" fmla="*/ 799 w 1300"/>
                <a:gd name="T25" fmla="*/ 341 h 1225"/>
                <a:gd name="T26" fmla="*/ 837 w 1300"/>
                <a:gd name="T27" fmla="*/ 327 h 1225"/>
                <a:gd name="T28" fmla="*/ 892 w 1300"/>
                <a:gd name="T29" fmla="*/ 314 h 1225"/>
                <a:gd name="T30" fmla="*/ 942 w 1300"/>
                <a:gd name="T31" fmla="*/ 348 h 1225"/>
                <a:gd name="T32" fmla="*/ 949 w 1300"/>
                <a:gd name="T33" fmla="*/ 359 h 1225"/>
                <a:gd name="T34" fmla="*/ 976 w 1300"/>
                <a:gd name="T35" fmla="*/ 359 h 1225"/>
                <a:gd name="T36" fmla="*/ 980 w 1300"/>
                <a:gd name="T37" fmla="*/ 540 h 1225"/>
                <a:gd name="T38" fmla="*/ 1019 w 1300"/>
                <a:gd name="T39" fmla="*/ 633 h 1225"/>
                <a:gd name="T40" fmla="*/ 1006 w 1300"/>
                <a:gd name="T41" fmla="*/ 703 h 1225"/>
                <a:gd name="T42" fmla="*/ 1008 w 1300"/>
                <a:gd name="T43" fmla="*/ 761 h 1225"/>
                <a:gd name="T44" fmla="*/ 992 w 1300"/>
                <a:gd name="T45" fmla="*/ 790 h 1225"/>
                <a:gd name="T46" fmla="*/ 997 w 1300"/>
                <a:gd name="T47" fmla="*/ 800 h 1225"/>
                <a:gd name="T48" fmla="*/ 955 w 1300"/>
                <a:gd name="T49" fmla="*/ 816 h 1225"/>
                <a:gd name="T50" fmla="*/ 921 w 1300"/>
                <a:gd name="T51" fmla="*/ 821 h 1225"/>
                <a:gd name="T52" fmla="*/ 929 w 1300"/>
                <a:gd name="T53" fmla="*/ 790 h 1225"/>
                <a:gd name="T54" fmla="*/ 911 w 1300"/>
                <a:gd name="T55" fmla="*/ 808 h 1225"/>
                <a:gd name="T56" fmla="*/ 912 w 1300"/>
                <a:gd name="T57" fmla="*/ 844 h 1225"/>
                <a:gd name="T58" fmla="*/ 889 w 1300"/>
                <a:gd name="T59" fmla="*/ 881 h 1225"/>
                <a:gd name="T60" fmla="*/ 769 w 1300"/>
                <a:gd name="T61" fmla="*/ 959 h 1225"/>
                <a:gd name="T62" fmla="*/ 731 w 1300"/>
                <a:gd name="T63" fmla="*/ 1009 h 1225"/>
                <a:gd name="T64" fmla="*/ 695 w 1300"/>
                <a:gd name="T65" fmla="*/ 1117 h 1225"/>
                <a:gd name="T66" fmla="*/ 724 w 1300"/>
                <a:gd name="T67" fmla="*/ 1229 h 1225"/>
                <a:gd name="T68" fmla="*/ 695 w 1300"/>
                <a:gd name="T69" fmla="*/ 1229 h 1225"/>
                <a:gd name="T70" fmla="*/ 565 w 1300"/>
                <a:gd name="T71" fmla="*/ 1171 h 1225"/>
                <a:gd name="T72" fmla="*/ 552 w 1300"/>
                <a:gd name="T73" fmla="*/ 1122 h 1225"/>
                <a:gd name="T74" fmla="*/ 538 w 1300"/>
                <a:gd name="T75" fmla="*/ 1101 h 1225"/>
                <a:gd name="T76" fmla="*/ 534 w 1300"/>
                <a:gd name="T77" fmla="*/ 1036 h 1225"/>
                <a:gd name="T78" fmla="*/ 510 w 1300"/>
                <a:gd name="T79" fmla="*/ 1014 h 1225"/>
                <a:gd name="T80" fmla="*/ 439 w 1300"/>
                <a:gd name="T81" fmla="*/ 842 h 1225"/>
                <a:gd name="T82" fmla="*/ 405 w 1300"/>
                <a:gd name="T83" fmla="*/ 810 h 1225"/>
                <a:gd name="T84" fmla="*/ 395 w 1300"/>
                <a:gd name="T85" fmla="*/ 782 h 1225"/>
                <a:gd name="T86" fmla="*/ 292 w 1300"/>
                <a:gd name="T87" fmla="*/ 776 h 1225"/>
                <a:gd name="T88" fmla="*/ 237 w 1300"/>
                <a:gd name="T89" fmla="*/ 857 h 1225"/>
                <a:gd name="T90" fmla="*/ 145 w 1300"/>
                <a:gd name="T91" fmla="*/ 772 h 1225"/>
                <a:gd name="T92" fmla="*/ 117 w 1300"/>
                <a:gd name="T93" fmla="*/ 656 h 1225"/>
                <a:gd name="T94" fmla="*/ 28 w 1300"/>
                <a:gd name="T95" fmla="*/ 544 h 1225"/>
                <a:gd name="T96" fmla="*/ 19 w 1300"/>
                <a:gd name="T97" fmla="*/ 508 h 1225"/>
                <a:gd name="T98" fmla="*/ 7 w 1300"/>
                <a:gd name="T99" fmla="*/ 503 h 1225"/>
                <a:gd name="T100" fmla="*/ 0 w 1300"/>
                <a:gd name="T101" fmla="*/ 479 h 1225"/>
                <a:gd name="T102" fmla="*/ 0 w 1300"/>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0"/>
                <a:gd name="T157" fmla="*/ 0 h 1225"/>
                <a:gd name="T158" fmla="*/ 1300 w 1300"/>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0" h="1225">
                  <a:moveTo>
                    <a:pt x="0" y="479"/>
                  </a:moveTo>
                  <a:lnTo>
                    <a:pt x="353" y="511"/>
                  </a:lnTo>
                  <a:lnTo>
                    <a:pt x="402" y="0"/>
                  </a:lnTo>
                  <a:lnTo>
                    <a:pt x="684" y="16"/>
                  </a:lnTo>
                  <a:lnTo>
                    <a:pt x="674" y="236"/>
                  </a:lnTo>
                  <a:lnTo>
                    <a:pt x="701" y="259"/>
                  </a:lnTo>
                  <a:lnTo>
                    <a:pt x="727" y="259"/>
                  </a:lnTo>
                  <a:lnTo>
                    <a:pt x="748" y="280"/>
                  </a:lnTo>
                  <a:lnTo>
                    <a:pt x="790" y="289"/>
                  </a:lnTo>
                  <a:lnTo>
                    <a:pt x="876" y="327"/>
                  </a:lnTo>
                  <a:lnTo>
                    <a:pt x="891" y="310"/>
                  </a:lnTo>
                  <a:lnTo>
                    <a:pt x="946" y="343"/>
                  </a:lnTo>
                  <a:lnTo>
                    <a:pt x="1019" y="341"/>
                  </a:lnTo>
                  <a:lnTo>
                    <a:pt x="1069" y="327"/>
                  </a:lnTo>
                  <a:lnTo>
                    <a:pt x="1138" y="314"/>
                  </a:lnTo>
                  <a:lnTo>
                    <a:pt x="1202" y="348"/>
                  </a:lnTo>
                  <a:lnTo>
                    <a:pt x="1211" y="359"/>
                  </a:lnTo>
                  <a:lnTo>
                    <a:pt x="1245" y="359"/>
                  </a:lnTo>
                  <a:lnTo>
                    <a:pt x="1252" y="540"/>
                  </a:lnTo>
                  <a:lnTo>
                    <a:pt x="1300" y="629"/>
                  </a:lnTo>
                  <a:lnTo>
                    <a:pt x="1283" y="699"/>
                  </a:lnTo>
                  <a:lnTo>
                    <a:pt x="1286" y="757"/>
                  </a:lnTo>
                  <a:lnTo>
                    <a:pt x="1265" y="786"/>
                  </a:lnTo>
                  <a:lnTo>
                    <a:pt x="1273" y="796"/>
                  </a:lnTo>
                  <a:lnTo>
                    <a:pt x="1219" y="812"/>
                  </a:lnTo>
                  <a:lnTo>
                    <a:pt x="1177" y="817"/>
                  </a:lnTo>
                  <a:lnTo>
                    <a:pt x="1185" y="786"/>
                  </a:lnTo>
                  <a:lnTo>
                    <a:pt x="1163" y="804"/>
                  </a:lnTo>
                  <a:lnTo>
                    <a:pt x="1164" y="840"/>
                  </a:lnTo>
                  <a:lnTo>
                    <a:pt x="1135" y="877"/>
                  </a:lnTo>
                  <a:lnTo>
                    <a:pt x="981" y="955"/>
                  </a:lnTo>
                  <a:lnTo>
                    <a:pt x="933" y="1005"/>
                  </a:lnTo>
                  <a:lnTo>
                    <a:pt x="888" y="1113"/>
                  </a:lnTo>
                  <a:lnTo>
                    <a:pt x="925" y="1225"/>
                  </a:lnTo>
                  <a:lnTo>
                    <a:pt x="889" y="1225"/>
                  </a:lnTo>
                  <a:lnTo>
                    <a:pt x="722" y="1167"/>
                  </a:lnTo>
                  <a:lnTo>
                    <a:pt x="705" y="1118"/>
                  </a:lnTo>
                  <a:lnTo>
                    <a:pt x="687" y="1097"/>
                  </a:lnTo>
                  <a:lnTo>
                    <a:pt x="682" y="1032"/>
                  </a:lnTo>
                  <a:lnTo>
                    <a:pt x="650" y="1010"/>
                  </a:lnTo>
                  <a:lnTo>
                    <a:pt x="560" y="838"/>
                  </a:lnTo>
                  <a:lnTo>
                    <a:pt x="517" y="806"/>
                  </a:lnTo>
                  <a:lnTo>
                    <a:pt x="504" y="778"/>
                  </a:lnTo>
                  <a:lnTo>
                    <a:pt x="373" y="772"/>
                  </a:lnTo>
                  <a:lnTo>
                    <a:pt x="303" y="853"/>
                  </a:lnTo>
                  <a:lnTo>
                    <a:pt x="185" y="768"/>
                  </a:lnTo>
                  <a:lnTo>
                    <a:pt x="149" y="652"/>
                  </a:lnTo>
                  <a:lnTo>
                    <a:pt x="36" y="544"/>
                  </a:lnTo>
                  <a:lnTo>
                    <a:pt x="23" y="508"/>
                  </a:lnTo>
                  <a:lnTo>
                    <a:pt x="7" y="503"/>
                  </a:lnTo>
                  <a:lnTo>
                    <a:pt x="0" y="479"/>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7" name="Freeform 98"/>
            <p:cNvSpPr>
              <a:spLocks/>
            </p:cNvSpPr>
            <p:nvPr/>
          </p:nvSpPr>
          <p:spPr bwMode="auto">
            <a:xfrm>
              <a:off x="2531" y="839"/>
              <a:ext cx="578" cy="377"/>
            </a:xfrm>
            <a:custGeom>
              <a:avLst/>
              <a:gdLst>
                <a:gd name="T0" fmla="*/ 24 w 612"/>
                <a:gd name="T1" fmla="*/ 0 h 375"/>
                <a:gd name="T2" fmla="*/ 444 w 612"/>
                <a:gd name="T3" fmla="*/ 27 h 375"/>
                <a:gd name="T4" fmla="*/ 446 w 612"/>
                <a:gd name="T5" fmla="*/ 121 h 375"/>
                <a:gd name="T6" fmla="*/ 465 w 612"/>
                <a:gd name="T7" fmla="*/ 199 h 375"/>
                <a:gd name="T8" fmla="*/ 468 w 612"/>
                <a:gd name="T9" fmla="*/ 296 h 375"/>
                <a:gd name="T10" fmla="*/ 480 w 612"/>
                <a:gd name="T11" fmla="*/ 375 h 375"/>
                <a:gd name="T12" fmla="*/ 228 w 612"/>
                <a:gd name="T13" fmla="*/ 365 h 375"/>
                <a:gd name="T14" fmla="*/ 0 w 612"/>
                <a:gd name="T15" fmla="*/ 344 h 375"/>
                <a:gd name="T16" fmla="*/ 24 w 612"/>
                <a:gd name="T17" fmla="*/ 0 h 375"/>
                <a:gd name="T18" fmla="*/ 24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2" y="0"/>
                  </a:moveTo>
                  <a:lnTo>
                    <a:pt x="565" y="27"/>
                  </a:lnTo>
                  <a:lnTo>
                    <a:pt x="568" y="121"/>
                  </a:lnTo>
                  <a:lnTo>
                    <a:pt x="593" y="199"/>
                  </a:lnTo>
                  <a:lnTo>
                    <a:pt x="596" y="296"/>
                  </a:lnTo>
                  <a:lnTo>
                    <a:pt x="612" y="375"/>
                  </a:lnTo>
                  <a:lnTo>
                    <a:pt x="290" y="365"/>
                  </a:lnTo>
                  <a:lnTo>
                    <a:pt x="0" y="344"/>
                  </a:lnTo>
                  <a:lnTo>
                    <a:pt x="32" y="0"/>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8" name="Freeform 99"/>
            <p:cNvSpPr>
              <a:spLocks/>
            </p:cNvSpPr>
            <p:nvPr/>
          </p:nvSpPr>
          <p:spPr bwMode="auto">
            <a:xfrm>
              <a:off x="2500" y="1184"/>
              <a:ext cx="615" cy="428"/>
            </a:xfrm>
            <a:custGeom>
              <a:avLst/>
              <a:gdLst>
                <a:gd name="T0" fmla="*/ 24 w 654"/>
                <a:gd name="T1" fmla="*/ 0 h 428"/>
                <a:gd name="T2" fmla="*/ 252 w 654"/>
                <a:gd name="T3" fmla="*/ 21 h 428"/>
                <a:gd name="T4" fmla="*/ 504 w 654"/>
                <a:gd name="T5" fmla="*/ 31 h 428"/>
                <a:gd name="T6" fmla="*/ 487 w 654"/>
                <a:gd name="T7" fmla="*/ 72 h 428"/>
                <a:gd name="T8" fmla="*/ 512 w 654"/>
                <a:gd name="T9" fmla="*/ 101 h 428"/>
                <a:gd name="T10" fmla="*/ 510 w 654"/>
                <a:gd name="T11" fmla="*/ 311 h 428"/>
                <a:gd name="T12" fmla="*/ 499 w 654"/>
                <a:gd name="T13" fmla="*/ 309 h 428"/>
                <a:gd name="T14" fmla="*/ 501 w 654"/>
                <a:gd name="T15" fmla="*/ 337 h 428"/>
                <a:gd name="T16" fmla="*/ 510 w 654"/>
                <a:gd name="T17" fmla="*/ 358 h 428"/>
                <a:gd name="T18" fmla="*/ 504 w 654"/>
                <a:gd name="T19" fmla="*/ 377 h 428"/>
                <a:gd name="T20" fmla="*/ 510 w 654"/>
                <a:gd name="T21" fmla="*/ 428 h 428"/>
                <a:gd name="T22" fmla="*/ 497 w 654"/>
                <a:gd name="T23" fmla="*/ 423 h 428"/>
                <a:gd name="T24" fmla="*/ 484 w 654"/>
                <a:gd name="T25" fmla="*/ 403 h 428"/>
                <a:gd name="T26" fmla="*/ 439 w 654"/>
                <a:gd name="T27" fmla="*/ 384 h 428"/>
                <a:gd name="T28" fmla="*/ 395 w 654"/>
                <a:gd name="T29" fmla="*/ 387 h 428"/>
                <a:gd name="T30" fmla="*/ 370 w 654"/>
                <a:gd name="T31" fmla="*/ 363 h 428"/>
                <a:gd name="T32" fmla="*/ 0 w 654"/>
                <a:gd name="T33" fmla="*/ 335 h 428"/>
                <a:gd name="T34" fmla="*/ 24 w 654"/>
                <a:gd name="T35" fmla="*/ 0 h 428"/>
                <a:gd name="T36" fmla="*/ 24 w 654"/>
                <a:gd name="T37" fmla="*/ 0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8"/>
                <a:gd name="T59" fmla="*/ 654 w 654"/>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8">
                  <a:moveTo>
                    <a:pt x="32" y="0"/>
                  </a:moveTo>
                  <a:lnTo>
                    <a:pt x="322" y="21"/>
                  </a:lnTo>
                  <a:lnTo>
                    <a:pt x="644" y="31"/>
                  </a:lnTo>
                  <a:lnTo>
                    <a:pt x="623" y="72"/>
                  </a:lnTo>
                  <a:lnTo>
                    <a:pt x="654" y="101"/>
                  </a:lnTo>
                  <a:lnTo>
                    <a:pt x="652" y="311"/>
                  </a:lnTo>
                  <a:lnTo>
                    <a:pt x="639" y="309"/>
                  </a:lnTo>
                  <a:lnTo>
                    <a:pt x="641" y="337"/>
                  </a:lnTo>
                  <a:lnTo>
                    <a:pt x="651" y="358"/>
                  </a:lnTo>
                  <a:lnTo>
                    <a:pt x="644" y="377"/>
                  </a:lnTo>
                  <a:lnTo>
                    <a:pt x="651" y="428"/>
                  </a:lnTo>
                  <a:lnTo>
                    <a:pt x="636" y="423"/>
                  </a:lnTo>
                  <a:lnTo>
                    <a:pt x="620" y="403"/>
                  </a:lnTo>
                  <a:lnTo>
                    <a:pt x="561" y="384"/>
                  </a:lnTo>
                  <a:lnTo>
                    <a:pt x="505" y="387"/>
                  </a:lnTo>
                  <a:lnTo>
                    <a:pt x="472" y="363"/>
                  </a:lnTo>
                  <a:lnTo>
                    <a:pt x="0" y="335"/>
                  </a:lnTo>
                  <a:lnTo>
                    <a:pt x="32" y="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9" name="Freeform 100"/>
            <p:cNvSpPr>
              <a:spLocks/>
            </p:cNvSpPr>
            <p:nvPr/>
          </p:nvSpPr>
          <p:spPr bwMode="auto">
            <a:xfrm>
              <a:off x="2480" y="1518"/>
              <a:ext cx="723" cy="374"/>
            </a:xfrm>
            <a:custGeom>
              <a:avLst/>
              <a:gdLst>
                <a:gd name="T0" fmla="*/ 17 w 767"/>
                <a:gd name="T1" fmla="*/ 0 h 374"/>
                <a:gd name="T2" fmla="*/ 387 w 767"/>
                <a:gd name="T3" fmla="*/ 28 h 374"/>
                <a:gd name="T4" fmla="*/ 413 w 767"/>
                <a:gd name="T5" fmla="*/ 52 h 374"/>
                <a:gd name="T6" fmla="*/ 457 w 767"/>
                <a:gd name="T7" fmla="*/ 49 h 374"/>
                <a:gd name="T8" fmla="*/ 504 w 767"/>
                <a:gd name="T9" fmla="*/ 68 h 374"/>
                <a:gd name="T10" fmla="*/ 516 w 767"/>
                <a:gd name="T11" fmla="*/ 88 h 374"/>
                <a:gd name="T12" fmla="*/ 528 w 767"/>
                <a:gd name="T13" fmla="*/ 93 h 374"/>
                <a:gd name="T14" fmla="*/ 548 w 767"/>
                <a:gd name="T15" fmla="*/ 164 h 374"/>
                <a:gd name="T16" fmla="*/ 548 w 767"/>
                <a:gd name="T17" fmla="*/ 185 h 374"/>
                <a:gd name="T18" fmla="*/ 562 w 767"/>
                <a:gd name="T19" fmla="*/ 219 h 374"/>
                <a:gd name="T20" fmla="*/ 568 w 767"/>
                <a:gd name="T21" fmla="*/ 272 h 374"/>
                <a:gd name="T22" fmla="*/ 564 w 767"/>
                <a:gd name="T23" fmla="*/ 289 h 374"/>
                <a:gd name="T24" fmla="*/ 573 w 767"/>
                <a:gd name="T25" fmla="*/ 306 h 374"/>
                <a:gd name="T26" fmla="*/ 602 w 767"/>
                <a:gd name="T27" fmla="*/ 374 h 374"/>
                <a:gd name="T28" fmla="*/ 334 w 767"/>
                <a:gd name="T29" fmla="*/ 371 h 374"/>
                <a:gd name="T30" fmla="*/ 132 w 767"/>
                <a:gd name="T31" fmla="*/ 356 h 374"/>
                <a:gd name="T32" fmla="*/ 136 w 767"/>
                <a:gd name="T33" fmla="*/ 243 h 374"/>
                <a:gd name="T34" fmla="*/ 0 w 767"/>
                <a:gd name="T35" fmla="*/ 229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3" y="28"/>
                  </a:lnTo>
                  <a:lnTo>
                    <a:pt x="526" y="52"/>
                  </a:lnTo>
                  <a:lnTo>
                    <a:pt x="582" y="49"/>
                  </a:lnTo>
                  <a:lnTo>
                    <a:pt x="641" y="68"/>
                  </a:lnTo>
                  <a:lnTo>
                    <a:pt x="657" y="88"/>
                  </a:lnTo>
                  <a:lnTo>
                    <a:pt x="672" y="93"/>
                  </a:lnTo>
                  <a:lnTo>
                    <a:pt x="697" y="164"/>
                  </a:lnTo>
                  <a:lnTo>
                    <a:pt x="697" y="185"/>
                  </a:lnTo>
                  <a:lnTo>
                    <a:pt x="715" y="219"/>
                  </a:lnTo>
                  <a:lnTo>
                    <a:pt x="723" y="272"/>
                  </a:lnTo>
                  <a:lnTo>
                    <a:pt x="718" y="289"/>
                  </a:lnTo>
                  <a:lnTo>
                    <a:pt x="730" y="306"/>
                  </a:lnTo>
                  <a:lnTo>
                    <a:pt x="767" y="374"/>
                  </a:lnTo>
                  <a:lnTo>
                    <a:pt x="425" y="371"/>
                  </a:lnTo>
                  <a:lnTo>
                    <a:pt x="168" y="356"/>
                  </a:lnTo>
                  <a:lnTo>
                    <a:pt x="174" y="243"/>
                  </a:lnTo>
                  <a:lnTo>
                    <a:pt x="0" y="229"/>
                  </a:lnTo>
                  <a:lnTo>
                    <a:pt x="21" y="0"/>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0" name="Freeform 101"/>
            <p:cNvSpPr>
              <a:spLocks/>
            </p:cNvSpPr>
            <p:nvPr/>
          </p:nvSpPr>
          <p:spPr bwMode="auto">
            <a:xfrm>
              <a:off x="2616" y="1876"/>
              <a:ext cx="650" cy="363"/>
            </a:xfrm>
            <a:custGeom>
              <a:avLst/>
              <a:gdLst>
                <a:gd name="T0" fmla="*/ 20 w 691"/>
                <a:gd name="T1" fmla="*/ 0 h 363"/>
                <a:gd name="T2" fmla="*/ 219 w 691"/>
                <a:gd name="T3" fmla="*/ 15 h 363"/>
                <a:gd name="T4" fmla="*/ 487 w 691"/>
                <a:gd name="T5" fmla="*/ 18 h 363"/>
                <a:gd name="T6" fmla="*/ 502 w 691"/>
                <a:gd name="T7" fmla="*/ 34 h 363"/>
                <a:gd name="T8" fmla="*/ 511 w 691"/>
                <a:gd name="T9" fmla="*/ 31 h 363"/>
                <a:gd name="T10" fmla="*/ 521 w 691"/>
                <a:gd name="T11" fmla="*/ 49 h 363"/>
                <a:gd name="T12" fmla="*/ 513 w 691"/>
                <a:gd name="T13" fmla="*/ 49 h 363"/>
                <a:gd name="T14" fmla="*/ 502 w 691"/>
                <a:gd name="T15" fmla="*/ 73 h 363"/>
                <a:gd name="T16" fmla="*/ 525 w 691"/>
                <a:gd name="T17" fmla="*/ 112 h 363"/>
                <a:gd name="T18" fmla="*/ 541 w 691"/>
                <a:gd name="T19" fmla="*/ 117 h 363"/>
                <a:gd name="T20" fmla="*/ 539 w 691"/>
                <a:gd name="T21" fmla="*/ 361 h 363"/>
                <a:gd name="T22" fmla="*/ 309 w 691"/>
                <a:gd name="T23" fmla="*/ 363 h 363"/>
                <a:gd name="T24" fmla="*/ 0 w 691"/>
                <a:gd name="T25" fmla="*/ 345 h 363"/>
                <a:gd name="T26" fmla="*/ 20 w 691"/>
                <a:gd name="T27" fmla="*/ 0 h 363"/>
                <a:gd name="T28" fmla="*/ 20 w 691"/>
                <a:gd name="T29" fmla="*/ 0 h 3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3"/>
                <a:gd name="T47" fmla="*/ 691 w 691"/>
                <a:gd name="T48" fmla="*/ 363 h 3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3">
                  <a:moveTo>
                    <a:pt x="24" y="0"/>
                  </a:moveTo>
                  <a:lnTo>
                    <a:pt x="281" y="15"/>
                  </a:lnTo>
                  <a:lnTo>
                    <a:pt x="623" y="18"/>
                  </a:lnTo>
                  <a:lnTo>
                    <a:pt x="642" y="34"/>
                  </a:lnTo>
                  <a:lnTo>
                    <a:pt x="652" y="31"/>
                  </a:lnTo>
                  <a:lnTo>
                    <a:pt x="665" y="49"/>
                  </a:lnTo>
                  <a:lnTo>
                    <a:pt x="654" y="49"/>
                  </a:lnTo>
                  <a:lnTo>
                    <a:pt x="642" y="73"/>
                  </a:lnTo>
                  <a:lnTo>
                    <a:pt x="670" y="112"/>
                  </a:lnTo>
                  <a:lnTo>
                    <a:pt x="691" y="117"/>
                  </a:lnTo>
                  <a:lnTo>
                    <a:pt x="688" y="361"/>
                  </a:lnTo>
                  <a:lnTo>
                    <a:pt x="395" y="363"/>
                  </a:lnTo>
                  <a:lnTo>
                    <a:pt x="0" y="345"/>
                  </a:lnTo>
                  <a:lnTo>
                    <a:pt x="24" y="0"/>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1" name="Freeform 102"/>
            <p:cNvSpPr>
              <a:spLocks/>
            </p:cNvSpPr>
            <p:nvPr/>
          </p:nvSpPr>
          <p:spPr bwMode="auto">
            <a:xfrm>
              <a:off x="2527" y="2214"/>
              <a:ext cx="755" cy="408"/>
            </a:xfrm>
            <a:custGeom>
              <a:avLst/>
              <a:gdLst>
                <a:gd name="T0" fmla="*/ 5 w 803"/>
                <a:gd name="T1" fmla="*/ 0 h 408"/>
                <a:gd name="T2" fmla="*/ 73 w 803"/>
                <a:gd name="T3" fmla="*/ 6 h 408"/>
                <a:gd name="T4" fmla="*/ 383 w 803"/>
                <a:gd name="T5" fmla="*/ 24 h 408"/>
                <a:gd name="T6" fmla="*/ 611 w 803"/>
                <a:gd name="T7" fmla="*/ 22 h 408"/>
                <a:gd name="T8" fmla="*/ 614 w 803"/>
                <a:gd name="T9" fmla="*/ 82 h 408"/>
                <a:gd name="T10" fmla="*/ 628 w 803"/>
                <a:gd name="T11" fmla="*/ 210 h 408"/>
                <a:gd name="T12" fmla="*/ 625 w 803"/>
                <a:gd name="T13" fmla="*/ 408 h 408"/>
                <a:gd name="T14" fmla="*/ 575 w 803"/>
                <a:gd name="T15" fmla="*/ 374 h 408"/>
                <a:gd name="T16" fmla="*/ 522 w 803"/>
                <a:gd name="T17" fmla="*/ 387 h 408"/>
                <a:gd name="T18" fmla="*/ 481 w 803"/>
                <a:gd name="T19" fmla="*/ 401 h 408"/>
                <a:gd name="T20" fmla="*/ 424 w 803"/>
                <a:gd name="T21" fmla="*/ 403 h 408"/>
                <a:gd name="T22" fmla="*/ 383 w 803"/>
                <a:gd name="T23" fmla="*/ 370 h 408"/>
                <a:gd name="T24" fmla="*/ 370 w 803"/>
                <a:gd name="T25" fmla="*/ 387 h 408"/>
                <a:gd name="T26" fmla="*/ 303 w 803"/>
                <a:gd name="T27" fmla="*/ 349 h 408"/>
                <a:gd name="T28" fmla="*/ 271 w 803"/>
                <a:gd name="T29" fmla="*/ 340 h 408"/>
                <a:gd name="T30" fmla="*/ 255 w 803"/>
                <a:gd name="T31" fmla="*/ 320 h 408"/>
                <a:gd name="T32" fmla="*/ 233 w 803"/>
                <a:gd name="T33" fmla="*/ 319 h 408"/>
                <a:gd name="T34" fmla="*/ 213 w 803"/>
                <a:gd name="T35" fmla="*/ 296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6"/>
                  </a:lnTo>
                  <a:lnTo>
                    <a:pt x="489" y="24"/>
                  </a:lnTo>
                  <a:lnTo>
                    <a:pt x="782" y="22"/>
                  </a:lnTo>
                  <a:lnTo>
                    <a:pt x="785" y="82"/>
                  </a:lnTo>
                  <a:lnTo>
                    <a:pt x="803" y="210"/>
                  </a:lnTo>
                  <a:lnTo>
                    <a:pt x="800" y="408"/>
                  </a:lnTo>
                  <a:lnTo>
                    <a:pt x="736" y="374"/>
                  </a:lnTo>
                  <a:lnTo>
                    <a:pt x="667" y="387"/>
                  </a:lnTo>
                  <a:lnTo>
                    <a:pt x="617" y="401"/>
                  </a:lnTo>
                  <a:lnTo>
                    <a:pt x="544" y="403"/>
                  </a:lnTo>
                  <a:lnTo>
                    <a:pt x="489" y="370"/>
                  </a:lnTo>
                  <a:lnTo>
                    <a:pt x="474" y="387"/>
                  </a:lnTo>
                  <a:lnTo>
                    <a:pt x="388" y="349"/>
                  </a:lnTo>
                  <a:lnTo>
                    <a:pt x="346" y="340"/>
                  </a:lnTo>
                  <a:lnTo>
                    <a:pt x="325" y="320"/>
                  </a:lnTo>
                  <a:lnTo>
                    <a:pt x="299" y="319"/>
                  </a:lnTo>
                  <a:lnTo>
                    <a:pt x="272" y="296"/>
                  </a:lnTo>
                  <a:lnTo>
                    <a:pt x="282" y="76"/>
                  </a:lnTo>
                  <a:lnTo>
                    <a:pt x="0" y="60"/>
                  </a:lnTo>
                  <a:lnTo>
                    <a:pt x="5" y="0"/>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2" name="Freeform 103"/>
            <p:cNvSpPr>
              <a:spLocks/>
            </p:cNvSpPr>
            <p:nvPr/>
          </p:nvSpPr>
          <p:spPr bwMode="auto">
            <a:xfrm>
              <a:off x="3062" y="835"/>
              <a:ext cx="569" cy="660"/>
            </a:xfrm>
            <a:custGeom>
              <a:avLst/>
              <a:gdLst>
                <a:gd name="T0" fmla="*/ 3 w 606"/>
                <a:gd name="T1" fmla="*/ 125 h 659"/>
                <a:gd name="T2" fmla="*/ 22 w 606"/>
                <a:gd name="T3" fmla="*/ 203 h 659"/>
                <a:gd name="T4" fmla="*/ 23 w 606"/>
                <a:gd name="T5" fmla="*/ 300 h 659"/>
                <a:gd name="T6" fmla="*/ 36 w 606"/>
                <a:gd name="T7" fmla="*/ 383 h 659"/>
                <a:gd name="T8" fmla="*/ 21 w 606"/>
                <a:gd name="T9" fmla="*/ 424 h 659"/>
                <a:gd name="T10" fmla="*/ 45 w 606"/>
                <a:gd name="T11" fmla="*/ 453 h 659"/>
                <a:gd name="T12" fmla="*/ 43 w 606"/>
                <a:gd name="T13" fmla="*/ 663 h 659"/>
                <a:gd name="T14" fmla="*/ 386 w 606"/>
                <a:gd name="T15" fmla="*/ 655 h 659"/>
                <a:gd name="T16" fmla="*/ 382 w 606"/>
                <a:gd name="T17" fmla="*/ 613 h 659"/>
                <a:gd name="T18" fmla="*/ 344 w 606"/>
                <a:gd name="T19" fmla="*/ 577 h 659"/>
                <a:gd name="T20" fmla="*/ 325 w 606"/>
                <a:gd name="T21" fmla="*/ 551 h 659"/>
                <a:gd name="T22" fmla="*/ 279 w 606"/>
                <a:gd name="T23" fmla="*/ 514 h 659"/>
                <a:gd name="T24" fmla="*/ 281 w 606"/>
                <a:gd name="T25" fmla="*/ 454 h 659"/>
                <a:gd name="T26" fmla="*/ 270 w 606"/>
                <a:gd name="T27" fmla="*/ 414 h 659"/>
                <a:gd name="T28" fmla="*/ 309 w 606"/>
                <a:gd name="T29" fmla="*/ 356 h 659"/>
                <a:gd name="T30" fmla="*/ 305 w 606"/>
                <a:gd name="T31" fmla="*/ 293 h 659"/>
                <a:gd name="T32" fmla="*/ 368 w 606"/>
                <a:gd name="T33" fmla="*/ 233 h 659"/>
                <a:gd name="T34" fmla="*/ 384 w 606"/>
                <a:gd name="T35" fmla="*/ 199 h 659"/>
                <a:gd name="T36" fmla="*/ 470 w 606"/>
                <a:gd name="T37" fmla="*/ 141 h 659"/>
                <a:gd name="T38" fmla="*/ 431 w 606"/>
                <a:gd name="T39" fmla="*/ 120 h 659"/>
                <a:gd name="T40" fmla="*/ 398 w 606"/>
                <a:gd name="T41" fmla="*/ 125 h 659"/>
                <a:gd name="T42" fmla="*/ 390 w 606"/>
                <a:gd name="T43" fmla="*/ 109 h 659"/>
                <a:gd name="T44" fmla="*/ 327 w 606"/>
                <a:gd name="T45" fmla="*/ 107 h 659"/>
                <a:gd name="T46" fmla="*/ 286 w 606"/>
                <a:gd name="T47" fmla="*/ 91 h 659"/>
                <a:gd name="T48" fmla="*/ 198 w 606"/>
                <a:gd name="T49" fmla="*/ 80 h 659"/>
                <a:gd name="T50" fmla="*/ 186 w 606"/>
                <a:gd name="T51" fmla="*/ 60 h 659"/>
                <a:gd name="T52" fmla="*/ 151 w 606"/>
                <a:gd name="T53" fmla="*/ 42 h 659"/>
                <a:gd name="T54" fmla="*/ 145 w 606"/>
                <a:gd name="T55" fmla="*/ 0 h 659"/>
                <a:gd name="T56" fmla="*/ 123 w 606"/>
                <a:gd name="T57" fmla="*/ 0 h 659"/>
                <a:gd name="T58" fmla="*/ 123 w 606"/>
                <a:gd name="T59" fmla="*/ 31 h 659"/>
                <a:gd name="T60" fmla="*/ 0 w 606"/>
                <a:gd name="T61" fmla="*/ 31 h 659"/>
                <a:gd name="T62" fmla="*/ 3 w 606"/>
                <a:gd name="T63" fmla="*/ 125 h 659"/>
                <a:gd name="T64" fmla="*/ 3 w 606"/>
                <a:gd name="T65" fmla="*/ 125 h 6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9"/>
                <a:gd name="T101" fmla="*/ 606 w 606"/>
                <a:gd name="T102" fmla="*/ 659 h 6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9">
                  <a:moveTo>
                    <a:pt x="3" y="125"/>
                  </a:moveTo>
                  <a:lnTo>
                    <a:pt x="28" y="203"/>
                  </a:lnTo>
                  <a:lnTo>
                    <a:pt x="31" y="300"/>
                  </a:lnTo>
                  <a:lnTo>
                    <a:pt x="47" y="379"/>
                  </a:lnTo>
                  <a:lnTo>
                    <a:pt x="26" y="420"/>
                  </a:lnTo>
                  <a:lnTo>
                    <a:pt x="57" y="449"/>
                  </a:lnTo>
                  <a:lnTo>
                    <a:pt x="55" y="659"/>
                  </a:lnTo>
                  <a:lnTo>
                    <a:pt x="497" y="651"/>
                  </a:lnTo>
                  <a:lnTo>
                    <a:pt x="491" y="609"/>
                  </a:lnTo>
                  <a:lnTo>
                    <a:pt x="442" y="573"/>
                  </a:lnTo>
                  <a:lnTo>
                    <a:pt x="419" y="547"/>
                  </a:lnTo>
                  <a:lnTo>
                    <a:pt x="359" y="510"/>
                  </a:lnTo>
                  <a:lnTo>
                    <a:pt x="361" y="450"/>
                  </a:lnTo>
                  <a:lnTo>
                    <a:pt x="348" y="410"/>
                  </a:lnTo>
                  <a:lnTo>
                    <a:pt x="397" y="352"/>
                  </a:lnTo>
                  <a:lnTo>
                    <a:pt x="393" y="293"/>
                  </a:lnTo>
                  <a:lnTo>
                    <a:pt x="474" y="233"/>
                  </a:lnTo>
                  <a:lnTo>
                    <a:pt x="494" y="199"/>
                  </a:lnTo>
                  <a:lnTo>
                    <a:pt x="606" y="141"/>
                  </a:lnTo>
                  <a:lnTo>
                    <a:pt x="555" y="120"/>
                  </a:lnTo>
                  <a:lnTo>
                    <a:pt x="512" y="125"/>
                  </a:lnTo>
                  <a:lnTo>
                    <a:pt x="502" y="109"/>
                  </a:lnTo>
                  <a:lnTo>
                    <a:pt x="421" y="107"/>
                  </a:lnTo>
                  <a:lnTo>
                    <a:pt x="368" y="91"/>
                  </a:lnTo>
                  <a:lnTo>
                    <a:pt x="256" y="80"/>
                  </a:lnTo>
                  <a:lnTo>
                    <a:pt x="240" y="60"/>
                  </a:lnTo>
                  <a:lnTo>
                    <a:pt x="194" y="42"/>
                  </a:lnTo>
                  <a:lnTo>
                    <a:pt x="186" y="0"/>
                  </a:lnTo>
                  <a:lnTo>
                    <a:pt x="159" y="0"/>
                  </a:lnTo>
                  <a:lnTo>
                    <a:pt x="159" y="31"/>
                  </a:lnTo>
                  <a:lnTo>
                    <a:pt x="0" y="31"/>
                  </a:lnTo>
                  <a:lnTo>
                    <a:pt x="3" y="125"/>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3" name="Freeform 104"/>
            <p:cNvSpPr>
              <a:spLocks/>
            </p:cNvSpPr>
            <p:nvPr/>
          </p:nvSpPr>
          <p:spPr bwMode="auto">
            <a:xfrm>
              <a:off x="3101" y="1487"/>
              <a:ext cx="522" cy="362"/>
            </a:xfrm>
            <a:custGeom>
              <a:avLst/>
              <a:gdLst>
                <a:gd name="T0" fmla="*/ 2 w 555"/>
                <a:gd name="T1" fmla="*/ 34 h 358"/>
                <a:gd name="T2" fmla="*/ 8 w 555"/>
                <a:gd name="T3" fmla="*/ 55 h 358"/>
                <a:gd name="T4" fmla="*/ 5 w 555"/>
                <a:gd name="T5" fmla="*/ 74 h 358"/>
                <a:gd name="T6" fmla="*/ 8 w 555"/>
                <a:gd name="T7" fmla="*/ 125 h 358"/>
                <a:gd name="T8" fmla="*/ 29 w 555"/>
                <a:gd name="T9" fmla="*/ 196 h 358"/>
                <a:gd name="T10" fmla="*/ 29 w 555"/>
                <a:gd name="T11" fmla="*/ 217 h 358"/>
                <a:gd name="T12" fmla="*/ 43 w 555"/>
                <a:gd name="T13" fmla="*/ 251 h 358"/>
                <a:gd name="T14" fmla="*/ 49 w 555"/>
                <a:gd name="T15" fmla="*/ 304 h 358"/>
                <a:gd name="T16" fmla="*/ 46 w 555"/>
                <a:gd name="T17" fmla="*/ 321 h 358"/>
                <a:gd name="T18" fmla="*/ 55 w 555"/>
                <a:gd name="T19" fmla="*/ 338 h 358"/>
                <a:gd name="T20" fmla="*/ 335 w 555"/>
                <a:gd name="T21" fmla="*/ 330 h 358"/>
                <a:gd name="T22" fmla="*/ 356 w 555"/>
                <a:gd name="T23" fmla="*/ 358 h 358"/>
                <a:gd name="T24" fmla="*/ 385 w 555"/>
                <a:gd name="T25" fmla="*/ 277 h 358"/>
                <a:gd name="T26" fmla="*/ 376 w 555"/>
                <a:gd name="T27" fmla="*/ 246 h 358"/>
                <a:gd name="T28" fmla="*/ 426 w 555"/>
                <a:gd name="T29" fmla="*/ 197 h 358"/>
                <a:gd name="T30" fmla="*/ 435 w 555"/>
                <a:gd name="T31" fmla="*/ 162 h 358"/>
                <a:gd name="T32" fmla="*/ 399 w 555"/>
                <a:gd name="T33" fmla="*/ 110 h 358"/>
                <a:gd name="T34" fmla="*/ 364 w 555"/>
                <a:gd name="T35" fmla="*/ 57 h 358"/>
                <a:gd name="T36" fmla="*/ 356 w 555"/>
                <a:gd name="T37" fmla="*/ 0 h 358"/>
                <a:gd name="T38" fmla="*/ 9 w 555"/>
                <a:gd name="T39" fmla="*/ 8 h 358"/>
                <a:gd name="T40" fmla="*/ 0 w 555"/>
                <a:gd name="T41" fmla="*/ 6 h 358"/>
                <a:gd name="T42" fmla="*/ 2 w 555"/>
                <a:gd name="T43" fmla="*/ 34 h 358"/>
                <a:gd name="T44" fmla="*/ 2 w 555"/>
                <a:gd name="T45" fmla="*/ 34 h 3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5"/>
                <a:gd name="T70" fmla="*/ 0 h 358"/>
                <a:gd name="T71" fmla="*/ 555 w 555"/>
                <a:gd name="T72" fmla="*/ 358 h 3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5" h="358">
                  <a:moveTo>
                    <a:pt x="2" y="34"/>
                  </a:moveTo>
                  <a:lnTo>
                    <a:pt x="12" y="55"/>
                  </a:lnTo>
                  <a:lnTo>
                    <a:pt x="5" y="74"/>
                  </a:lnTo>
                  <a:lnTo>
                    <a:pt x="12" y="125"/>
                  </a:lnTo>
                  <a:lnTo>
                    <a:pt x="37" y="196"/>
                  </a:lnTo>
                  <a:lnTo>
                    <a:pt x="37" y="217"/>
                  </a:lnTo>
                  <a:lnTo>
                    <a:pt x="55" y="251"/>
                  </a:lnTo>
                  <a:lnTo>
                    <a:pt x="63" y="304"/>
                  </a:lnTo>
                  <a:lnTo>
                    <a:pt x="58" y="321"/>
                  </a:lnTo>
                  <a:lnTo>
                    <a:pt x="70" y="338"/>
                  </a:lnTo>
                  <a:lnTo>
                    <a:pt x="429" y="330"/>
                  </a:lnTo>
                  <a:lnTo>
                    <a:pt x="455" y="358"/>
                  </a:lnTo>
                  <a:lnTo>
                    <a:pt x="492" y="277"/>
                  </a:lnTo>
                  <a:lnTo>
                    <a:pt x="481" y="246"/>
                  </a:lnTo>
                  <a:lnTo>
                    <a:pt x="544" y="197"/>
                  </a:lnTo>
                  <a:lnTo>
                    <a:pt x="555" y="162"/>
                  </a:lnTo>
                  <a:lnTo>
                    <a:pt x="510" y="110"/>
                  </a:lnTo>
                  <a:lnTo>
                    <a:pt x="465" y="57"/>
                  </a:lnTo>
                  <a:lnTo>
                    <a:pt x="455" y="0"/>
                  </a:lnTo>
                  <a:lnTo>
                    <a:pt x="13" y="8"/>
                  </a:lnTo>
                  <a:lnTo>
                    <a:pt x="0" y="6"/>
                  </a:lnTo>
                  <a:lnTo>
                    <a:pt x="2" y="34"/>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4" name="Freeform 105"/>
            <p:cNvSpPr>
              <a:spLocks/>
            </p:cNvSpPr>
            <p:nvPr/>
          </p:nvSpPr>
          <p:spPr bwMode="auto">
            <a:xfrm>
              <a:off x="3167" y="1817"/>
              <a:ext cx="581" cy="525"/>
            </a:xfrm>
            <a:custGeom>
              <a:avLst/>
              <a:gdLst>
                <a:gd name="T0" fmla="*/ 29 w 618"/>
                <a:gd name="T1" fmla="*/ 76 h 525"/>
                <a:gd name="T2" fmla="*/ 44 w 618"/>
                <a:gd name="T3" fmla="*/ 92 h 525"/>
                <a:gd name="T4" fmla="*/ 52 w 618"/>
                <a:gd name="T5" fmla="*/ 89 h 525"/>
                <a:gd name="T6" fmla="*/ 62 w 618"/>
                <a:gd name="T7" fmla="*/ 107 h 525"/>
                <a:gd name="T8" fmla="*/ 53 w 618"/>
                <a:gd name="T9" fmla="*/ 107 h 525"/>
                <a:gd name="T10" fmla="*/ 44 w 618"/>
                <a:gd name="T11" fmla="*/ 131 h 525"/>
                <a:gd name="T12" fmla="*/ 66 w 618"/>
                <a:gd name="T13" fmla="*/ 170 h 525"/>
                <a:gd name="T14" fmla="*/ 82 w 618"/>
                <a:gd name="T15" fmla="*/ 175 h 525"/>
                <a:gd name="T16" fmla="*/ 80 w 618"/>
                <a:gd name="T17" fmla="*/ 419 h 525"/>
                <a:gd name="T18" fmla="*/ 82 w 618"/>
                <a:gd name="T19" fmla="*/ 479 h 525"/>
                <a:gd name="T20" fmla="*/ 403 w 618"/>
                <a:gd name="T21" fmla="*/ 466 h 525"/>
                <a:gd name="T22" fmla="*/ 407 w 618"/>
                <a:gd name="T23" fmla="*/ 502 h 525"/>
                <a:gd name="T24" fmla="*/ 393 w 618"/>
                <a:gd name="T25" fmla="*/ 525 h 525"/>
                <a:gd name="T26" fmla="*/ 442 w 618"/>
                <a:gd name="T27" fmla="*/ 521 h 525"/>
                <a:gd name="T28" fmla="*/ 450 w 618"/>
                <a:gd name="T29" fmla="*/ 502 h 525"/>
                <a:gd name="T30" fmla="*/ 450 w 618"/>
                <a:gd name="T31" fmla="*/ 479 h 525"/>
                <a:gd name="T32" fmla="*/ 464 w 618"/>
                <a:gd name="T33" fmla="*/ 463 h 525"/>
                <a:gd name="T34" fmla="*/ 465 w 618"/>
                <a:gd name="T35" fmla="*/ 445 h 525"/>
                <a:gd name="T36" fmla="*/ 479 w 618"/>
                <a:gd name="T37" fmla="*/ 444 h 525"/>
                <a:gd name="T38" fmla="*/ 482 w 618"/>
                <a:gd name="T39" fmla="*/ 408 h 525"/>
                <a:gd name="T40" fmla="*/ 465 w 618"/>
                <a:gd name="T41" fmla="*/ 403 h 525"/>
                <a:gd name="T42" fmla="*/ 453 w 618"/>
                <a:gd name="T43" fmla="*/ 377 h 525"/>
                <a:gd name="T44" fmla="*/ 436 w 618"/>
                <a:gd name="T45" fmla="*/ 314 h 525"/>
                <a:gd name="T46" fmla="*/ 416 w 618"/>
                <a:gd name="T47" fmla="*/ 306 h 525"/>
                <a:gd name="T48" fmla="*/ 393 w 618"/>
                <a:gd name="T49" fmla="*/ 282 h 525"/>
                <a:gd name="T50" fmla="*/ 385 w 618"/>
                <a:gd name="T51" fmla="*/ 249 h 525"/>
                <a:gd name="T52" fmla="*/ 398 w 618"/>
                <a:gd name="T53" fmla="*/ 199 h 525"/>
                <a:gd name="T54" fmla="*/ 386 w 618"/>
                <a:gd name="T55" fmla="*/ 190 h 525"/>
                <a:gd name="T56" fmla="*/ 359 w 618"/>
                <a:gd name="T57" fmla="*/ 190 h 525"/>
                <a:gd name="T58" fmla="*/ 353 w 618"/>
                <a:gd name="T59" fmla="*/ 159 h 525"/>
                <a:gd name="T60" fmla="*/ 306 w 618"/>
                <a:gd name="T61" fmla="*/ 97 h 525"/>
                <a:gd name="T62" fmla="*/ 296 w 618"/>
                <a:gd name="T63" fmla="*/ 47 h 525"/>
                <a:gd name="T64" fmla="*/ 301 w 618"/>
                <a:gd name="T65" fmla="*/ 28 h 525"/>
                <a:gd name="T66" fmla="*/ 281 w 618"/>
                <a:gd name="T67" fmla="*/ 0 h 525"/>
                <a:gd name="T68" fmla="*/ 0 w 618"/>
                <a:gd name="T69" fmla="*/ 8 h 525"/>
                <a:gd name="T70" fmla="*/ 29 w 618"/>
                <a:gd name="T71" fmla="*/ 76 h 525"/>
                <a:gd name="T72" fmla="*/ 29 w 618"/>
                <a:gd name="T73" fmla="*/ 76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8"/>
                <a:gd name="T112" fmla="*/ 0 h 525"/>
                <a:gd name="T113" fmla="*/ 618 w 618"/>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8" h="525">
                  <a:moveTo>
                    <a:pt x="37" y="76"/>
                  </a:moveTo>
                  <a:lnTo>
                    <a:pt x="56" y="92"/>
                  </a:lnTo>
                  <a:lnTo>
                    <a:pt x="66" y="89"/>
                  </a:lnTo>
                  <a:lnTo>
                    <a:pt x="79" y="107"/>
                  </a:lnTo>
                  <a:lnTo>
                    <a:pt x="68" y="107"/>
                  </a:lnTo>
                  <a:lnTo>
                    <a:pt x="56" y="131"/>
                  </a:lnTo>
                  <a:lnTo>
                    <a:pt x="84" y="170"/>
                  </a:lnTo>
                  <a:lnTo>
                    <a:pt x="105" y="175"/>
                  </a:lnTo>
                  <a:lnTo>
                    <a:pt x="102" y="419"/>
                  </a:lnTo>
                  <a:lnTo>
                    <a:pt x="105" y="479"/>
                  </a:lnTo>
                  <a:lnTo>
                    <a:pt x="516" y="466"/>
                  </a:lnTo>
                  <a:lnTo>
                    <a:pt x="521" y="502"/>
                  </a:lnTo>
                  <a:lnTo>
                    <a:pt x="503" y="525"/>
                  </a:lnTo>
                  <a:lnTo>
                    <a:pt x="566" y="521"/>
                  </a:lnTo>
                  <a:lnTo>
                    <a:pt x="578" y="502"/>
                  </a:lnTo>
                  <a:lnTo>
                    <a:pt x="578" y="479"/>
                  </a:lnTo>
                  <a:lnTo>
                    <a:pt x="594" y="463"/>
                  </a:lnTo>
                  <a:lnTo>
                    <a:pt x="597" y="445"/>
                  </a:lnTo>
                  <a:lnTo>
                    <a:pt x="613" y="444"/>
                  </a:lnTo>
                  <a:lnTo>
                    <a:pt x="618" y="408"/>
                  </a:lnTo>
                  <a:lnTo>
                    <a:pt x="596" y="403"/>
                  </a:lnTo>
                  <a:lnTo>
                    <a:pt x="581" y="377"/>
                  </a:lnTo>
                  <a:lnTo>
                    <a:pt x="558" y="314"/>
                  </a:lnTo>
                  <a:lnTo>
                    <a:pt x="532" y="306"/>
                  </a:lnTo>
                  <a:lnTo>
                    <a:pt x="503" y="282"/>
                  </a:lnTo>
                  <a:lnTo>
                    <a:pt x="492" y="249"/>
                  </a:lnTo>
                  <a:lnTo>
                    <a:pt x="510" y="199"/>
                  </a:lnTo>
                  <a:lnTo>
                    <a:pt x="495" y="190"/>
                  </a:lnTo>
                  <a:lnTo>
                    <a:pt x="460" y="190"/>
                  </a:lnTo>
                  <a:lnTo>
                    <a:pt x="451" y="159"/>
                  </a:lnTo>
                  <a:lnTo>
                    <a:pt x="393" y="97"/>
                  </a:lnTo>
                  <a:lnTo>
                    <a:pt x="379" y="47"/>
                  </a:lnTo>
                  <a:lnTo>
                    <a:pt x="385" y="28"/>
                  </a:lnTo>
                  <a:lnTo>
                    <a:pt x="359" y="0"/>
                  </a:lnTo>
                  <a:lnTo>
                    <a:pt x="0" y="8"/>
                  </a:lnTo>
                  <a:lnTo>
                    <a:pt x="37" y="76"/>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5" name="Freeform 106"/>
            <p:cNvSpPr>
              <a:spLocks/>
            </p:cNvSpPr>
            <p:nvPr/>
          </p:nvSpPr>
          <p:spPr bwMode="auto">
            <a:xfrm>
              <a:off x="3266" y="2283"/>
              <a:ext cx="442" cy="410"/>
            </a:xfrm>
            <a:custGeom>
              <a:avLst/>
              <a:gdLst>
                <a:gd name="T0" fmla="*/ 14 w 470"/>
                <a:gd name="T1" fmla="*/ 141 h 410"/>
                <a:gd name="T2" fmla="*/ 11 w 470"/>
                <a:gd name="T3" fmla="*/ 339 h 410"/>
                <a:gd name="T4" fmla="*/ 20 w 470"/>
                <a:gd name="T5" fmla="*/ 350 h 410"/>
                <a:gd name="T6" fmla="*/ 46 w 470"/>
                <a:gd name="T7" fmla="*/ 350 h 410"/>
                <a:gd name="T8" fmla="*/ 47 w 470"/>
                <a:gd name="T9" fmla="*/ 410 h 410"/>
                <a:gd name="T10" fmla="*/ 264 w 470"/>
                <a:gd name="T11" fmla="*/ 407 h 410"/>
                <a:gd name="T12" fmla="*/ 260 w 470"/>
                <a:gd name="T13" fmla="*/ 345 h 410"/>
                <a:gd name="T14" fmla="*/ 278 w 470"/>
                <a:gd name="T15" fmla="*/ 277 h 410"/>
                <a:gd name="T16" fmla="*/ 307 w 470"/>
                <a:gd name="T17" fmla="*/ 230 h 410"/>
                <a:gd name="T18" fmla="*/ 305 w 470"/>
                <a:gd name="T19" fmla="*/ 217 h 410"/>
                <a:gd name="T20" fmla="*/ 324 w 470"/>
                <a:gd name="T21" fmla="*/ 174 h 410"/>
                <a:gd name="T22" fmla="*/ 335 w 470"/>
                <a:gd name="T23" fmla="*/ 127 h 410"/>
                <a:gd name="T24" fmla="*/ 332 w 470"/>
                <a:gd name="T25" fmla="*/ 123 h 410"/>
                <a:gd name="T26" fmla="*/ 349 w 470"/>
                <a:gd name="T27" fmla="*/ 106 h 410"/>
                <a:gd name="T28" fmla="*/ 368 w 470"/>
                <a:gd name="T29" fmla="*/ 65 h 410"/>
                <a:gd name="T30" fmla="*/ 361 w 470"/>
                <a:gd name="T31" fmla="*/ 55 h 410"/>
                <a:gd name="T32" fmla="*/ 311 w 470"/>
                <a:gd name="T33" fmla="*/ 59 h 410"/>
                <a:gd name="T34" fmla="*/ 325 w 470"/>
                <a:gd name="T35" fmla="*/ 36 h 410"/>
                <a:gd name="T36" fmla="*/ 322 w 470"/>
                <a:gd name="T37" fmla="*/ 0 h 410"/>
                <a:gd name="T38" fmla="*/ 0 w 470"/>
                <a:gd name="T39" fmla="*/ 13 h 410"/>
                <a:gd name="T40" fmla="*/ 14 w 470"/>
                <a:gd name="T41" fmla="*/ 141 h 410"/>
                <a:gd name="T42" fmla="*/ 14 w 470"/>
                <a:gd name="T43" fmla="*/ 141 h 4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0"/>
                <a:gd name="T67" fmla="*/ 0 h 410"/>
                <a:gd name="T68" fmla="*/ 470 w 470"/>
                <a:gd name="T69" fmla="*/ 410 h 4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0" h="410">
                  <a:moveTo>
                    <a:pt x="18" y="141"/>
                  </a:moveTo>
                  <a:lnTo>
                    <a:pt x="15" y="339"/>
                  </a:lnTo>
                  <a:lnTo>
                    <a:pt x="24" y="350"/>
                  </a:lnTo>
                  <a:lnTo>
                    <a:pt x="58" y="350"/>
                  </a:lnTo>
                  <a:lnTo>
                    <a:pt x="60" y="410"/>
                  </a:lnTo>
                  <a:lnTo>
                    <a:pt x="338" y="407"/>
                  </a:lnTo>
                  <a:lnTo>
                    <a:pt x="334" y="345"/>
                  </a:lnTo>
                  <a:lnTo>
                    <a:pt x="356" y="277"/>
                  </a:lnTo>
                  <a:lnTo>
                    <a:pt x="392" y="230"/>
                  </a:lnTo>
                  <a:lnTo>
                    <a:pt x="389" y="217"/>
                  </a:lnTo>
                  <a:lnTo>
                    <a:pt x="414" y="174"/>
                  </a:lnTo>
                  <a:lnTo>
                    <a:pt x="429" y="127"/>
                  </a:lnTo>
                  <a:lnTo>
                    <a:pt x="424" y="123"/>
                  </a:lnTo>
                  <a:lnTo>
                    <a:pt x="447" y="106"/>
                  </a:lnTo>
                  <a:lnTo>
                    <a:pt x="470" y="65"/>
                  </a:lnTo>
                  <a:lnTo>
                    <a:pt x="461" y="55"/>
                  </a:lnTo>
                  <a:lnTo>
                    <a:pt x="398" y="59"/>
                  </a:lnTo>
                  <a:lnTo>
                    <a:pt x="416" y="36"/>
                  </a:lnTo>
                  <a:lnTo>
                    <a:pt x="411" y="0"/>
                  </a:lnTo>
                  <a:lnTo>
                    <a:pt x="0" y="13"/>
                  </a:lnTo>
                  <a:lnTo>
                    <a:pt x="18" y="141"/>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6" name="Freeform 107"/>
            <p:cNvSpPr>
              <a:spLocks/>
            </p:cNvSpPr>
            <p:nvPr/>
          </p:nvSpPr>
          <p:spPr bwMode="auto">
            <a:xfrm>
              <a:off x="3323" y="2692"/>
              <a:ext cx="498" cy="448"/>
            </a:xfrm>
            <a:custGeom>
              <a:avLst/>
              <a:gdLst>
                <a:gd name="T0" fmla="*/ 0 w 531"/>
                <a:gd name="T1" fmla="*/ 3 h 450"/>
                <a:gd name="T2" fmla="*/ 5 w 531"/>
                <a:gd name="T3" fmla="*/ 124 h 450"/>
                <a:gd name="T4" fmla="*/ 41 w 531"/>
                <a:gd name="T5" fmla="*/ 213 h 450"/>
                <a:gd name="T6" fmla="*/ 28 w 531"/>
                <a:gd name="T7" fmla="*/ 287 h 450"/>
                <a:gd name="T8" fmla="*/ 31 w 531"/>
                <a:gd name="T9" fmla="*/ 345 h 450"/>
                <a:gd name="T10" fmla="*/ 14 w 531"/>
                <a:gd name="T11" fmla="*/ 374 h 450"/>
                <a:gd name="T12" fmla="*/ 21 w 531"/>
                <a:gd name="T13" fmla="*/ 384 h 450"/>
                <a:gd name="T14" fmla="*/ 76 w 531"/>
                <a:gd name="T15" fmla="*/ 376 h 450"/>
                <a:gd name="T16" fmla="*/ 144 w 531"/>
                <a:gd name="T17" fmla="*/ 399 h 450"/>
                <a:gd name="T18" fmla="*/ 167 w 531"/>
                <a:gd name="T19" fmla="*/ 376 h 450"/>
                <a:gd name="T20" fmla="*/ 233 w 531"/>
                <a:gd name="T21" fmla="*/ 412 h 450"/>
                <a:gd name="T22" fmla="*/ 240 w 531"/>
                <a:gd name="T23" fmla="*/ 431 h 450"/>
                <a:gd name="T24" fmla="*/ 264 w 531"/>
                <a:gd name="T25" fmla="*/ 446 h 450"/>
                <a:gd name="T26" fmla="*/ 278 w 531"/>
                <a:gd name="T27" fmla="*/ 428 h 450"/>
                <a:gd name="T28" fmla="*/ 310 w 531"/>
                <a:gd name="T29" fmla="*/ 444 h 450"/>
                <a:gd name="T30" fmla="*/ 330 w 531"/>
                <a:gd name="T31" fmla="*/ 431 h 450"/>
                <a:gd name="T32" fmla="*/ 326 w 531"/>
                <a:gd name="T33" fmla="*/ 405 h 450"/>
                <a:gd name="T34" fmla="*/ 380 w 531"/>
                <a:gd name="T35" fmla="*/ 428 h 450"/>
                <a:gd name="T36" fmla="*/ 378 w 531"/>
                <a:gd name="T37" fmla="*/ 454 h 450"/>
                <a:gd name="T38" fmla="*/ 414 w 531"/>
                <a:gd name="T39" fmla="*/ 421 h 450"/>
                <a:gd name="T40" fmla="*/ 382 w 531"/>
                <a:gd name="T41" fmla="*/ 416 h 450"/>
                <a:gd name="T42" fmla="*/ 357 w 531"/>
                <a:gd name="T43" fmla="*/ 382 h 450"/>
                <a:gd name="T44" fmla="*/ 388 w 531"/>
                <a:gd name="T45" fmla="*/ 340 h 450"/>
                <a:gd name="T46" fmla="*/ 388 w 531"/>
                <a:gd name="T47" fmla="*/ 316 h 450"/>
                <a:gd name="T48" fmla="*/ 353 w 531"/>
                <a:gd name="T49" fmla="*/ 352 h 450"/>
                <a:gd name="T50" fmla="*/ 337 w 531"/>
                <a:gd name="T51" fmla="*/ 340 h 450"/>
                <a:gd name="T52" fmla="*/ 351 w 531"/>
                <a:gd name="T53" fmla="*/ 321 h 450"/>
                <a:gd name="T54" fmla="*/ 313 w 531"/>
                <a:gd name="T55" fmla="*/ 335 h 450"/>
                <a:gd name="T56" fmla="*/ 289 w 531"/>
                <a:gd name="T57" fmla="*/ 323 h 450"/>
                <a:gd name="T58" fmla="*/ 296 w 531"/>
                <a:gd name="T59" fmla="*/ 301 h 450"/>
                <a:gd name="T60" fmla="*/ 359 w 531"/>
                <a:gd name="T61" fmla="*/ 316 h 450"/>
                <a:gd name="T62" fmla="*/ 335 w 531"/>
                <a:gd name="T63" fmla="*/ 263 h 450"/>
                <a:gd name="T64" fmla="*/ 338 w 531"/>
                <a:gd name="T65" fmla="*/ 220 h 450"/>
                <a:gd name="T66" fmla="*/ 192 w 531"/>
                <a:gd name="T67" fmla="*/ 232 h 450"/>
                <a:gd name="T68" fmla="*/ 211 w 531"/>
                <a:gd name="T69" fmla="*/ 144 h 450"/>
                <a:gd name="T70" fmla="*/ 235 w 531"/>
                <a:gd name="T71" fmla="*/ 102 h 450"/>
                <a:gd name="T72" fmla="*/ 227 w 531"/>
                <a:gd name="T73" fmla="*/ 90 h 450"/>
                <a:gd name="T74" fmla="*/ 216 w 531"/>
                <a:gd name="T75" fmla="*/ 0 h 450"/>
                <a:gd name="T76" fmla="*/ 0 w 531"/>
                <a:gd name="T77" fmla="*/ 3 h 450"/>
                <a:gd name="T78" fmla="*/ 0 w 531"/>
                <a:gd name="T79" fmla="*/ 3 h 450"/>
                <a:gd name="T80" fmla="*/ 0 w 531"/>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1"/>
                <a:gd name="T124" fmla="*/ 0 h 450"/>
                <a:gd name="T125" fmla="*/ 531 w 531"/>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1" h="450">
                  <a:moveTo>
                    <a:pt x="0" y="3"/>
                  </a:moveTo>
                  <a:lnTo>
                    <a:pt x="5" y="124"/>
                  </a:lnTo>
                  <a:lnTo>
                    <a:pt x="53" y="213"/>
                  </a:lnTo>
                  <a:lnTo>
                    <a:pt x="36" y="283"/>
                  </a:lnTo>
                  <a:lnTo>
                    <a:pt x="39" y="341"/>
                  </a:lnTo>
                  <a:lnTo>
                    <a:pt x="18" y="370"/>
                  </a:lnTo>
                  <a:lnTo>
                    <a:pt x="26" y="380"/>
                  </a:lnTo>
                  <a:lnTo>
                    <a:pt x="97" y="372"/>
                  </a:lnTo>
                  <a:lnTo>
                    <a:pt x="184" y="395"/>
                  </a:lnTo>
                  <a:lnTo>
                    <a:pt x="214" y="372"/>
                  </a:lnTo>
                  <a:lnTo>
                    <a:pt x="299" y="408"/>
                  </a:lnTo>
                  <a:lnTo>
                    <a:pt x="306" y="427"/>
                  </a:lnTo>
                  <a:lnTo>
                    <a:pt x="338" y="442"/>
                  </a:lnTo>
                  <a:lnTo>
                    <a:pt x="356" y="424"/>
                  </a:lnTo>
                  <a:lnTo>
                    <a:pt x="397" y="440"/>
                  </a:lnTo>
                  <a:lnTo>
                    <a:pt x="422" y="427"/>
                  </a:lnTo>
                  <a:lnTo>
                    <a:pt x="418" y="401"/>
                  </a:lnTo>
                  <a:lnTo>
                    <a:pt x="487" y="424"/>
                  </a:lnTo>
                  <a:lnTo>
                    <a:pt x="484" y="450"/>
                  </a:lnTo>
                  <a:lnTo>
                    <a:pt x="531" y="417"/>
                  </a:lnTo>
                  <a:lnTo>
                    <a:pt x="489" y="412"/>
                  </a:lnTo>
                  <a:lnTo>
                    <a:pt x="458" y="378"/>
                  </a:lnTo>
                  <a:lnTo>
                    <a:pt x="497" y="336"/>
                  </a:lnTo>
                  <a:lnTo>
                    <a:pt x="497" y="312"/>
                  </a:lnTo>
                  <a:lnTo>
                    <a:pt x="453" y="348"/>
                  </a:lnTo>
                  <a:lnTo>
                    <a:pt x="432" y="336"/>
                  </a:lnTo>
                  <a:lnTo>
                    <a:pt x="450" y="317"/>
                  </a:lnTo>
                  <a:lnTo>
                    <a:pt x="401" y="331"/>
                  </a:lnTo>
                  <a:lnTo>
                    <a:pt x="371" y="319"/>
                  </a:lnTo>
                  <a:lnTo>
                    <a:pt x="379" y="297"/>
                  </a:lnTo>
                  <a:lnTo>
                    <a:pt x="461" y="312"/>
                  </a:lnTo>
                  <a:lnTo>
                    <a:pt x="429" y="259"/>
                  </a:lnTo>
                  <a:lnTo>
                    <a:pt x="434" y="220"/>
                  </a:lnTo>
                  <a:lnTo>
                    <a:pt x="246" y="228"/>
                  </a:lnTo>
                  <a:lnTo>
                    <a:pt x="269" y="144"/>
                  </a:lnTo>
                  <a:lnTo>
                    <a:pt x="301" y="102"/>
                  </a:lnTo>
                  <a:lnTo>
                    <a:pt x="291" y="90"/>
                  </a:lnTo>
                  <a:lnTo>
                    <a:pt x="278" y="0"/>
                  </a:lnTo>
                  <a:lnTo>
                    <a:pt x="0" y="3"/>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7" name="Freeform 108"/>
            <p:cNvSpPr>
              <a:spLocks/>
            </p:cNvSpPr>
            <p:nvPr/>
          </p:nvSpPr>
          <p:spPr bwMode="auto">
            <a:xfrm>
              <a:off x="3576" y="1020"/>
              <a:ext cx="498" cy="265"/>
            </a:xfrm>
            <a:custGeom>
              <a:avLst/>
              <a:gdLst>
                <a:gd name="T0" fmla="*/ 148 w 530"/>
                <a:gd name="T1" fmla="*/ 177 h 264"/>
                <a:gd name="T2" fmla="*/ 154 w 530"/>
                <a:gd name="T3" fmla="*/ 193 h 264"/>
                <a:gd name="T4" fmla="*/ 168 w 530"/>
                <a:gd name="T5" fmla="*/ 198 h 264"/>
                <a:gd name="T6" fmla="*/ 188 w 530"/>
                <a:gd name="T7" fmla="*/ 268 h 264"/>
                <a:gd name="T8" fmla="*/ 226 w 530"/>
                <a:gd name="T9" fmla="*/ 172 h 264"/>
                <a:gd name="T10" fmla="*/ 243 w 530"/>
                <a:gd name="T11" fmla="*/ 175 h 264"/>
                <a:gd name="T12" fmla="*/ 268 w 530"/>
                <a:gd name="T13" fmla="*/ 161 h 264"/>
                <a:gd name="T14" fmla="*/ 307 w 530"/>
                <a:gd name="T15" fmla="*/ 161 h 264"/>
                <a:gd name="T16" fmla="*/ 321 w 530"/>
                <a:gd name="T17" fmla="*/ 138 h 264"/>
                <a:gd name="T18" fmla="*/ 397 w 530"/>
                <a:gd name="T19" fmla="*/ 141 h 264"/>
                <a:gd name="T20" fmla="*/ 413 w 530"/>
                <a:gd name="T21" fmla="*/ 123 h 264"/>
                <a:gd name="T22" fmla="*/ 387 w 530"/>
                <a:gd name="T23" fmla="*/ 86 h 264"/>
                <a:gd name="T24" fmla="*/ 341 w 530"/>
                <a:gd name="T25" fmla="*/ 87 h 264"/>
                <a:gd name="T26" fmla="*/ 303 w 530"/>
                <a:gd name="T27" fmla="*/ 81 h 264"/>
                <a:gd name="T28" fmla="*/ 255 w 530"/>
                <a:gd name="T29" fmla="*/ 81 h 264"/>
                <a:gd name="T30" fmla="*/ 240 w 530"/>
                <a:gd name="T31" fmla="*/ 112 h 264"/>
                <a:gd name="T32" fmla="*/ 214 w 530"/>
                <a:gd name="T33" fmla="*/ 94 h 264"/>
                <a:gd name="T34" fmla="*/ 189 w 530"/>
                <a:gd name="T35" fmla="*/ 97 h 264"/>
                <a:gd name="T36" fmla="*/ 181 w 530"/>
                <a:gd name="T37" fmla="*/ 65 h 264"/>
                <a:gd name="T38" fmla="*/ 126 w 530"/>
                <a:gd name="T39" fmla="*/ 60 h 264"/>
                <a:gd name="T40" fmla="*/ 120 w 530"/>
                <a:gd name="T41" fmla="*/ 48 h 264"/>
                <a:gd name="T42" fmla="*/ 144 w 530"/>
                <a:gd name="T43" fmla="*/ 14 h 264"/>
                <a:gd name="T44" fmla="*/ 164 w 530"/>
                <a:gd name="T45" fmla="*/ 13 h 264"/>
                <a:gd name="T46" fmla="*/ 144 w 530"/>
                <a:gd name="T47" fmla="*/ 0 h 264"/>
                <a:gd name="T48" fmla="*/ 114 w 530"/>
                <a:gd name="T49" fmla="*/ 10 h 264"/>
                <a:gd name="T50" fmla="*/ 63 w 530"/>
                <a:gd name="T51" fmla="*/ 74 h 264"/>
                <a:gd name="T52" fmla="*/ 38 w 530"/>
                <a:gd name="T53" fmla="*/ 81 h 264"/>
                <a:gd name="T54" fmla="*/ 0 w 530"/>
                <a:gd name="T55" fmla="*/ 113 h 264"/>
                <a:gd name="T56" fmla="*/ 148 w 530"/>
                <a:gd name="T57" fmla="*/ 177 h 264"/>
                <a:gd name="T58" fmla="*/ 148 w 530"/>
                <a:gd name="T59" fmla="*/ 177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0"/>
                <a:gd name="T91" fmla="*/ 0 h 264"/>
                <a:gd name="T92" fmla="*/ 530 w 530"/>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0" h="264">
                  <a:moveTo>
                    <a:pt x="191" y="173"/>
                  </a:moveTo>
                  <a:lnTo>
                    <a:pt x="198" y="189"/>
                  </a:lnTo>
                  <a:lnTo>
                    <a:pt x="216" y="194"/>
                  </a:lnTo>
                  <a:lnTo>
                    <a:pt x="242" y="264"/>
                  </a:lnTo>
                  <a:lnTo>
                    <a:pt x="288" y="168"/>
                  </a:lnTo>
                  <a:lnTo>
                    <a:pt x="313" y="171"/>
                  </a:lnTo>
                  <a:lnTo>
                    <a:pt x="344" y="157"/>
                  </a:lnTo>
                  <a:lnTo>
                    <a:pt x="394" y="157"/>
                  </a:lnTo>
                  <a:lnTo>
                    <a:pt x="412" y="134"/>
                  </a:lnTo>
                  <a:lnTo>
                    <a:pt x="510" y="137"/>
                  </a:lnTo>
                  <a:lnTo>
                    <a:pt x="530" y="123"/>
                  </a:lnTo>
                  <a:lnTo>
                    <a:pt x="497" y="86"/>
                  </a:lnTo>
                  <a:lnTo>
                    <a:pt x="437" y="87"/>
                  </a:lnTo>
                  <a:lnTo>
                    <a:pt x="389" y="81"/>
                  </a:lnTo>
                  <a:lnTo>
                    <a:pt x="327" y="81"/>
                  </a:lnTo>
                  <a:lnTo>
                    <a:pt x="306" y="112"/>
                  </a:lnTo>
                  <a:lnTo>
                    <a:pt x="276" y="94"/>
                  </a:lnTo>
                  <a:lnTo>
                    <a:pt x="243" y="97"/>
                  </a:lnTo>
                  <a:lnTo>
                    <a:pt x="232" y="65"/>
                  </a:lnTo>
                  <a:lnTo>
                    <a:pt x="162" y="60"/>
                  </a:lnTo>
                  <a:lnTo>
                    <a:pt x="154" y="48"/>
                  </a:lnTo>
                  <a:lnTo>
                    <a:pt x="185" y="14"/>
                  </a:lnTo>
                  <a:lnTo>
                    <a:pt x="211" y="13"/>
                  </a:lnTo>
                  <a:lnTo>
                    <a:pt x="185" y="0"/>
                  </a:lnTo>
                  <a:lnTo>
                    <a:pt x="146" y="10"/>
                  </a:lnTo>
                  <a:lnTo>
                    <a:pt x="81" y="74"/>
                  </a:lnTo>
                  <a:lnTo>
                    <a:pt x="49" y="81"/>
                  </a:lnTo>
                  <a:lnTo>
                    <a:pt x="0" y="113"/>
                  </a:lnTo>
                  <a:lnTo>
                    <a:pt x="191" y="173"/>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chemeClr val="accent1">
                    <a:lumMod val="60000"/>
                    <a:lumOff val="40000"/>
                  </a:schemeClr>
                </a:solidFill>
                <a:latin typeface="Arial" pitchFamily="34" charset="0"/>
                <a:cs typeface="Arial" pitchFamily="34" charset="0"/>
              </a:endParaRPr>
            </a:p>
          </p:txBody>
        </p:sp>
        <p:sp>
          <p:nvSpPr>
            <p:cNvPr id="88" name="Freeform 109"/>
            <p:cNvSpPr>
              <a:spLocks/>
            </p:cNvSpPr>
            <p:nvPr/>
          </p:nvSpPr>
          <p:spPr bwMode="auto">
            <a:xfrm>
              <a:off x="3897" y="1184"/>
              <a:ext cx="338" cy="475"/>
            </a:xfrm>
            <a:custGeom>
              <a:avLst/>
              <a:gdLst>
                <a:gd name="T0" fmla="*/ 32 w 359"/>
                <a:gd name="T1" fmla="*/ 395 h 476"/>
                <a:gd name="T2" fmla="*/ 28 w 359"/>
                <a:gd name="T3" fmla="*/ 316 h 476"/>
                <a:gd name="T4" fmla="*/ 5 w 359"/>
                <a:gd name="T5" fmla="*/ 258 h 476"/>
                <a:gd name="T6" fmla="*/ 14 w 359"/>
                <a:gd name="T7" fmla="*/ 136 h 476"/>
                <a:gd name="T8" fmla="*/ 55 w 359"/>
                <a:gd name="T9" fmla="*/ 73 h 476"/>
                <a:gd name="T10" fmla="*/ 52 w 359"/>
                <a:gd name="T11" fmla="*/ 120 h 476"/>
                <a:gd name="T12" fmla="*/ 64 w 359"/>
                <a:gd name="T13" fmla="*/ 110 h 476"/>
                <a:gd name="T14" fmla="*/ 64 w 359"/>
                <a:gd name="T15" fmla="*/ 72 h 476"/>
                <a:gd name="T16" fmla="*/ 80 w 359"/>
                <a:gd name="T17" fmla="*/ 49 h 476"/>
                <a:gd name="T18" fmla="*/ 85 w 359"/>
                <a:gd name="T19" fmla="*/ 7 h 476"/>
                <a:gd name="T20" fmla="*/ 99 w 359"/>
                <a:gd name="T21" fmla="*/ 0 h 476"/>
                <a:gd name="T22" fmla="*/ 185 w 359"/>
                <a:gd name="T23" fmla="*/ 38 h 476"/>
                <a:gd name="T24" fmla="*/ 192 w 359"/>
                <a:gd name="T25" fmla="*/ 68 h 476"/>
                <a:gd name="T26" fmla="*/ 204 w 359"/>
                <a:gd name="T27" fmla="*/ 97 h 476"/>
                <a:gd name="T28" fmla="*/ 206 w 359"/>
                <a:gd name="T29" fmla="*/ 149 h 476"/>
                <a:gd name="T30" fmla="*/ 177 w 359"/>
                <a:gd name="T31" fmla="*/ 195 h 476"/>
                <a:gd name="T32" fmla="*/ 175 w 359"/>
                <a:gd name="T33" fmla="*/ 229 h 476"/>
                <a:gd name="T34" fmla="*/ 192 w 359"/>
                <a:gd name="T35" fmla="*/ 240 h 476"/>
                <a:gd name="T36" fmla="*/ 216 w 359"/>
                <a:gd name="T37" fmla="*/ 193 h 476"/>
                <a:gd name="T38" fmla="*/ 237 w 359"/>
                <a:gd name="T39" fmla="*/ 177 h 476"/>
                <a:gd name="T40" fmla="*/ 252 w 359"/>
                <a:gd name="T41" fmla="*/ 186 h 476"/>
                <a:gd name="T42" fmla="*/ 282 w 359"/>
                <a:gd name="T43" fmla="*/ 292 h 476"/>
                <a:gd name="T44" fmla="*/ 263 w 359"/>
                <a:gd name="T45" fmla="*/ 337 h 476"/>
                <a:gd name="T46" fmla="*/ 257 w 359"/>
                <a:gd name="T47" fmla="*/ 369 h 476"/>
                <a:gd name="T48" fmla="*/ 246 w 359"/>
                <a:gd name="T49" fmla="*/ 379 h 476"/>
                <a:gd name="T50" fmla="*/ 246 w 359"/>
                <a:gd name="T51" fmla="*/ 408 h 476"/>
                <a:gd name="T52" fmla="*/ 231 w 359"/>
                <a:gd name="T53" fmla="*/ 447 h 476"/>
                <a:gd name="T54" fmla="*/ 137 w 359"/>
                <a:gd name="T55" fmla="*/ 463 h 476"/>
                <a:gd name="T56" fmla="*/ 136 w 359"/>
                <a:gd name="T57" fmla="*/ 457 h 476"/>
                <a:gd name="T58" fmla="*/ 0 w 359"/>
                <a:gd name="T59" fmla="*/ 476 h 476"/>
                <a:gd name="T60" fmla="*/ 32 w 359"/>
                <a:gd name="T61" fmla="*/ 395 h 476"/>
                <a:gd name="T62" fmla="*/ 32 w 359"/>
                <a:gd name="T63" fmla="*/ 395 h 4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9"/>
                <a:gd name="T97" fmla="*/ 0 h 476"/>
                <a:gd name="T98" fmla="*/ 359 w 359"/>
                <a:gd name="T99" fmla="*/ 476 h 4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9" h="476">
                  <a:moveTo>
                    <a:pt x="40" y="395"/>
                  </a:moveTo>
                  <a:lnTo>
                    <a:pt x="36" y="316"/>
                  </a:lnTo>
                  <a:lnTo>
                    <a:pt x="5" y="258"/>
                  </a:lnTo>
                  <a:lnTo>
                    <a:pt x="18" y="136"/>
                  </a:lnTo>
                  <a:lnTo>
                    <a:pt x="70" y="73"/>
                  </a:lnTo>
                  <a:lnTo>
                    <a:pt x="66" y="120"/>
                  </a:lnTo>
                  <a:lnTo>
                    <a:pt x="82" y="110"/>
                  </a:lnTo>
                  <a:lnTo>
                    <a:pt x="82" y="72"/>
                  </a:lnTo>
                  <a:lnTo>
                    <a:pt x="102" y="49"/>
                  </a:lnTo>
                  <a:lnTo>
                    <a:pt x="108" y="7"/>
                  </a:lnTo>
                  <a:lnTo>
                    <a:pt x="126" y="0"/>
                  </a:lnTo>
                  <a:lnTo>
                    <a:pt x="235" y="38"/>
                  </a:lnTo>
                  <a:lnTo>
                    <a:pt x="244" y="68"/>
                  </a:lnTo>
                  <a:lnTo>
                    <a:pt x="259" y="97"/>
                  </a:lnTo>
                  <a:lnTo>
                    <a:pt x="262" y="149"/>
                  </a:lnTo>
                  <a:lnTo>
                    <a:pt x="225" y="195"/>
                  </a:lnTo>
                  <a:lnTo>
                    <a:pt x="223" y="229"/>
                  </a:lnTo>
                  <a:lnTo>
                    <a:pt x="244" y="240"/>
                  </a:lnTo>
                  <a:lnTo>
                    <a:pt x="274" y="193"/>
                  </a:lnTo>
                  <a:lnTo>
                    <a:pt x="303" y="177"/>
                  </a:lnTo>
                  <a:lnTo>
                    <a:pt x="322" y="186"/>
                  </a:lnTo>
                  <a:lnTo>
                    <a:pt x="359" y="292"/>
                  </a:lnTo>
                  <a:lnTo>
                    <a:pt x="333" y="337"/>
                  </a:lnTo>
                  <a:lnTo>
                    <a:pt x="327" y="369"/>
                  </a:lnTo>
                  <a:lnTo>
                    <a:pt x="312" y="379"/>
                  </a:lnTo>
                  <a:lnTo>
                    <a:pt x="312" y="408"/>
                  </a:lnTo>
                  <a:lnTo>
                    <a:pt x="293" y="447"/>
                  </a:lnTo>
                  <a:lnTo>
                    <a:pt x="175" y="463"/>
                  </a:lnTo>
                  <a:lnTo>
                    <a:pt x="172" y="457"/>
                  </a:lnTo>
                  <a:lnTo>
                    <a:pt x="0" y="476"/>
                  </a:lnTo>
                  <a:lnTo>
                    <a:pt x="40" y="395"/>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9" name="Freeform 110"/>
            <p:cNvSpPr>
              <a:spLocks/>
            </p:cNvSpPr>
            <p:nvPr/>
          </p:nvSpPr>
          <p:spPr bwMode="auto">
            <a:xfrm>
              <a:off x="3389" y="1093"/>
              <a:ext cx="459" cy="499"/>
            </a:xfrm>
            <a:custGeom>
              <a:avLst/>
              <a:gdLst>
                <a:gd name="T0" fmla="*/ 9 w 492"/>
                <a:gd name="T1" fmla="*/ 192 h 503"/>
                <a:gd name="T2" fmla="*/ 8 w 492"/>
                <a:gd name="T3" fmla="*/ 256 h 503"/>
                <a:gd name="T4" fmla="*/ 55 w 492"/>
                <a:gd name="T5" fmla="*/ 293 h 503"/>
                <a:gd name="T6" fmla="*/ 73 w 492"/>
                <a:gd name="T7" fmla="*/ 319 h 503"/>
                <a:gd name="T8" fmla="*/ 111 w 492"/>
                <a:gd name="T9" fmla="*/ 355 h 503"/>
                <a:gd name="T10" fmla="*/ 116 w 492"/>
                <a:gd name="T11" fmla="*/ 397 h 503"/>
                <a:gd name="T12" fmla="*/ 123 w 492"/>
                <a:gd name="T13" fmla="*/ 454 h 503"/>
                <a:gd name="T14" fmla="*/ 159 w 492"/>
                <a:gd name="T15" fmla="*/ 507 h 503"/>
                <a:gd name="T16" fmla="*/ 349 w 492"/>
                <a:gd name="T17" fmla="*/ 493 h 503"/>
                <a:gd name="T18" fmla="*/ 339 w 492"/>
                <a:gd name="T19" fmla="*/ 415 h 503"/>
                <a:gd name="T20" fmla="*/ 355 w 492"/>
                <a:gd name="T21" fmla="*/ 297 h 503"/>
                <a:gd name="T22" fmla="*/ 355 w 492"/>
                <a:gd name="T23" fmla="*/ 264 h 503"/>
                <a:gd name="T24" fmla="*/ 383 w 492"/>
                <a:gd name="T25" fmla="*/ 168 h 503"/>
                <a:gd name="T26" fmla="*/ 376 w 492"/>
                <a:gd name="T27" fmla="*/ 165 h 503"/>
                <a:gd name="T28" fmla="*/ 358 w 492"/>
                <a:gd name="T29" fmla="*/ 218 h 503"/>
                <a:gd name="T30" fmla="*/ 343 w 492"/>
                <a:gd name="T31" fmla="*/ 221 h 503"/>
                <a:gd name="T32" fmla="*/ 336 w 492"/>
                <a:gd name="T33" fmla="*/ 244 h 503"/>
                <a:gd name="T34" fmla="*/ 319 w 492"/>
                <a:gd name="T35" fmla="*/ 263 h 503"/>
                <a:gd name="T36" fmla="*/ 331 w 492"/>
                <a:gd name="T37" fmla="*/ 210 h 503"/>
                <a:gd name="T38" fmla="*/ 343 w 492"/>
                <a:gd name="T39" fmla="*/ 191 h 503"/>
                <a:gd name="T40" fmla="*/ 323 w 492"/>
                <a:gd name="T41" fmla="*/ 121 h 503"/>
                <a:gd name="T42" fmla="*/ 309 w 492"/>
                <a:gd name="T43" fmla="*/ 116 h 503"/>
                <a:gd name="T44" fmla="*/ 303 w 492"/>
                <a:gd name="T45" fmla="*/ 100 h 503"/>
                <a:gd name="T46" fmla="*/ 155 w 492"/>
                <a:gd name="T47" fmla="*/ 40 h 503"/>
                <a:gd name="T48" fmla="*/ 136 w 492"/>
                <a:gd name="T49" fmla="*/ 29 h 503"/>
                <a:gd name="T50" fmla="*/ 126 w 492"/>
                <a:gd name="T51" fmla="*/ 40 h 503"/>
                <a:gd name="T52" fmla="*/ 122 w 492"/>
                <a:gd name="T53" fmla="*/ 37 h 503"/>
                <a:gd name="T54" fmla="*/ 128 w 492"/>
                <a:gd name="T55" fmla="*/ 16 h 503"/>
                <a:gd name="T56" fmla="*/ 131 w 492"/>
                <a:gd name="T57" fmla="*/ 3 h 503"/>
                <a:gd name="T58" fmla="*/ 126 w 492"/>
                <a:gd name="T59" fmla="*/ 0 h 503"/>
                <a:gd name="T60" fmla="*/ 65 w 492"/>
                <a:gd name="T61" fmla="*/ 32 h 503"/>
                <a:gd name="T62" fmla="*/ 59 w 492"/>
                <a:gd name="T63" fmla="*/ 34 h 503"/>
                <a:gd name="T64" fmla="*/ 47 w 492"/>
                <a:gd name="T65" fmla="*/ 26 h 503"/>
                <a:gd name="T66" fmla="*/ 35 w 492"/>
                <a:gd name="T67" fmla="*/ 35 h 503"/>
                <a:gd name="T68" fmla="*/ 38 w 492"/>
                <a:gd name="T69" fmla="*/ 94 h 503"/>
                <a:gd name="T70" fmla="*/ 0 w 492"/>
                <a:gd name="T71" fmla="*/ 152 h 503"/>
                <a:gd name="T72" fmla="*/ 9 w 492"/>
                <a:gd name="T73" fmla="*/ 192 h 503"/>
                <a:gd name="T74" fmla="*/ 9 w 492"/>
                <a:gd name="T75" fmla="*/ 192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2"/>
                <a:gd name="T115" fmla="*/ 0 h 503"/>
                <a:gd name="T116" fmla="*/ 492 w 492"/>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2" h="503">
                  <a:moveTo>
                    <a:pt x="13" y="192"/>
                  </a:moveTo>
                  <a:lnTo>
                    <a:pt x="11" y="252"/>
                  </a:lnTo>
                  <a:lnTo>
                    <a:pt x="71" y="289"/>
                  </a:lnTo>
                  <a:lnTo>
                    <a:pt x="94" y="315"/>
                  </a:lnTo>
                  <a:lnTo>
                    <a:pt x="143" y="351"/>
                  </a:lnTo>
                  <a:lnTo>
                    <a:pt x="149" y="393"/>
                  </a:lnTo>
                  <a:lnTo>
                    <a:pt x="159" y="450"/>
                  </a:lnTo>
                  <a:lnTo>
                    <a:pt x="204" y="503"/>
                  </a:lnTo>
                  <a:lnTo>
                    <a:pt x="449" y="489"/>
                  </a:lnTo>
                  <a:lnTo>
                    <a:pt x="436" y="411"/>
                  </a:lnTo>
                  <a:lnTo>
                    <a:pt x="457" y="293"/>
                  </a:lnTo>
                  <a:lnTo>
                    <a:pt x="457" y="260"/>
                  </a:lnTo>
                  <a:lnTo>
                    <a:pt x="492" y="168"/>
                  </a:lnTo>
                  <a:lnTo>
                    <a:pt x="483" y="165"/>
                  </a:lnTo>
                  <a:lnTo>
                    <a:pt x="460" y="218"/>
                  </a:lnTo>
                  <a:lnTo>
                    <a:pt x="441" y="221"/>
                  </a:lnTo>
                  <a:lnTo>
                    <a:pt x="432" y="244"/>
                  </a:lnTo>
                  <a:lnTo>
                    <a:pt x="411" y="259"/>
                  </a:lnTo>
                  <a:lnTo>
                    <a:pt x="426" y="210"/>
                  </a:lnTo>
                  <a:lnTo>
                    <a:pt x="441" y="191"/>
                  </a:lnTo>
                  <a:lnTo>
                    <a:pt x="415" y="121"/>
                  </a:lnTo>
                  <a:lnTo>
                    <a:pt x="397" y="116"/>
                  </a:lnTo>
                  <a:lnTo>
                    <a:pt x="390" y="100"/>
                  </a:lnTo>
                  <a:lnTo>
                    <a:pt x="199" y="40"/>
                  </a:lnTo>
                  <a:lnTo>
                    <a:pt x="175" y="29"/>
                  </a:lnTo>
                  <a:lnTo>
                    <a:pt x="162" y="40"/>
                  </a:lnTo>
                  <a:lnTo>
                    <a:pt x="157" y="37"/>
                  </a:lnTo>
                  <a:lnTo>
                    <a:pt x="164" y="16"/>
                  </a:lnTo>
                  <a:lnTo>
                    <a:pt x="169" y="3"/>
                  </a:lnTo>
                  <a:lnTo>
                    <a:pt x="162" y="0"/>
                  </a:lnTo>
                  <a:lnTo>
                    <a:pt x="84" y="32"/>
                  </a:lnTo>
                  <a:lnTo>
                    <a:pt x="76" y="34"/>
                  </a:lnTo>
                  <a:lnTo>
                    <a:pt x="60" y="26"/>
                  </a:lnTo>
                  <a:lnTo>
                    <a:pt x="45" y="35"/>
                  </a:lnTo>
                  <a:lnTo>
                    <a:pt x="49" y="94"/>
                  </a:lnTo>
                  <a:lnTo>
                    <a:pt x="0" y="152"/>
                  </a:lnTo>
                  <a:lnTo>
                    <a:pt x="13" y="192"/>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0" name="Freeform 111"/>
            <p:cNvSpPr>
              <a:spLocks/>
            </p:cNvSpPr>
            <p:nvPr/>
          </p:nvSpPr>
          <p:spPr bwMode="auto">
            <a:xfrm>
              <a:off x="3523" y="1582"/>
              <a:ext cx="344" cy="643"/>
            </a:xfrm>
            <a:custGeom>
              <a:avLst/>
              <a:gdLst>
                <a:gd name="T0" fmla="*/ 6 w 366"/>
                <a:gd name="T1" fmla="*/ 262 h 640"/>
                <a:gd name="T2" fmla="*/ 34 w 366"/>
                <a:gd name="T3" fmla="*/ 181 h 640"/>
                <a:gd name="T4" fmla="*/ 24 w 366"/>
                <a:gd name="T5" fmla="*/ 150 h 640"/>
                <a:gd name="T6" fmla="*/ 74 w 366"/>
                <a:gd name="T7" fmla="*/ 101 h 640"/>
                <a:gd name="T8" fmla="*/ 83 w 366"/>
                <a:gd name="T9" fmla="*/ 66 h 640"/>
                <a:gd name="T10" fmla="*/ 48 w 366"/>
                <a:gd name="T11" fmla="*/ 14 h 640"/>
                <a:gd name="T12" fmla="*/ 240 w 366"/>
                <a:gd name="T13" fmla="*/ 0 h 640"/>
                <a:gd name="T14" fmla="*/ 242 w 366"/>
                <a:gd name="T15" fmla="*/ 37 h 640"/>
                <a:gd name="T16" fmla="*/ 262 w 366"/>
                <a:gd name="T17" fmla="*/ 85 h 640"/>
                <a:gd name="T18" fmla="*/ 279 w 366"/>
                <a:gd name="T19" fmla="*/ 334 h 640"/>
                <a:gd name="T20" fmla="*/ 275 w 366"/>
                <a:gd name="T21" fmla="*/ 384 h 640"/>
                <a:gd name="T22" fmla="*/ 286 w 366"/>
                <a:gd name="T23" fmla="*/ 413 h 640"/>
                <a:gd name="T24" fmla="*/ 274 w 366"/>
                <a:gd name="T25" fmla="*/ 468 h 640"/>
                <a:gd name="T26" fmla="*/ 258 w 366"/>
                <a:gd name="T27" fmla="*/ 492 h 640"/>
                <a:gd name="T28" fmla="*/ 252 w 366"/>
                <a:gd name="T29" fmla="*/ 533 h 640"/>
                <a:gd name="T30" fmla="*/ 259 w 366"/>
                <a:gd name="T31" fmla="*/ 546 h 640"/>
                <a:gd name="T32" fmla="*/ 253 w 366"/>
                <a:gd name="T33" fmla="*/ 568 h 640"/>
                <a:gd name="T34" fmla="*/ 256 w 366"/>
                <a:gd name="T35" fmla="*/ 577 h 640"/>
                <a:gd name="T36" fmla="*/ 233 w 366"/>
                <a:gd name="T37" fmla="*/ 588 h 640"/>
                <a:gd name="T38" fmla="*/ 227 w 366"/>
                <a:gd name="T39" fmla="*/ 628 h 640"/>
                <a:gd name="T40" fmla="*/ 196 w 366"/>
                <a:gd name="T41" fmla="*/ 615 h 640"/>
                <a:gd name="T42" fmla="*/ 180 w 366"/>
                <a:gd name="T43" fmla="*/ 644 h 640"/>
                <a:gd name="T44" fmla="*/ 169 w 366"/>
                <a:gd name="T45" fmla="*/ 641 h 640"/>
                <a:gd name="T46" fmla="*/ 158 w 366"/>
                <a:gd name="T47" fmla="*/ 615 h 640"/>
                <a:gd name="T48" fmla="*/ 140 w 366"/>
                <a:gd name="T49" fmla="*/ 552 h 640"/>
                <a:gd name="T50" fmla="*/ 97 w 366"/>
                <a:gd name="T51" fmla="*/ 520 h 640"/>
                <a:gd name="T52" fmla="*/ 88 w 366"/>
                <a:gd name="T53" fmla="*/ 487 h 640"/>
                <a:gd name="T54" fmla="*/ 102 w 366"/>
                <a:gd name="T55" fmla="*/ 437 h 640"/>
                <a:gd name="T56" fmla="*/ 90 w 366"/>
                <a:gd name="T57" fmla="*/ 428 h 640"/>
                <a:gd name="T58" fmla="*/ 63 w 366"/>
                <a:gd name="T59" fmla="*/ 428 h 640"/>
                <a:gd name="T60" fmla="*/ 56 w 366"/>
                <a:gd name="T61" fmla="*/ 397 h 640"/>
                <a:gd name="T62" fmla="*/ 10 w 366"/>
                <a:gd name="T63" fmla="*/ 335 h 640"/>
                <a:gd name="T64" fmla="*/ 0 w 366"/>
                <a:gd name="T65" fmla="*/ 281 h 640"/>
                <a:gd name="T66" fmla="*/ 6 w 366"/>
                <a:gd name="T67" fmla="*/ 262 h 640"/>
                <a:gd name="T68" fmla="*/ 6 w 366"/>
                <a:gd name="T69" fmla="*/ 262 h 6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6"/>
                <a:gd name="T106" fmla="*/ 0 h 640"/>
                <a:gd name="T107" fmla="*/ 366 w 366"/>
                <a:gd name="T108" fmla="*/ 640 h 6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6" h="640">
                  <a:moveTo>
                    <a:pt x="6" y="262"/>
                  </a:moveTo>
                  <a:lnTo>
                    <a:pt x="43" y="181"/>
                  </a:lnTo>
                  <a:lnTo>
                    <a:pt x="32" y="150"/>
                  </a:lnTo>
                  <a:lnTo>
                    <a:pt x="95" y="101"/>
                  </a:lnTo>
                  <a:lnTo>
                    <a:pt x="106" y="66"/>
                  </a:lnTo>
                  <a:lnTo>
                    <a:pt x="61" y="14"/>
                  </a:lnTo>
                  <a:lnTo>
                    <a:pt x="306" y="0"/>
                  </a:lnTo>
                  <a:lnTo>
                    <a:pt x="312" y="37"/>
                  </a:lnTo>
                  <a:lnTo>
                    <a:pt x="336" y="85"/>
                  </a:lnTo>
                  <a:lnTo>
                    <a:pt x="357" y="330"/>
                  </a:lnTo>
                  <a:lnTo>
                    <a:pt x="353" y="380"/>
                  </a:lnTo>
                  <a:lnTo>
                    <a:pt x="366" y="409"/>
                  </a:lnTo>
                  <a:lnTo>
                    <a:pt x="351" y="464"/>
                  </a:lnTo>
                  <a:lnTo>
                    <a:pt x="332" y="488"/>
                  </a:lnTo>
                  <a:lnTo>
                    <a:pt x="322" y="529"/>
                  </a:lnTo>
                  <a:lnTo>
                    <a:pt x="333" y="542"/>
                  </a:lnTo>
                  <a:lnTo>
                    <a:pt x="323" y="564"/>
                  </a:lnTo>
                  <a:lnTo>
                    <a:pt x="328" y="573"/>
                  </a:lnTo>
                  <a:lnTo>
                    <a:pt x="299" y="584"/>
                  </a:lnTo>
                  <a:lnTo>
                    <a:pt x="293" y="624"/>
                  </a:lnTo>
                  <a:lnTo>
                    <a:pt x="251" y="611"/>
                  </a:lnTo>
                  <a:lnTo>
                    <a:pt x="230" y="640"/>
                  </a:lnTo>
                  <a:lnTo>
                    <a:pt x="217" y="637"/>
                  </a:lnTo>
                  <a:lnTo>
                    <a:pt x="202" y="611"/>
                  </a:lnTo>
                  <a:lnTo>
                    <a:pt x="179" y="548"/>
                  </a:lnTo>
                  <a:lnTo>
                    <a:pt x="124" y="516"/>
                  </a:lnTo>
                  <a:lnTo>
                    <a:pt x="113" y="483"/>
                  </a:lnTo>
                  <a:lnTo>
                    <a:pt x="131" y="433"/>
                  </a:lnTo>
                  <a:lnTo>
                    <a:pt x="116" y="424"/>
                  </a:lnTo>
                  <a:lnTo>
                    <a:pt x="81" y="424"/>
                  </a:lnTo>
                  <a:lnTo>
                    <a:pt x="72" y="393"/>
                  </a:lnTo>
                  <a:lnTo>
                    <a:pt x="14" y="331"/>
                  </a:lnTo>
                  <a:lnTo>
                    <a:pt x="0" y="281"/>
                  </a:lnTo>
                  <a:lnTo>
                    <a:pt x="6" y="262"/>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1" name="Freeform 112"/>
            <p:cNvSpPr>
              <a:spLocks/>
            </p:cNvSpPr>
            <p:nvPr/>
          </p:nvSpPr>
          <p:spPr bwMode="auto">
            <a:xfrm>
              <a:off x="3826" y="1640"/>
              <a:ext cx="271" cy="483"/>
            </a:xfrm>
            <a:custGeom>
              <a:avLst/>
              <a:gdLst>
                <a:gd name="T0" fmla="*/ 8 w 288"/>
                <a:gd name="T1" fmla="*/ 486 h 482"/>
                <a:gd name="T2" fmla="*/ 14 w 288"/>
                <a:gd name="T3" fmla="*/ 472 h 482"/>
                <a:gd name="T4" fmla="*/ 57 w 288"/>
                <a:gd name="T5" fmla="*/ 468 h 482"/>
                <a:gd name="T6" fmla="*/ 92 w 288"/>
                <a:gd name="T7" fmla="*/ 454 h 482"/>
                <a:gd name="T8" fmla="*/ 128 w 288"/>
                <a:gd name="T9" fmla="*/ 426 h 482"/>
                <a:gd name="T10" fmla="*/ 157 w 288"/>
                <a:gd name="T11" fmla="*/ 425 h 482"/>
                <a:gd name="T12" fmla="*/ 190 w 288"/>
                <a:gd name="T13" fmla="*/ 355 h 482"/>
                <a:gd name="T14" fmla="*/ 201 w 288"/>
                <a:gd name="T15" fmla="*/ 360 h 482"/>
                <a:gd name="T16" fmla="*/ 226 w 288"/>
                <a:gd name="T17" fmla="*/ 336 h 482"/>
                <a:gd name="T18" fmla="*/ 218 w 288"/>
                <a:gd name="T19" fmla="*/ 318 h 482"/>
                <a:gd name="T20" fmla="*/ 221 w 288"/>
                <a:gd name="T21" fmla="*/ 308 h 482"/>
                <a:gd name="T22" fmla="*/ 197 w 288"/>
                <a:gd name="T23" fmla="*/ 6 h 482"/>
                <a:gd name="T24" fmla="*/ 194 w 288"/>
                <a:gd name="T25" fmla="*/ 0 h 482"/>
                <a:gd name="T26" fmla="*/ 60 w 288"/>
                <a:gd name="T27" fmla="*/ 19 h 482"/>
                <a:gd name="T28" fmla="*/ 35 w 288"/>
                <a:gd name="T29" fmla="*/ 35 h 482"/>
                <a:gd name="T30" fmla="*/ 10 w 288"/>
                <a:gd name="T31" fmla="*/ 27 h 482"/>
                <a:gd name="T32" fmla="*/ 27 w 288"/>
                <a:gd name="T33" fmla="*/ 276 h 482"/>
                <a:gd name="T34" fmla="*/ 24 w 288"/>
                <a:gd name="T35" fmla="*/ 326 h 482"/>
                <a:gd name="T36" fmla="*/ 35 w 288"/>
                <a:gd name="T37" fmla="*/ 355 h 482"/>
                <a:gd name="T38" fmla="*/ 23 w 288"/>
                <a:gd name="T39" fmla="*/ 410 h 482"/>
                <a:gd name="T40" fmla="*/ 8 w 288"/>
                <a:gd name="T41" fmla="*/ 434 h 482"/>
                <a:gd name="T42" fmla="*/ 0 w 288"/>
                <a:gd name="T43" fmla="*/ 475 h 482"/>
                <a:gd name="T44" fmla="*/ 8 w 288"/>
                <a:gd name="T45" fmla="*/ 486 h 482"/>
                <a:gd name="T46" fmla="*/ 8 w 288"/>
                <a:gd name="T47" fmla="*/ 486 h 4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2"/>
                <a:gd name="T74" fmla="*/ 288 w 288"/>
                <a:gd name="T75" fmla="*/ 482 h 4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2">
                  <a:moveTo>
                    <a:pt x="10" y="482"/>
                  </a:moveTo>
                  <a:lnTo>
                    <a:pt x="18" y="468"/>
                  </a:lnTo>
                  <a:lnTo>
                    <a:pt x="73" y="464"/>
                  </a:lnTo>
                  <a:lnTo>
                    <a:pt x="118" y="450"/>
                  </a:lnTo>
                  <a:lnTo>
                    <a:pt x="163" y="422"/>
                  </a:lnTo>
                  <a:lnTo>
                    <a:pt x="201" y="421"/>
                  </a:lnTo>
                  <a:lnTo>
                    <a:pt x="243" y="351"/>
                  </a:lnTo>
                  <a:lnTo>
                    <a:pt x="256" y="356"/>
                  </a:lnTo>
                  <a:lnTo>
                    <a:pt x="288" y="332"/>
                  </a:lnTo>
                  <a:lnTo>
                    <a:pt x="280" y="314"/>
                  </a:lnTo>
                  <a:lnTo>
                    <a:pt x="283" y="304"/>
                  </a:lnTo>
                  <a:lnTo>
                    <a:pt x="251" y="6"/>
                  </a:lnTo>
                  <a:lnTo>
                    <a:pt x="248" y="0"/>
                  </a:lnTo>
                  <a:lnTo>
                    <a:pt x="76" y="19"/>
                  </a:lnTo>
                  <a:lnTo>
                    <a:pt x="44" y="35"/>
                  </a:lnTo>
                  <a:lnTo>
                    <a:pt x="14" y="27"/>
                  </a:lnTo>
                  <a:lnTo>
                    <a:pt x="35" y="272"/>
                  </a:lnTo>
                  <a:lnTo>
                    <a:pt x="31" y="322"/>
                  </a:lnTo>
                  <a:lnTo>
                    <a:pt x="44" y="351"/>
                  </a:lnTo>
                  <a:lnTo>
                    <a:pt x="29" y="406"/>
                  </a:lnTo>
                  <a:lnTo>
                    <a:pt x="10" y="430"/>
                  </a:lnTo>
                  <a:lnTo>
                    <a:pt x="0" y="471"/>
                  </a:lnTo>
                  <a:lnTo>
                    <a:pt x="10" y="482"/>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2" name="Freeform 113"/>
            <p:cNvSpPr>
              <a:spLocks/>
            </p:cNvSpPr>
            <p:nvPr/>
          </p:nvSpPr>
          <p:spPr bwMode="auto">
            <a:xfrm>
              <a:off x="3725" y="1943"/>
              <a:ext cx="633" cy="337"/>
            </a:xfrm>
            <a:custGeom>
              <a:avLst/>
              <a:gdLst>
                <a:gd name="T0" fmla="*/ 3 w 673"/>
                <a:gd name="T1" fmla="*/ 319 h 337"/>
                <a:gd name="T2" fmla="*/ 15 w 673"/>
                <a:gd name="T3" fmla="*/ 318 h 337"/>
                <a:gd name="T4" fmla="*/ 20 w 673"/>
                <a:gd name="T5" fmla="*/ 282 h 337"/>
                <a:gd name="T6" fmla="*/ 11 w 673"/>
                <a:gd name="T7" fmla="*/ 280 h 337"/>
                <a:gd name="T8" fmla="*/ 28 w 673"/>
                <a:gd name="T9" fmla="*/ 251 h 337"/>
                <a:gd name="T10" fmla="*/ 61 w 673"/>
                <a:gd name="T11" fmla="*/ 264 h 337"/>
                <a:gd name="T12" fmla="*/ 66 w 673"/>
                <a:gd name="T13" fmla="*/ 224 h 337"/>
                <a:gd name="T14" fmla="*/ 88 w 673"/>
                <a:gd name="T15" fmla="*/ 213 h 337"/>
                <a:gd name="T16" fmla="*/ 85 w 673"/>
                <a:gd name="T17" fmla="*/ 204 h 337"/>
                <a:gd name="T18" fmla="*/ 98 w 673"/>
                <a:gd name="T19" fmla="*/ 166 h 337"/>
                <a:gd name="T20" fmla="*/ 141 w 673"/>
                <a:gd name="T21" fmla="*/ 162 h 337"/>
                <a:gd name="T22" fmla="*/ 176 w 673"/>
                <a:gd name="T23" fmla="*/ 148 h 337"/>
                <a:gd name="T24" fmla="*/ 199 w 673"/>
                <a:gd name="T25" fmla="*/ 128 h 337"/>
                <a:gd name="T26" fmla="*/ 212 w 673"/>
                <a:gd name="T27" fmla="*/ 120 h 337"/>
                <a:gd name="T28" fmla="*/ 242 w 673"/>
                <a:gd name="T29" fmla="*/ 119 h 337"/>
                <a:gd name="T30" fmla="*/ 274 w 673"/>
                <a:gd name="T31" fmla="*/ 49 h 337"/>
                <a:gd name="T32" fmla="*/ 284 w 673"/>
                <a:gd name="T33" fmla="*/ 54 h 337"/>
                <a:gd name="T34" fmla="*/ 309 w 673"/>
                <a:gd name="T35" fmla="*/ 30 h 337"/>
                <a:gd name="T36" fmla="*/ 303 w 673"/>
                <a:gd name="T37" fmla="*/ 12 h 337"/>
                <a:gd name="T38" fmla="*/ 305 w 673"/>
                <a:gd name="T39" fmla="*/ 2 h 337"/>
                <a:gd name="T40" fmla="*/ 328 w 673"/>
                <a:gd name="T41" fmla="*/ 0 h 337"/>
                <a:gd name="T42" fmla="*/ 343 w 673"/>
                <a:gd name="T43" fmla="*/ 7 h 337"/>
                <a:gd name="T44" fmla="*/ 388 w 673"/>
                <a:gd name="T45" fmla="*/ 41 h 337"/>
                <a:gd name="T46" fmla="*/ 422 w 673"/>
                <a:gd name="T47" fmla="*/ 39 h 337"/>
                <a:gd name="T48" fmla="*/ 438 w 673"/>
                <a:gd name="T49" fmla="*/ 26 h 337"/>
                <a:gd name="T50" fmla="*/ 473 w 673"/>
                <a:gd name="T51" fmla="*/ 55 h 337"/>
                <a:gd name="T52" fmla="*/ 484 w 673"/>
                <a:gd name="T53" fmla="*/ 111 h 337"/>
                <a:gd name="T54" fmla="*/ 527 w 673"/>
                <a:gd name="T55" fmla="*/ 149 h 337"/>
                <a:gd name="T56" fmla="*/ 507 w 673"/>
                <a:gd name="T57" fmla="*/ 180 h 337"/>
                <a:gd name="T58" fmla="*/ 470 w 673"/>
                <a:gd name="T59" fmla="*/ 224 h 337"/>
                <a:gd name="T60" fmla="*/ 469 w 673"/>
                <a:gd name="T61" fmla="*/ 234 h 337"/>
                <a:gd name="T62" fmla="*/ 418 w 673"/>
                <a:gd name="T63" fmla="*/ 276 h 337"/>
                <a:gd name="T64" fmla="*/ 127 w 673"/>
                <a:gd name="T65" fmla="*/ 311 h 337"/>
                <a:gd name="T66" fmla="*/ 95 w 673"/>
                <a:gd name="T67" fmla="*/ 308 h 337"/>
                <a:gd name="T68" fmla="*/ 97 w 673"/>
                <a:gd name="T69" fmla="*/ 327 h 337"/>
                <a:gd name="T70" fmla="*/ 0 w 673"/>
                <a:gd name="T71" fmla="*/ 337 h 337"/>
                <a:gd name="T72" fmla="*/ 3 w 673"/>
                <a:gd name="T73" fmla="*/ 319 h 337"/>
                <a:gd name="T74" fmla="*/ 3 w 673"/>
                <a:gd name="T75" fmla="*/ 319 h 3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3"/>
                <a:gd name="T115" fmla="*/ 0 h 337"/>
                <a:gd name="T116" fmla="*/ 673 w 673"/>
                <a:gd name="T117" fmla="*/ 337 h 3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3" h="337">
                  <a:moveTo>
                    <a:pt x="3" y="319"/>
                  </a:moveTo>
                  <a:lnTo>
                    <a:pt x="19" y="318"/>
                  </a:lnTo>
                  <a:lnTo>
                    <a:pt x="24" y="282"/>
                  </a:lnTo>
                  <a:lnTo>
                    <a:pt x="15" y="280"/>
                  </a:lnTo>
                  <a:lnTo>
                    <a:pt x="36" y="251"/>
                  </a:lnTo>
                  <a:lnTo>
                    <a:pt x="78" y="264"/>
                  </a:lnTo>
                  <a:lnTo>
                    <a:pt x="84" y="224"/>
                  </a:lnTo>
                  <a:lnTo>
                    <a:pt x="113" y="213"/>
                  </a:lnTo>
                  <a:lnTo>
                    <a:pt x="108" y="204"/>
                  </a:lnTo>
                  <a:lnTo>
                    <a:pt x="125" y="166"/>
                  </a:lnTo>
                  <a:lnTo>
                    <a:pt x="180" y="162"/>
                  </a:lnTo>
                  <a:lnTo>
                    <a:pt x="225" y="148"/>
                  </a:lnTo>
                  <a:lnTo>
                    <a:pt x="254" y="128"/>
                  </a:lnTo>
                  <a:lnTo>
                    <a:pt x="270" y="120"/>
                  </a:lnTo>
                  <a:lnTo>
                    <a:pt x="308" y="119"/>
                  </a:lnTo>
                  <a:lnTo>
                    <a:pt x="350" y="49"/>
                  </a:lnTo>
                  <a:lnTo>
                    <a:pt x="363" y="54"/>
                  </a:lnTo>
                  <a:lnTo>
                    <a:pt x="395" y="30"/>
                  </a:lnTo>
                  <a:lnTo>
                    <a:pt x="387" y="12"/>
                  </a:lnTo>
                  <a:lnTo>
                    <a:pt x="390" y="2"/>
                  </a:lnTo>
                  <a:lnTo>
                    <a:pt x="419" y="0"/>
                  </a:lnTo>
                  <a:lnTo>
                    <a:pt x="439" y="7"/>
                  </a:lnTo>
                  <a:lnTo>
                    <a:pt x="497" y="41"/>
                  </a:lnTo>
                  <a:lnTo>
                    <a:pt x="539" y="39"/>
                  </a:lnTo>
                  <a:lnTo>
                    <a:pt x="559" y="26"/>
                  </a:lnTo>
                  <a:lnTo>
                    <a:pt x="605" y="55"/>
                  </a:lnTo>
                  <a:lnTo>
                    <a:pt x="620" y="111"/>
                  </a:lnTo>
                  <a:lnTo>
                    <a:pt x="673" y="149"/>
                  </a:lnTo>
                  <a:lnTo>
                    <a:pt x="648" y="180"/>
                  </a:lnTo>
                  <a:lnTo>
                    <a:pt x="602" y="224"/>
                  </a:lnTo>
                  <a:lnTo>
                    <a:pt x="601" y="234"/>
                  </a:lnTo>
                  <a:lnTo>
                    <a:pt x="534" y="276"/>
                  </a:lnTo>
                  <a:lnTo>
                    <a:pt x="162" y="311"/>
                  </a:lnTo>
                  <a:lnTo>
                    <a:pt x="121" y="308"/>
                  </a:lnTo>
                  <a:lnTo>
                    <a:pt x="123" y="327"/>
                  </a:lnTo>
                  <a:lnTo>
                    <a:pt x="0" y="337"/>
                  </a:lnTo>
                  <a:lnTo>
                    <a:pt x="3" y="319"/>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3" name="Freeform 114"/>
            <p:cNvSpPr>
              <a:spLocks/>
            </p:cNvSpPr>
            <p:nvPr/>
          </p:nvSpPr>
          <p:spPr bwMode="auto">
            <a:xfrm>
              <a:off x="3655" y="2194"/>
              <a:ext cx="744" cy="264"/>
            </a:xfrm>
            <a:custGeom>
              <a:avLst/>
              <a:gdLst>
                <a:gd name="T0" fmla="*/ 11 w 794"/>
                <a:gd name="T1" fmla="*/ 220 h 263"/>
                <a:gd name="T2" fmla="*/ 8 w 794"/>
                <a:gd name="T3" fmla="*/ 216 h 263"/>
                <a:gd name="T4" fmla="*/ 25 w 794"/>
                <a:gd name="T5" fmla="*/ 199 h 263"/>
                <a:gd name="T6" fmla="*/ 44 w 794"/>
                <a:gd name="T7" fmla="*/ 158 h 263"/>
                <a:gd name="T8" fmla="*/ 37 w 794"/>
                <a:gd name="T9" fmla="*/ 148 h 263"/>
                <a:gd name="T10" fmla="*/ 46 w 794"/>
                <a:gd name="T11" fmla="*/ 125 h 263"/>
                <a:gd name="T12" fmla="*/ 46 w 794"/>
                <a:gd name="T13" fmla="*/ 102 h 263"/>
                <a:gd name="T14" fmla="*/ 58 w 794"/>
                <a:gd name="T15" fmla="*/ 86 h 263"/>
                <a:gd name="T16" fmla="*/ 154 w 794"/>
                <a:gd name="T17" fmla="*/ 76 h 263"/>
                <a:gd name="T18" fmla="*/ 153 w 794"/>
                <a:gd name="T19" fmla="*/ 57 h 263"/>
                <a:gd name="T20" fmla="*/ 185 w 794"/>
                <a:gd name="T21" fmla="*/ 60 h 263"/>
                <a:gd name="T22" fmla="*/ 474 w 794"/>
                <a:gd name="T23" fmla="*/ 25 h 263"/>
                <a:gd name="T24" fmla="*/ 619 w 794"/>
                <a:gd name="T25" fmla="*/ 0 h 263"/>
                <a:gd name="T26" fmla="*/ 593 w 794"/>
                <a:gd name="T27" fmla="*/ 63 h 263"/>
                <a:gd name="T28" fmla="*/ 554 w 794"/>
                <a:gd name="T29" fmla="*/ 75 h 263"/>
                <a:gd name="T30" fmla="*/ 535 w 794"/>
                <a:gd name="T31" fmla="*/ 107 h 263"/>
                <a:gd name="T32" fmla="*/ 464 w 794"/>
                <a:gd name="T33" fmla="*/ 163 h 263"/>
                <a:gd name="T34" fmla="*/ 460 w 794"/>
                <a:gd name="T35" fmla="*/ 182 h 263"/>
                <a:gd name="T36" fmla="*/ 444 w 794"/>
                <a:gd name="T37" fmla="*/ 194 h 263"/>
                <a:gd name="T38" fmla="*/ 444 w 794"/>
                <a:gd name="T39" fmla="*/ 220 h 263"/>
                <a:gd name="T40" fmla="*/ 348 w 794"/>
                <a:gd name="T41" fmla="*/ 234 h 263"/>
                <a:gd name="T42" fmla="*/ 156 w 794"/>
                <a:gd name="T43" fmla="*/ 255 h 263"/>
                <a:gd name="T44" fmla="*/ 0 w 794"/>
                <a:gd name="T45" fmla="*/ 267 h 263"/>
                <a:gd name="T46" fmla="*/ 11 w 794"/>
                <a:gd name="T47" fmla="*/ 220 h 263"/>
                <a:gd name="T48" fmla="*/ 11 w 794"/>
                <a:gd name="T49" fmla="*/ 220 h 2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4"/>
                <a:gd name="T76" fmla="*/ 0 h 263"/>
                <a:gd name="T77" fmla="*/ 794 w 794"/>
                <a:gd name="T78" fmla="*/ 263 h 2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4" h="263">
                  <a:moveTo>
                    <a:pt x="15" y="216"/>
                  </a:moveTo>
                  <a:lnTo>
                    <a:pt x="10" y="212"/>
                  </a:lnTo>
                  <a:lnTo>
                    <a:pt x="33" y="195"/>
                  </a:lnTo>
                  <a:lnTo>
                    <a:pt x="56" y="154"/>
                  </a:lnTo>
                  <a:lnTo>
                    <a:pt x="47" y="144"/>
                  </a:lnTo>
                  <a:lnTo>
                    <a:pt x="59" y="125"/>
                  </a:lnTo>
                  <a:lnTo>
                    <a:pt x="59" y="102"/>
                  </a:lnTo>
                  <a:lnTo>
                    <a:pt x="75" y="86"/>
                  </a:lnTo>
                  <a:lnTo>
                    <a:pt x="198" y="76"/>
                  </a:lnTo>
                  <a:lnTo>
                    <a:pt x="196" y="57"/>
                  </a:lnTo>
                  <a:lnTo>
                    <a:pt x="237" y="60"/>
                  </a:lnTo>
                  <a:lnTo>
                    <a:pt x="609" y="25"/>
                  </a:lnTo>
                  <a:lnTo>
                    <a:pt x="794" y="0"/>
                  </a:lnTo>
                  <a:lnTo>
                    <a:pt x="761" y="63"/>
                  </a:lnTo>
                  <a:lnTo>
                    <a:pt x="711" y="75"/>
                  </a:lnTo>
                  <a:lnTo>
                    <a:pt x="687" y="107"/>
                  </a:lnTo>
                  <a:lnTo>
                    <a:pt x="596" y="159"/>
                  </a:lnTo>
                  <a:lnTo>
                    <a:pt x="591" y="178"/>
                  </a:lnTo>
                  <a:lnTo>
                    <a:pt x="569" y="190"/>
                  </a:lnTo>
                  <a:lnTo>
                    <a:pt x="569" y="216"/>
                  </a:lnTo>
                  <a:lnTo>
                    <a:pt x="446" y="230"/>
                  </a:lnTo>
                  <a:lnTo>
                    <a:pt x="200" y="251"/>
                  </a:lnTo>
                  <a:lnTo>
                    <a:pt x="0" y="263"/>
                  </a:lnTo>
                  <a:lnTo>
                    <a:pt x="15" y="216"/>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4" name="Freeform 115"/>
            <p:cNvSpPr>
              <a:spLocks/>
            </p:cNvSpPr>
            <p:nvPr/>
          </p:nvSpPr>
          <p:spPr bwMode="auto">
            <a:xfrm>
              <a:off x="3553" y="2445"/>
              <a:ext cx="311" cy="558"/>
            </a:xfrm>
            <a:custGeom>
              <a:avLst/>
              <a:gdLst>
                <a:gd name="T0" fmla="*/ 19 w 330"/>
                <a:gd name="T1" fmla="*/ 393 h 557"/>
                <a:gd name="T2" fmla="*/ 43 w 330"/>
                <a:gd name="T3" fmla="*/ 351 h 557"/>
                <a:gd name="T4" fmla="*/ 36 w 330"/>
                <a:gd name="T5" fmla="*/ 339 h 557"/>
                <a:gd name="T6" fmla="*/ 25 w 330"/>
                <a:gd name="T7" fmla="*/ 245 h 557"/>
                <a:gd name="T8" fmla="*/ 23 w 330"/>
                <a:gd name="T9" fmla="*/ 183 h 557"/>
                <a:gd name="T10" fmla="*/ 39 w 330"/>
                <a:gd name="T11" fmla="*/ 115 h 557"/>
                <a:gd name="T12" fmla="*/ 68 w 330"/>
                <a:gd name="T13" fmla="*/ 68 h 557"/>
                <a:gd name="T14" fmla="*/ 66 w 330"/>
                <a:gd name="T15" fmla="*/ 55 h 557"/>
                <a:gd name="T16" fmla="*/ 85 w 330"/>
                <a:gd name="T17" fmla="*/ 12 h 557"/>
                <a:gd name="T18" fmla="*/ 242 w 330"/>
                <a:gd name="T19" fmla="*/ 0 h 557"/>
                <a:gd name="T20" fmla="*/ 251 w 330"/>
                <a:gd name="T21" fmla="*/ 10 h 557"/>
                <a:gd name="T22" fmla="*/ 242 w 330"/>
                <a:gd name="T23" fmla="*/ 360 h 557"/>
                <a:gd name="T24" fmla="*/ 260 w 330"/>
                <a:gd name="T25" fmla="*/ 527 h 557"/>
                <a:gd name="T26" fmla="*/ 254 w 330"/>
                <a:gd name="T27" fmla="*/ 535 h 557"/>
                <a:gd name="T28" fmla="*/ 221 w 330"/>
                <a:gd name="T29" fmla="*/ 525 h 557"/>
                <a:gd name="T30" fmla="*/ 170 w 330"/>
                <a:gd name="T31" fmla="*/ 561 h 557"/>
                <a:gd name="T32" fmla="*/ 144 w 330"/>
                <a:gd name="T33" fmla="*/ 508 h 557"/>
                <a:gd name="T34" fmla="*/ 148 w 330"/>
                <a:gd name="T35" fmla="*/ 469 h 557"/>
                <a:gd name="T36" fmla="*/ 0 w 330"/>
                <a:gd name="T37" fmla="*/ 477 h 557"/>
                <a:gd name="T38" fmla="*/ 19 w 330"/>
                <a:gd name="T39" fmla="*/ 393 h 557"/>
                <a:gd name="T40" fmla="*/ 19 w 330"/>
                <a:gd name="T41" fmla="*/ 393 h 5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0"/>
                <a:gd name="T64" fmla="*/ 0 h 557"/>
                <a:gd name="T65" fmla="*/ 330 w 330"/>
                <a:gd name="T66" fmla="*/ 557 h 5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0" h="557">
                  <a:moveTo>
                    <a:pt x="23" y="389"/>
                  </a:moveTo>
                  <a:lnTo>
                    <a:pt x="55" y="347"/>
                  </a:lnTo>
                  <a:lnTo>
                    <a:pt x="45" y="335"/>
                  </a:lnTo>
                  <a:lnTo>
                    <a:pt x="32" y="245"/>
                  </a:lnTo>
                  <a:lnTo>
                    <a:pt x="28" y="183"/>
                  </a:lnTo>
                  <a:lnTo>
                    <a:pt x="50" y="115"/>
                  </a:lnTo>
                  <a:lnTo>
                    <a:pt x="86" y="68"/>
                  </a:lnTo>
                  <a:lnTo>
                    <a:pt x="83" y="55"/>
                  </a:lnTo>
                  <a:lnTo>
                    <a:pt x="108" y="12"/>
                  </a:lnTo>
                  <a:lnTo>
                    <a:pt x="308" y="0"/>
                  </a:lnTo>
                  <a:lnTo>
                    <a:pt x="317" y="10"/>
                  </a:lnTo>
                  <a:lnTo>
                    <a:pt x="308" y="356"/>
                  </a:lnTo>
                  <a:lnTo>
                    <a:pt x="330" y="523"/>
                  </a:lnTo>
                  <a:lnTo>
                    <a:pt x="322" y="531"/>
                  </a:lnTo>
                  <a:lnTo>
                    <a:pt x="280" y="521"/>
                  </a:lnTo>
                  <a:lnTo>
                    <a:pt x="215" y="557"/>
                  </a:lnTo>
                  <a:lnTo>
                    <a:pt x="183" y="504"/>
                  </a:lnTo>
                  <a:lnTo>
                    <a:pt x="188" y="465"/>
                  </a:lnTo>
                  <a:lnTo>
                    <a:pt x="0" y="473"/>
                  </a:lnTo>
                  <a:lnTo>
                    <a:pt x="23" y="389"/>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5" name="Freeform 116"/>
            <p:cNvSpPr>
              <a:spLocks/>
            </p:cNvSpPr>
            <p:nvPr/>
          </p:nvSpPr>
          <p:spPr bwMode="auto">
            <a:xfrm>
              <a:off x="3843" y="2424"/>
              <a:ext cx="333" cy="562"/>
            </a:xfrm>
            <a:custGeom>
              <a:avLst/>
              <a:gdLst>
                <a:gd name="T0" fmla="*/ 8 w 354"/>
                <a:gd name="T1" fmla="*/ 31 h 562"/>
                <a:gd name="T2" fmla="*/ 0 w 354"/>
                <a:gd name="T3" fmla="*/ 377 h 562"/>
                <a:gd name="T4" fmla="*/ 18 w 354"/>
                <a:gd name="T5" fmla="*/ 544 h 562"/>
                <a:gd name="T6" fmla="*/ 37 w 354"/>
                <a:gd name="T7" fmla="*/ 551 h 562"/>
                <a:gd name="T8" fmla="*/ 54 w 354"/>
                <a:gd name="T9" fmla="*/ 538 h 562"/>
                <a:gd name="T10" fmla="*/ 64 w 354"/>
                <a:gd name="T11" fmla="*/ 551 h 562"/>
                <a:gd name="T12" fmla="*/ 49 w 354"/>
                <a:gd name="T13" fmla="*/ 562 h 562"/>
                <a:gd name="T14" fmla="*/ 87 w 354"/>
                <a:gd name="T15" fmla="*/ 549 h 562"/>
                <a:gd name="T16" fmla="*/ 95 w 354"/>
                <a:gd name="T17" fmla="*/ 534 h 562"/>
                <a:gd name="T18" fmla="*/ 90 w 354"/>
                <a:gd name="T19" fmla="*/ 525 h 562"/>
                <a:gd name="T20" fmla="*/ 92 w 354"/>
                <a:gd name="T21" fmla="*/ 510 h 562"/>
                <a:gd name="T22" fmla="*/ 74 w 354"/>
                <a:gd name="T23" fmla="*/ 489 h 562"/>
                <a:gd name="T24" fmla="*/ 74 w 354"/>
                <a:gd name="T25" fmla="*/ 471 h 562"/>
                <a:gd name="T26" fmla="*/ 277 w 354"/>
                <a:gd name="T27" fmla="*/ 449 h 562"/>
                <a:gd name="T28" fmla="*/ 261 w 354"/>
                <a:gd name="T29" fmla="*/ 360 h 562"/>
                <a:gd name="T30" fmla="*/ 271 w 354"/>
                <a:gd name="T31" fmla="*/ 306 h 562"/>
                <a:gd name="T32" fmla="*/ 246 w 354"/>
                <a:gd name="T33" fmla="*/ 237 h 562"/>
                <a:gd name="T34" fmla="*/ 192 w 354"/>
                <a:gd name="T35" fmla="*/ 0 h 562"/>
                <a:gd name="T36" fmla="*/ 0 w 354"/>
                <a:gd name="T37" fmla="*/ 21 h 562"/>
                <a:gd name="T38" fmla="*/ 8 w 354"/>
                <a:gd name="T39" fmla="*/ 31 h 562"/>
                <a:gd name="T40" fmla="*/ 8 w 354"/>
                <a:gd name="T41" fmla="*/ 31 h 5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2"/>
                <a:gd name="T65" fmla="*/ 354 w 354"/>
                <a:gd name="T66" fmla="*/ 562 h 5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2">
                  <a:moveTo>
                    <a:pt x="9" y="31"/>
                  </a:moveTo>
                  <a:lnTo>
                    <a:pt x="0" y="377"/>
                  </a:lnTo>
                  <a:lnTo>
                    <a:pt x="22" y="544"/>
                  </a:lnTo>
                  <a:lnTo>
                    <a:pt x="47" y="551"/>
                  </a:lnTo>
                  <a:lnTo>
                    <a:pt x="69" y="538"/>
                  </a:lnTo>
                  <a:lnTo>
                    <a:pt x="82" y="551"/>
                  </a:lnTo>
                  <a:lnTo>
                    <a:pt x="63" y="562"/>
                  </a:lnTo>
                  <a:lnTo>
                    <a:pt x="111" y="549"/>
                  </a:lnTo>
                  <a:lnTo>
                    <a:pt x="121" y="534"/>
                  </a:lnTo>
                  <a:lnTo>
                    <a:pt x="115" y="525"/>
                  </a:lnTo>
                  <a:lnTo>
                    <a:pt x="118" y="510"/>
                  </a:lnTo>
                  <a:lnTo>
                    <a:pt x="95" y="489"/>
                  </a:lnTo>
                  <a:lnTo>
                    <a:pt x="95" y="471"/>
                  </a:lnTo>
                  <a:lnTo>
                    <a:pt x="354" y="449"/>
                  </a:lnTo>
                  <a:lnTo>
                    <a:pt x="333" y="360"/>
                  </a:lnTo>
                  <a:lnTo>
                    <a:pt x="346" y="306"/>
                  </a:lnTo>
                  <a:lnTo>
                    <a:pt x="314" y="237"/>
                  </a:lnTo>
                  <a:lnTo>
                    <a:pt x="246" y="0"/>
                  </a:lnTo>
                  <a:lnTo>
                    <a:pt x="0" y="21"/>
                  </a:lnTo>
                  <a:lnTo>
                    <a:pt x="9" y="31"/>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6" name="Freeform 117"/>
            <p:cNvSpPr>
              <a:spLocks/>
            </p:cNvSpPr>
            <p:nvPr/>
          </p:nvSpPr>
          <p:spPr bwMode="auto">
            <a:xfrm>
              <a:off x="4074" y="2396"/>
              <a:ext cx="470" cy="513"/>
            </a:xfrm>
            <a:custGeom>
              <a:avLst/>
              <a:gdLst>
                <a:gd name="T0" fmla="*/ 53 w 500"/>
                <a:gd name="T1" fmla="*/ 266 h 513"/>
                <a:gd name="T2" fmla="*/ 78 w 500"/>
                <a:gd name="T3" fmla="*/ 335 h 513"/>
                <a:gd name="T4" fmla="*/ 68 w 500"/>
                <a:gd name="T5" fmla="*/ 389 h 513"/>
                <a:gd name="T6" fmla="*/ 85 w 500"/>
                <a:gd name="T7" fmla="*/ 478 h 513"/>
                <a:gd name="T8" fmla="*/ 100 w 500"/>
                <a:gd name="T9" fmla="*/ 507 h 513"/>
                <a:gd name="T10" fmla="*/ 308 w 500"/>
                <a:gd name="T11" fmla="*/ 492 h 513"/>
                <a:gd name="T12" fmla="*/ 311 w 500"/>
                <a:gd name="T13" fmla="*/ 510 h 513"/>
                <a:gd name="T14" fmla="*/ 323 w 500"/>
                <a:gd name="T15" fmla="*/ 513 h 513"/>
                <a:gd name="T16" fmla="*/ 319 w 500"/>
                <a:gd name="T17" fmla="*/ 469 h 513"/>
                <a:gd name="T18" fmla="*/ 327 w 500"/>
                <a:gd name="T19" fmla="*/ 458 h 513"/>
                <a:gd name="T20" fmla="*/ 358 w 500"/>
                <a:gd name="T21" fmla="*/ 466 h 513"/>
                <a:gd name="T22" fmla="*/ 362 w 500"/>
                <a:gd name="T23" fmla="*/ 435 h 513"/>
                <a:gd name="T24" fmla="*/ 359 w 500"/>
                <a:gd name="T25" fmla="*/ 395 h 513"/>
                <a:gd name="T26" fmla="*/ 371 w 500"/>
                <a:gd name="T27" fmla="*/ 384 h 513"/>
                <a:gd name="T28" fmla="*/ 390 w 500"/>
                <a:gd name="T29" fmla="*/ 306 h 513"/>
                <a:gd name="T30" fmla="*/ 378 w 500"/>
                <a:gd name="T31" fmla="*/ 303 h 513"/>
                <a:gd name="T32" fmla="*/ 327 w 500"/>
                <a:gd name="T33" fmla="*/ 202 h 513"/>
                <a:gd name="T34" fmla="*/ 216 w 500"/>
                <a:gd name="T35" fmla="*/ 76 h 513"/>
                <a:gd name="T36" fmla="*/ 169 w 500"/>
                <a:gd name="T37" fmla="*/ 37 h 513"/>
                <a:gd name="T38" fmla="*/ 186 w 500"/>
                <a:gd name="T39" fmla="*/ 0 h 513"/>
                <a:gd name="T40" fmla="*/ 96 w 500"/>
                <a:gd name="T41" fmla="*/ 15 h 513"/>
                <a:gd name="T42" fmla="*/ 0 w 500"/>
                <a:gd name="T43" fmla="*/ 29 h 513"/>
                <a:gd name="T44" fmla="*/ 53 w 500"/>
                <a:gd name="T45" fmla="*/ 266 h 513"/>
                <a:gd name="T46" fmla="*/ 53 w 500"/>
                <a:gd name="T47" fmla="*/ 266 h 5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3"/>
                <a:gd name="T74" fmla="*/ 500 w 500"/>
                <a:gd name="T75" fmla="*/ 513 h 5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3">
                  <a:moveTo>
                    <a:pt x="68" y="266"/>
                  </a:moveTo>
                  <a:lnTo>
                    <a:pt x="100" y="335"/>
                  </a:lnTo>
                  <a:lnTo>
                    <a:pt x="87" y="389"/>
                  </a:lnTo>
                  <a:lnTo>
                    <a:pt x="108" y="478"/>
                  </a:lnTo>
                  <a:lnTo>
                    <a:pt x="128" y="507"/>
                  </a:lnTo>
                  <a:lnTo>
                    <a:pt x="395" y="492"/>
                  </a:lnTo>
                  <a:lnTo>
                    <a:pt x="398" y="510"/>
                  </a:lnTo>
                  <a:lnTo>
                    <a:pt x="414" y="513"/>
                  </a:lnTo>
                  <a:lnTo>
                    <a:pt x="408" y="469"/>
                  </a:lnTo>
                  <a:lnTo>
                    <a:pt x="419" y="458"/>
                  </a:lnTo>
                  <a:lnTo>
                    <a:pt x="458" y="466"/>
                  </a:lnTo>
                  <a:lnTo>
                    <a:pt x="464" y="435"/>
                  </a:lnTo>
                  <a:lnTo>
                    <a:pt x="460" y="395"/>
                  </a:lnTo>
                  <a:lnTo>
                    <a:pt x="476" y="384"/>
                  </a:lnTo>
                  <a:lnTo>
                    <a:pt x="500" y="306"/>
                  </a:lnTo>
                  <a:lnTo>
                    <a:pt x="484" y="303"/>
                  </a:lnTo>
                  <a:lnTo>
                    <a:pt x="419" y="202"/>
                  </a:lnTo>
                  <a:lnTo>
                    <a:pt x="278" y="76"/>
                  </a:lnTo>
                  <a:lnTo>
                    <a:pt x="217" y="37"/>
                  </a:lnTo>
                  <a:lnTo>
                    <a:pt x="238" y="0"/>
                  </a:lnTo>
                  <a:lnTo>
                    <a:pt x="123" y="15"/>
                  </a:lnTo>
                  <a:lnTo>
                    <a:pt x="0" y="29"/>
                  </a:lnTo>
                  <a:lnTo>
                    <a:pt x="68" y="266"/>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7" name="Freeform 118"/>
            <p:cNvSpPr>
              <a:spLocks/>
            </p:cNvSpPr>
            <p:nvPr/>
          </p:nvSpPr>
          <p:spPr bwMode="auto">
            <a:xfrm>
              <a:off x="3932" y="2853"/>
              <a:ext cx="794" cy="623"/>
            </a:xfrm>
            <a:custGeom>
              <a:avLst/>
              <a:gdLst>
                <a:gd name="T0" fmla="*/ 0 w 844"/>
                <a:gd name="T1" fmla="*/ 60 h 623"/>
                <a:gd name="T2" fmla="*/ 19 w 844"/>
                <a:gd name="T3" fmla="*/ 81 h 623"/>
                <a:gd name="T4" fmla="*/ 16 w 844"/>
                <a:gd name="T5" fmla="*/ 96 h 623"/>
                <a:gd name="T6" fmla="*/ 21 w 844"/>
                <a:gd name="T7" fmla="*/ 105 h 623"/>
                <a:gd name="T8" fmla="*/ 12 w 844"/>
                <a:gd name="T9" fmla="*/ 120 h 623"/>
                <a:gd name="T10" fmla="*/ 90 w 844"/>
                <a:gd name="T11" fmla="*/ 86 h 623"/>
                <a:gd name="T12" fmla="*/ 189 w 844"/>
                <a:gd name="T13" fmla="*/ 165 h 623"/>
                <a:gd name="T14" fmla="*/ 271 w 844"/>
                <a:gd name="T15" fmla="*/ 110 h 623"/>
                <a:gd name="T16" fmla="*/ 317 w 844"/>
                <a:gd name="T17" fmla="*/ 123 h 623"/>
                <a:gd name="T18" fmla="*/ 377 w 844"/>
                <a:gd name="T19" fmla="*/ 198 h 623"/>
                <a:gd name="T20" fmla="*/ 399 w 844"/>
                <a:gd name="T21" fmla="*/ 198 h 623"/>
                <a:gd name="T22" fmla="*/ 417 w 844"/>
                <a:gd name="T23" fmla="*/ 249 h 623"/>
                <a:gd name="T24" fmla="*/ 412 w 844"/>
                <a:gd name="T25" fmla="*/ 352 h 623"/>
                <a:gd name="T26" fmla="*/ 426 w 844"/>
                <a:gd name="T27" fmla="*/ 363 h 623"/>
                <a:gd name="T28" fmla="*/ 428 w 844"/>
                <a:gd name="T29" fmla="*/ 346 h 623"/>
                <a:gd name="T30" fmla="*/ 448 w 844"/>
                <a:gd name="T31" fmla="*/ 346 h 623"/>
                <a:gd name="T32" fmla="*/ 428 w 844"/>
                <a:gd name="T33" fmla="*/ 393 h 623"/>
                <a:gd name="T34" fmla="*/ 480 w 844"/>
                <a:gd name="T35" fmla="*/ 457 h 623"/>
                <a:gd name="T36" fmla="*/ 486 w 844"/>
                <a:gd name="T37" fmla="*/ 440 h 623"/>
                <a:gd name="T38" fmla="*/ 491 w 844"/>
                <a:gd name="T39" fmla="*/ 485 h 623"/>
                <a:gd name="T40" fmla="*/ 508 w 844"/>
                <a:gd name="T41" fmla="*/ 495 h 623"/>
                <a:gd name="T42" fmla="*/ 525 w 844"/>
                <a:gd name="T43" fmla="*/ 550 h 623"/>
                <a:gd name="T44" fmla="*/ 543 w 844"/>
                <a:gd name="T45" fmla="*/ 550 h 623"/>
                <a:gd name="T46" fmla="*/ 581 w 844"/>
                <a:gd name="T47" fmla="*/ 601 h 623"/>
                <a:gd name="T48" fmla="*/ 602 w 844"/>
                <a:gd name="T49" fmla="*/ 605 h 623"/>
                <a:gd name="T50" fmla="*/ 602 w 844"/>
                <a:gd name="T51" fmla="*/ 613 h 623"/>
                <a:gd name="T52" fmla="*/ 588 w 844"/>
                <a:gd name="T53" fmla="*/ 627 h 623"/>
                <a:gd name="T54" fmla="*/ 621 w 844"/>
                <a:gd name="T55" fmla="*/ 621 h 623"/>
                <a:gd name="T56" fmla="*/ 643 w 844"/>
                <a:gd name="T57" fmla="*/ 609 h 623"/>
                <a:gd name="T58" fmla="*/ 654 w 844"/>
                <a:gd name="T59" fmla="*/ 537 h 623"/>
                <a:gd name="T60" fmla="*/ 661 w 844"/>
                <a:gd name="T61" fmla="*/ 540 h 623"/>
                <a:gd name="T62" fmla="*/ 655 w 844"/>
                <a:gd name="T63" fmla="*/ 440 h 623"/>
                <a:gd name="T64" fmla="*/ 647 w 844"/>
                <a:gd name="T65" fmla="*/ 410 h 623"/>
                <a:gd name="T66" fmla="*/ 575 w 844"/>
                <a:gd name="T67" fmla="*/ 261 h 623"/>
                <a:gd name="T68" fmla="*/ 520 w 844"/>
                <a:gd name="T69" fmla="*/ 123 h 623"/>
                <a:gd name="T70" fmla="*/ 485 w 844"/>
                <a:gd name="T71" fmla="*/ 10 h 623"/>
                <a:gd name="T72" fmla="*/ 477 w 844"/>
                <a:gd name="T73" fmla="*/ 8 h 623"/>
                <a:gd name="T74" fmla="*/ 446 w 844"/>
                <a:gd name="T75" fmla="*/ 0 h 623"/>
                <a:gd name="T76" fmla="*/ 438 w 844"/>
                <a:gd name="T77" fmla="*/ 11 h 623"/>
                <a:gd name="T78" fmla="*/ 442 w 844"/>
                <a:gd name="T79" fmla="*/ 55 h 623"/>
                <a:gd name="T80" fmla="*/ 429 w 844"/>
                <a:gd name="T81" fmla="*/ 52 h 623"/>
                <a:gd name="T82" fmla="*/ 428 w 844"/>
                <a:gd name="T83" fmla="*/ 34 h 623"/>
                <a:gd name="T84" fmla="*/ 217 w 844"/>
                <a:gd name="T85" fmla="*/ 49 h 623"/>
                <a:gd name="T86" fmla="*/ 203 w 844"/>
                <a:gd name="T87" fmla="*/ 20 h 623"/>
                <a:gd name="T88" fmla="*/ 0 w 844"/>
                <a:gd name="T89" fmla="*/ 42 h 623"/>
                <a:gd name="T90" fmla="*/ 0 w 844"/>
                <a:gd name="T91" fmla="*/ 60 h 623"/>
                <a:gd name="T92" fmla="*/ 0 w 844"/>
                <a:gd name="T93" fmla="*/ 60 h 6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4"/>
                <a:gd name="T142" fmla="*/ 0 h 623"/>
                <a:gd name="T143" fmla="*/ 844 w 844"/>
                <a:gd name="T144" fmla="*/ 623 h 6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4" h="623">
                  <a:moveTo>
                    <a:pt x="0" y="60"/>
                  </a:moveTo>
                  <a:lnTo>
                    <a:pt x="23" y="81"/>
                  </a:lnTo>
                  <a:lnTo>
                    <a:pt x="20" y="96"/>
                  </a:lnTo>
                  <a:lnTo>
                    <a:pt x="26" y="105"/>
                  </a:lnTo>
                  <a:lnTo>
                    <a:pt x="16" y="120"/>
                  </a:lnTo>
                  <a:lnTo>
                    <a:pt x="115" y="86"/>
                  </a:lnTo>
                  <a:lnTo>
                    <a:pt x="241" y="165"/>
                  </a:lnTo>
                  <a:lnTo>
                    <a:pt x="345" y="110"/>
                  </a:lnTo>
                  <a:lnTo>
                    <a:pt x="405" y="123"/>
                  </a:lnTo>
                  <a:lnTo>
                    <a:pt x="481" y="198"/>
                  </a:lnTo>
                  <a:lnTo>
                    <a:pt x="509" y="198"/>
                  </a:lnTo>
                  <a:lnTo>
                    <a:pt x="533" y="249"/>
                  </a:lnTo>
                  <a:lnTo>
                    <a:pt x="526" y="348"/>
                  </a:lnTo>
                  <a:lnTo>
                    <a:pt x="544" y="359"/>
                  </a:lnTo>
                  <a:lnTo>
                    <a:pt x="547" y="342"/>
                  </a:lnTo>
                  <a:lnTo>
                    <a:pt x="572" y="342"/>
                  </a:lnTo>
                  <a:lnTo>
                    <a:pt x="547" y="389"/>
                  </a:lnTo>
                  <a:lnTo>
                    <a:pt x="612" y="453"/>
                  </a:lnTo>
                  <a:lnTo>
                    <a:pt x="622" y="436"/>
                  </a:lnTo>
                  <a:lnTo>
                    <a:pt x="627" y="481"/>
                  </a:lnTo>
                  <a:lnTo>
                    <a:pt x="648" y="491"/>
                  </a:lnTo>
                  <a:lnTo>
                    <a:pt x="670" y="546"/>
                  </a:lnTo>
                  <a:lnTo>
                    <a:pt x="693" y="546"/>
                  </a:lnTo>
                  <a:lnTo>
                    <a:pt x="742" y="597"/>
                  </a:lnTo>
                  <a:lnTo>
                    <a:pt x="769" y="601"/>
                  </a:lnTo>
                  <a:lnTo>
                    <a:pt x="769" y="609"/>
                  </a:lnTo>
                  <a:lnTo>
                    <a:pt x="750" y="623"/>
                  </a:lnTo>
                  <a:lnTo>
                    <a:pt x="793" y="617"/>
                  </a:lnTo>
                  <a:lnTo>
                    <a:pt x="821" y="605"/>
                  </a:lnTo>
                  <a:lnTo>
                    <a:pt x="836" y="533"/>
                  </a:lnTo>
                  <a:lnTo>
                    <a:pt x="844" y="536"/>
                  </a:lnTo>
                  <a:lnTo>
                    <a:pt x="837" y="436"/>
                  </a:lnTo>
                  <a:lnTo>
                    <a:pt x="826" y="406"/>
                  </a:lnTo>
                  <a:lnTo>
                    <a:pt x="735" y="261"/>
                  </a:lnTo>
                  <a:lnTo>
                    <a:pt x="664" y="123"/>
                  </a:lnTo>
                  <a:lnTo>
                    <a:pt x="620" y="10"/>
                  </a:lnTo>
                  <a:lnTo>
                    <a:pt x="609" y="8"/>
                  </a:lnTo>
                  <a:lnTo>
                    <a:pt x="570" y="0"/>
                  </a:lnTo>
                  <a:lnTo>
                    <a:pt x="559" y="11"/>
                  </a:lnTo>
                  <a:lnTo>
                    <a:pt x="565" y="55"/>
                  </a:lnTo>
                  <a:lnTo>
                    <a:pt x="549" y="52"/>
                  </a:lnTo>
                  <a:lnTo>
                    <a:pt x="546" y="34"/>
                  </a:lnTo>
                  <a:lnTo>
                    <a:pt x="279" y="49"/>
                  </a:lnTo>
                  <a:lnTo>
                    <a:pt x="259" y="20"/>
                  </a:lnTo>
                  <a:lnTo>
                    <a:pt x="0" y="42"/>
                  </a:lnTo>
                  <a:lnTo>
                    <a:pt x="0" y="60"/>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8" name="Freeform 119"/>
            <p:cNvSpPr>
              <a:spLocks/>
            </p:cNvSpPr>
            <p:nvPr/>
          </p:nvSpPr>
          <p:spPr bwMode="auto">
            <a:xfrm>
              <a:off x="4062" y="1569"/>
              <a:ext cx="364" cy="429"/>
            </a:xfrm>
            <a:custGeom>
              <a:avLst/>
              <a:gdLst>
                <a:gd name="T0" fmla="*/ 0 w 390"/>
                <a:gd name="T1" fmla="*/ 77 h 428"/>
                <a:gd name="T2" fmla="*/ 24 w 390"/>
                <a:gd name="T3" fmla="*/ 379 h 428"/>
                <a:gd name="T4" fmla="*/ 64 w 390"/>
                <a:gd name="T5" fmla="*/ 384 h 428"/>
                <a:gd name="T6" fmla="*/ 109 w 390"/>
                <a:gd name="T7" fmla="*/ 418 h 428"/>
                <a:gd name="T8" fmla="*/ 142 w 390"/>
                <a:gd name="T9" fmla="*/ 416 h 428"/>
                <a:gd name="T10" fmla="*/ 158 w 390"/>
                <a:gd name="T11" fmla="*/ 403 h 428"/>
                <a:gd name="T12" fmla="*/ 193 w 390"/>
                <a:gd name="T13" fmla="*/ 432 h 428"/>
                <a:gd name="T14" fmla="*/ 216 w 390"/>
                <a:gd name="T15" fmla="*/ 408 h 428"/>
                <a:gd name="T16" fmla="*/ 219 w 390"/>
                <a:gd name="T17" fmla="*/ 361 h 428"/>
                <a:gd name="T18" fmla="*/ 233 w 390"/>
                <a:gd name="T19" fmla="*/ 371 h 428"/>
                <a:gd name="T20" fmla="*/ 243 w 390"/>
                <a:gd name="T21" fmla="*/ 332 h 428"/>
                <a:gd name="T22" fmla="*/ 293 w 390"/>
                <a:gd name="T23" fmla="*/ 275 h 428"/>
                <a:gd name="T24" fmla="*/ 302 w 390"/>
                <a:gd name="T25" fmla="*/ 179 h 428"/>
                <a:gd name="T26" fmla="*/ 295 w 390"/>
                <a:gd name="T27" fmla="*/ 160 h 428"/>
                <a:gd name="T28" fmla="*/ 306 w 390"/>
                <a:gd name="T29" fmla="*/ 150 h 428"/>
                <a:gd name="T30" fmla="*/ 287 w 390"/>
                <a:gd name="T31" fmla="*/ 0 h 428"/>
                <a:gd name="T32" fmla="*/ 233 w 390"/>
                <a:gd name="T33" fmla="*/ 34 h 428"/>
                <a:gd name="T34" fmla="*/ 207 w 390"/>
                <a:gd name="T35" fmla="*/ 69 h 428"/>
                <a:gd name="T36" fmla="*/ 189 w 390"/>
                <a:gd name="T37" fmla="*/ 71 h 428"/>
                <a:gd name="T38" fmla="*/ 160 w 390"/>
                <a:gd name="T39" fmla="*/ 90 h 428"/>
                <a:gd name="T40" fmla="*/ 92 w 390"/>
                <a:gd name="T41" fmla="*/ 61 h 428"/>
                <a:gd name="T42" fmla="*/ 0 w 390"/>
                <a:gd name="T43" fmla="*/ 77 h 428"/>
                <a:gd name="T44" fmla="*/ 0 w 390"/>
                <a:gd name="T45" fmla="*/ 77 h 4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8"/>
                <a:gd name="T71" fmla="*/ 390 w 390"/>
                <a:gd name="T72" fmla="*/ 428 h 4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8">
                  <a:moveTo>
                    <a:pt x="0" y="77"/>
                  </a:moveTo>
                  <a:lnTo>
                    <a:pt x="32" y="375"/>
                  </a:lnTo>
                  <a:lnTo>
                    <a:pt x="81" y="380"/>
                  </a:lnTo>
                  <a:lnTo>
                    <a:pt x="139" y="414"/>
                  </a:lnTo>
                  <a:lnTo>
                    <a:pt x="181" y="412"/>
                  </a:lnTo>
                  <a:lnTo>
                    <a:pt x="201" y="399"/>
                  </a:lnTo>
                  <a:lnTo>
                    <a:pt x="247" y="428"/>
                  </a:lnTo>
                  <a:lnTo>
                    <a:pt x="275" y="404"/>
                  </a:lnTo>
                  <a:lnTo>
                    <a:pt x="281" y="357"/>
                  </a:lnTo>
                  <a:lnTo>
                    <a:pt x="299" y="367"/>
                  </a:lnTo>
                  <a:lnTo>
                    <a:pt x="309" y="328"/>
                  </a:lnTo>
                  <a:lnTo>
                    <a:pt x="374" y="271"/>
                  </a:lnTo>
                  <a:lnTo>
                    <a:pt x="385" y="179"/>
                  </a:lnTo>
                  <a:lnTo>
                    <a:pt x="377" y="160"/>
                  </a:lnTo>
                  <a:lnTo>
                    <a:pt x="390" y="150"/>
                  </a:lnTo>
                  <a:lnTo>
                    <a:pt x="366" y="0"/>
                  </a:lnTo>
                  <a:lnTo>
                    <a:pt x="299" y="34"/>
                  </a:lnTo>
                  <a:lnTo>
                    <a:pt x="265" y="69"/>
                  </a:lnTo>
                  <a:lnTo>
                    <a:pt x="241" y="71"/>
                  </a:lnTo>
                  <a:lnTo>
                    <a:pt x="204" y="90"/>
                  </a:lnTo>
                  <a:lnTo>
                    <a:pt x="118" y="61"/>
                  </a:lnTo>
                  <a:lnTo>
                    <a:pt x="0" y="77"/>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9" name="Freeform 120"/>
            <p:cNvSpPr>
              <a:spLocks/>
            </p:cNvSpPr>
            <p:nvPr/>
          </p:nvSpPr>
          <p:spPr bwMode="auto">
            <a:xfrm>
              <a:off x="4294" y="1720"/>
              <a:ext cx="392" cy="403"/>
            </a:xfrm>
            <a:custGeom>
              <a:avLst/>
              <a:gdLst>
                <a:gd name="T0" fmla="*/ 0 w 417"/>
                <a:gd name="T1" fmla="*/ 278 h 403"/>
                <a:gd name="T2" fmla="*/ 11 w 417"/>
                <a:gd name="T3" fmla="*/ 334 h 403"/>
                <a:gd name="T4" fmla="*/ 53 w 417"/>
                <a:gd name="T5" fmla="*/ 372 h 403"/>
                <a:gd name="T6" fmla="*/ 73 w 417"/>
                <a:gd name="T7" fmla="*/ 403 h 403"/>
                <a:gd name="T8" fmla="*/ 136 w 417"/>
                <a:gd name="T9" fmla="*/ 371 h 403"/>
                <a:gd name="T10" fmla="*/ 163 w 417"/>
                <a:gd name="T11" fmla="*/ 366 h 403"/>
                <a:gd name="T12" fmla="*/ 179 w 417"/>
                <a:gd name="T13" fmla="*/ 342 h 403"/>
                <a:gd name="T14" fmla="*/ 202 w 417"/>
                <a:gd name="T15" fmla="*/ 220 h 403"/>
                <a:gd name="T16" fmla="*/ 228 w 417"/>
                <a:gd name="T17" fmla="*/ 235 h 403"/>
                <a:gd name="T18" fmla="*/ 280 w 417"/>
                <a:gd name="T19" fmla="*/ 104 h 403"/>
                <a:gd name="T20" fmla="*/ 319 w 417"/>
                <a:gd name="T21" fmla="*/ 131 h 403"/>
                <a:gd name="T22" fmla="*/ 325 w 417"/>
                <a:gd name="T23" fmla="*/ 109 h 403"/>
                <a:gd name="T24" fmla="*/ 298 w 417"/>
                <a:gd name="T25" fmla="*/ 79 h 403"/>
                <a:gd name="T26" fmla="*/ 275 w 417"/>
                <a:gd name="T27" fmla="*/ 83 h 403"/>
                <a:gd name="T28" fmla="*/ 269 w 417"/>
                <a:gd name="T29" fmla="*/ 97 h 403"/>
                <a:gd name="T30" fmla="*/ 228 w 417"/>
                <a:gd name="T31" fmla="*/ 112 h 403"/>
                <a:gd name="T32" fmla="*/ 203 w 417"/>
                <a:gd name="T33" fmla="*/ 147 h 403"/>
                <a:gd name="T34" fmla="*/ 196 w 417"/>
                <a:gd name="T35" fmla="*/ 91 h 403"/>
                <a:gd name="T36" fmla="*/ 125 w 417"/>
                <a:gd name="T37" fmla="*/ 105 h 403"/>
                <a:gd name="T38" fmla="*/ 111 w 417"/>
                <a:gd name="T39" fmla="*/ 0 h 403"/>
                <a:gd name="T40" fmla="*/ 102 w 417"/>
                <a:gd name="T41" fmla="*/ 10 h 403"/>
                <a:gd name="T42" fmla="*/ 108 w 417"/>
                <a:gd name="T43" fmla="*/ 29 h 403"/>
                <a:gd name="T44" fmla="*/ 99 w 417"/>
                <a:gd name="T45" fmla="*/ 121 h 403"/>
                <a:gd name="T46" fmla="*/ 49 w 417"/>
                <a:gd name="T47" fmla="*/ 178 h 403"/>
                <a:gd name="T48" fmla="*/ 40 w 417"/>
                <a:gd name="T49" fmla="*/ 217 h 403"/>
                <a:gd name="T50" fmla="*/ 26 w 417"/>
                <a:gd name="T51" fmla="*/ 207 h 403"/>
                <a:gd name="T52" fmla="*/ 22 w 417"/>
                <a:gd name="T53" fmla="*/ 254 h 403"/>
                <a:gd name="T54" fmla="*/ 0 w 417"/>
                <a:gd name="T55" fmla="*/ 278 h 403"/>
                <a:gd name="T56" fmla="*/ 0 w 417"/>
                <a:gd name="T57" fmla="*/ 278 h 403"/>
                <a:gd name="T58" fmla="*/ 0 w 417"/>
                <a:gd name="T59" fmla="*/ 278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7"/>
                <a:gd name="T91" fmla="*/ 0 h 403"/>
                <a:gd name="T92" fmla="*/ 417 w 417"/>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7" h="403">
                  <a:moveTo>
                    <a:pt x="0" y="278"/>
                  </a:moveTo>
                  <a:lnTo>
                    <a:pt x="15" y="334"/>
                  </a:lnTo>
                  <a:lnTo>
                    <a:pt x="68" y="372"/>
                  </a:lnTo>
                  <a:lnTo>
                    <a:pt x="94" y="403"/>
                  </a:lnTo>
                  <a:lnTo>
                    <a:pt x="174" y="371"/>
                  </a:lnTo>
                  <a:lnTo>
                    <a:pt x="209" y="366"/>
                  </a:lnTo>
                  <a:lnTo>
                    <a:pt x="229" y="342"/>
                  </a:lnTo>
                  <a:lnTo>
                    <a:pt x="260" y="220"/>
                  </a:lnTo>
                  <a:lnTo>
                    <a:pt x="294" y="235"/>
                  </a:lnTo>
                  <a:lnTo>
                    <a:pt x="358" y="104"/>
                  </a:lnTo>
                  <a:lnTo>
                    <a:pt x="408" y="131"/>
                  </a:lnTo>
                  <a:lnTo>
                    <a:pt x="417" y="109"/>
                  </a:lnTo>
                  <a:lnTo>
                    <a:pt x="381" y="79"/>
                  </a:lnTo>
                  <a:lnTo>
                    <a:pt x="353" y="83"/>
                  </a:lnTo>
                  <a:lnTo>
                    <a:pt x="344" y="97"/>
                  </a:lnTo>
                  <a:lnTo>
                    <a:pt x="294" y="112"/>
                  </a:lnTo>
                  <a:lnTo>
                    <a:pt x="261" y="147"/>
                  </a:lnTo>
                  <a:lnTo>
                    <a:pt x="251" y="91"/>
                  </a:lnTo>
                  <a:lnTo>
                    <a:pt x="161" y="105"/>
                  </a:lnTo>
                  <a:lnTo>
                    <a:pt x="143" y="0"/>
                  </a:lnTo>
                  <a:lnTo>
                    <a:pt x="130" y="10"/>
                  </a:lnTo>
                  <a:lnTo>
                    <a:pt x="138" y="29"/>
                  </a:lnTo>
                  <a:lnTo>
                    <a:pt x="127" y="121"/>
                  </a:lnTo>
                  <a:lnTo>
                    <a:pt x="62" y="178"/>
                  </a:lnTo>
                  <a:lnTo>
                    <a:pt x="52" y="217"/>
                  </a:lnTo>
                  <a:lnTo>
                    <a:pt x="34" y="207"/>
                  </a:lnTo>
                  <a:lnTo>
                    <a:pt x="28" y="254"/>
                  </a:lnTo>
                  <a:lnTo>
                    <a:pt x="0" y="278"/>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0" name="Freeform 121"/>
            <p:cNvSpPr>
              <a:spLocks/>
            </p:cNvSpPr>
            <p:nvPr/>
          </p:nvSpPr>
          <p:spPr bwMode="auto">
            <a:xfrm>
              <a:off x="4530" y="1749"/>
              <a:ext cx="398" cy="204"/>
            </a:xfrm>
            <a:custGeom>
              <a:avLst/>
              <a:gdLst>
                <a:gd name="T0" fmla="*/ 0 w 423"/>
                <a:gd name="T1" fmla="*/ 62 h 204"/>
                <a:gd name="T2" fmla="*/ 8 w 423"/>
                <a:gd name="T3" fmla="*/ 118 h 204"/>
                <a:gd name="T4" fmla="*/ 34 w 423"/>
                <a:gd name="T5" fmla="*/ 83 h 204"/>
                <a:gd name="T6" fmla="*/ 73 w 423"/>
                <a:gd name="T7" fmla="*/ 68 h 204"/>
                <a:gd name="T8" fmla="*/ 80 w 423"/>
                <a:gd name="T9" fmla="*/ 54 h 204"/>
                <a:gd name="T10" fmla="*/ 102 w 423"/>
                <a:gd name="T11" fmla="*/ 50 h 204"/>
                <a:gd name="T12" fmla="*/ 130 w 423"/>
                <a:gd name="T13" fmla="*/ 80 h 204"/>
                <a:gd name="T14" fmla="*/ 149 w 423"/>
                <a:gd name="T15" fmla="*/ 86 h 204"/>
                <a:gd name="T16" fmla="*/ 184 w 423"/>
                <a:gd name="T17" fmla="*/ 126 h 204"/>
                <a:gd name="T18" fmla="*/ 172 w 423"/>
                <a:gd name="T19" fmla="*/ 165 h 204"/>
                <a:gd name="T20" fmla="*/ 176 w 423"/>
                <a:gd name="T21" fmla="*/ 183 h 204"/>
                <a:gd name="T22" fmla="*/ 192 w 423"/>
                <a:gd name="T23" fmla="*/ 175 h 204"/>
                <a:gd name="T24" fmla="*/ 205 w 423"/>
                <a:gd name="T25" fmla="*/ 175 h 204"/>
                <a:gd name="T26" fmla="*/ 214 w 423"/>
                <a:gd name="T27" fmla="*/ 188 h 204"/>
                <a:gd name="T28" fmla="*/ 231 w 423"/>
                <a:gd name="T29" fmla="*/ 188 h 204"/>
                <a:gd name="T30" fmla="*/ 236 w 423"/>
                <a:gd name="T31" fmla="*/ 183 h 204"/>
                <a:gd name="T32" fmla="*/ 227 w 423"/>
                <a:gd name="T33" fmla="*/ 148 h 204"/>
                <a:gd name="T34" fmla="*/ 223 w 423"/>
                <a:gd name="T35" fmla="*/ 83 h 204"/>
                <a:gd name="T36" fmla="*/ 211 w 423"/>
                <a:gd name="T37" fmla="*/ 73 h 204"/>
                <a:gd name="T38" fmla="*/ 236 w 423"/>
                <a:gd name="T39" fmla="*/ 44 h 204"/>
                <a:gd name="T40" fmla="*/ 237 w 423"/>
                <a:gd name="T41" fmla="*/ 25 h 204"/>
                <a:gd name="T42" fmla="*/ 254 w 423"/>
                <a:gd name="T43" fmla="*/ 26 h 204"/>
                <a:gd name="T44" fmla="*/ 232 w 423"/>
                <a:gd name="T45" fmla="*/ 67 h 204"/>
                <a:gd name="T46" fmla="*/ 247 w 423"/>
                <a:gd name="T47" fmla="*/ 115 h 204"/>
                <a:gd name="T48" fmla="*/ 249 w 423"/>
                <a:gd name="T49" fmla="*/ 128 h 204"/>
                <a:gd name="T50" fmla="*/ 259 w 423"/>
                <a:gd name="T51" fmla="*/ 135 h 204"/>
                <a:gd name="T52" fmla="*/ 244 w 423"/>
                <a:gd name="T53" fmla="*/ 133 h 204"/>
                <a:gd name="T54" fmla="*/ 247 w 423"/>
                <a:gd name="T55" fmla="*/ 164 h 204"/>
                <a:gd name="T56" fmla="*/ 275 w 423"/>
                <a:gd name="T57" fmla="*/ 183 h 204"/>
                <a:gd name="T58" fmla="*/ 280 w 423"/>
                <a:gd name="T59" fmla="*/ 188 h 204"/>
                <a:gd name="T60" fmla="*/ 289 w 423"/>
                <a:gd name="T61" fmla="*/ 188 h 204"/>
                <a:gd name="T62" fmla="*/ 285 w 423"/>
                <a:gd name="T63" fmla="*/ 204 h 204"/>
                <a:gd name="T64" fmla="*/ 317 w 423"/>
                <a:gd name="T65" fmla="*/ 183 h 204"/>
                <a:gd name="T66" fmla="*/ 324 w 423"/>
                <a:gd name="T67" fmla="*/ 157 h 204"/>
                <a:gd name="T68" fmla="*/ 331 w 423"/>
                <a:gd name="T69" fmla="*/ 130 h 204"/>
                <a:gd name="T70" fmla="*/ 285 w 423"/>
                <a:gd name="T71" fmla="*/ 143 h 204"/>
                <a:gd name="T72" fmla="*/ 254 w 423"/>
                <a:gd name="T73" fmla="*/ 0 h 204"/>
                <a:gd name="T74" fmla="*/ 0 w 423"/>
                <a:gd name="T75" fmla="*/ 62 h 204"/>
                <a:gd name="T76" fmla="*/ 0 w 423"/>
                <a:gd name="T77" fmla="*/ 62 h 204"/>
                <a:gd name="T78" fmla="*/ 0 w 423"/>
                <a:gd name="T79" fmla="*/ 62 h 2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3"/>
                <a:gd name="T121" fmla="*/ 0 h 204"/>
                <a:gd name="T122" fmla="*/ 423 w 423"/>
                <a:gd name="T123" fmla="*/ 204 h 2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3" h="204">
                  <a:moveTo>
                    <a:pt x="0" y="62"/>
                  </a:moveTo>
                  <a:lnTo>
                    <a:pt x="10" y="118"/>
                  </a:lnTo>
                  <a:lnTo>
                    <a:pt x="43" y="83"/>
                  </a:lnTo>
                  <a:lnTo>
                    <a:pt x="93" y="68"/>
                  </a:lnTo>
                  <a:lnTo>
                    <a:pt x="102" y="54"/>
                  </a:lnTo>
                  <a:lnTo>
                    <a:pt x="130" y="50"/>
                  </a:lnTo>
                  <a:lnTo>
                    <a:pt x="166" y="80"/>
                  </a:lnTo>
                  <a:lnTo>
                    <a:pt x="190" y="86"/>
                  </a:lnTo>
                  <a:lnTo>
                    <a:pt x="235" y="126"/>
                  </a:lnTo>
                  <a:lnTo>
                    <a:pt x="219" y="165"/>
                  </a:lnTo>
                  <a:lnTo>
                    <a:pt x="225" y="183"/>
                  </a:lnTo>
                  <a:lnTo>
                    <a:pt x="245" y="175"/>
                  </a:lnTo>
                  <a:lnTo>
                    <a:pt x="263" y="175"/>
                  </a:lnTo>
                  <a:lnTo>
                    <a:pt x="272" y="188"/>
                  </a:lnTo>
                  <a:lnTo>
                    <a:pt x="293" y="188"/>
                  </a:lnTo>
                  <a:lnTo>
                    <a:pt x="302" y="183"/>
                  </a:lnTo>
                  <a:lnTo>
                    <a:pt x="289" y="148"/>
                  </a:lnTo>
                  <a:lnTo>
                    <a:pt x="285" y="83"/>
                  </a:lnTo>
                  <a:lnTo>
                    <a:pt x="269" y="73"/>
                  </a:lnTo>
                  <a:lnTo>
                    <a:pt x="302" y="44"/>
                  </a:lnTo>
                  <a:lnTo>
                    <a:pt x="303" y="25"/>
                  </a:lnTo>
                  <a:lnTo>
                    <a:pt x="324" y="26"/>
                  </a:lnTo>
                  <a:lnTo>
                    <a:pt x="298" y="67"/>
                  </a:lnTo>
                  <a:lnTo>
                    <a:pt x="313" y="115"/>
                  </a:lnTo>
                  <a:lnTo>
                    <a:pt x="319" y="128"/>
                  </a:lnTo>
                  <a:lnTo>
                    <a:pt x="329" y="135"/>
                  </a:lnTo>
                  <a:lnTo>
                    <a:pt x="310" y="133"/>
                  </a:lnTo>
                  <a:lnTo>
                    <a:pt x="316" y="164"/>
                  </a:lnTo>
                  <a:lnTo>
                    <a:pt x="350" y="183"/>
                  </a:lnTo>
                  <a:lnTo>
                    <a:pt x="358" y="188"/>
                  </a:lnTo>
                  <a:lnTo>
                    <a:pt x="368" y="188"/>
                  </a:lnTo>
                  <a:lnTo>
                    <a:pt x="363" y="204"/>
                  </a:lnTo>
                  <a:lnTo>
                    <a:pt x="405" y="183"/>
                  </a:lnTo>
                  <a:lnTo>
                    <a:pt x="413" y="157"/>
                  </a:lnTo>
                  <a:lnTo>
                    <a:pt x="423" y="130"/>
                  </a:lnTo>
                  <a:lnTo>
                    <a:pt x="363" y="143"/>
                  </a:lnTo>
                  <a:lnTo>
                    <a:pt x="324" y="0"/>
                  </a:lnTo>
                  <a:lnTo>
                    <a:pt x="0" y="62"/>
                  </a:lnTo>
                  <a:close/>
                </a:path>
              </a:pathLst>
            </a:custGeom>
            <a:solidFill>
              <a:srgbClr val="0072C6"/>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1" name="Freeform 122"/>
            <p:cNvSpPr>
              <a:spLocks/>
            </p:cNvSpPr>
            <p:nvPr/>
          </p:nvSpPr>
          <p:spPr bwMode="auto">
            <a:xfrm>
              <a:off x="4228" y="1824"/>
              <a:ext cx="676" cy="395"/>
            </a:xfrm>
            <a:custGeom>
              <a:avLst/>
              <a:gdLst>
                <a:gd name="T0" fmla="*/ 52 w 719"/>
                <a:gd name="T1" fmla="*/ 353 h 395"/>
                <a:gd name="T2" fmla="*/ 53 w 719"/>
                <a:gd name="T3" fmla="*/ 343 h 395"/>
                <a:gd name="T4" fmla="*/ 89 w 719"/>
                <a:gd name="T5" fmla="*/ 299 h 395"/>
                <a:gd name="T6" fmla="*/ 109 w 719"/>
                <a:gd name="T7" fmla="*/ 268 h 395"/>
                <a:gd name="T8" fmla="*/ 129 w 719"/>
                <a:gd name="T9" fmla="*/ 299 h 395"/>
                <a:gd name="T10" fmla="*/ 191 w 719"/>
                <a:gd name="T11" fmla="*/ 267 h 395"/>
                <a:gd name="T12" fmla="*/ 218 w 719"/>
                <a:gd name="T13" fmla="*/ 262 h 395"/>
                <a:gd name="T14" fmla="*/ 234 w 719"/>
                <a:gd name="T15" fmla="*/ 238 h 395"/>
                <a:gd name="T16" fmla="*/ 259 w 719"/>
                <a:gd name="T17" fmla="*/ 116 h 395"/>
                <a:gd name="T18" fmla="*/ 285 w 719"/>
                <a:gd name="T19" fmla="*/ 131 h 395"/>
                <a:gd name="T20" fmla="*/ 335 w 719"/>
                <a:gd name="T21" fmla="*/ 0 h 395"/>
                <a:gd name="T22" fmla="*/ 374 w 719"/>
                <a:gd name="T23" fmla="*/ 27 h 395"/>
                <a:gd name="T24" fmla="*/ 382 w 719"/>
                <a:gd name="T25" fmla="*/ 5 h 395"/>
                <a:gd name="T26" fmla="*/ 400 w 719"/>
                <a:gd name="T27" fmla="*/ 11 h 395"/>
                <a:gd name="T28" fmla="*/ 436 w 719"/>
                <a:gd name="T29" fmla="*/ 51 h 395"/>
                <a:gd name="T30" fmla="*/ 423 w 719"/>
                <a:gd name="T31" fmla="*/ 90 h 395"/>
                <a:gd name="T32" fmla="*/ 427 w 719"/>
                <a:gd name="T33" fmla="*/ 108 h 395"/>
                <a:gd name="T34" fmla="*/ 443 w 719"/>
                <a:gd name="T35" fmla="*/ 100 h 395"/>
                <a:gd name="T36" fmla="*/ 453 w 719"/>
                <a:gd name="T37" fmla="*/ 118 h 395"/>
                <a:gd name="T38" fmla="*/ 509 w 719"/>
                <a:gd name="T39" fmla="*/ 141 h 395"/>
                <a:gd name="T40" fmla="*/ 458 w 719"/>
                <a:gd name="T41" fmla="*/ 137 h 395"/>
                <a:gd name="T42" fmla="*/ 511 w 719"/>
                <a:gd name="T43" fmla="*/ 197 h 395"/>
                <a:gd name="T44" fmla="*/ 479 w 719"/>
                <a:gd name="T45" fmla="*/ 191 h 395"/>
                <a:gd name="T46" fmla="*/ 545 w 719"/>
                <a:gd name="T47" fmla="*/ 246 h 395"/>
                <a:gd name="T48" fmla="*/ 562 w 719"/>
                <a:gd name="T49" fmla="*/ 283 h 395"/>
                <a:gd name="T50" fmla="*/ 551 w 719"/>
                <a:gd name="T51" fmla="*/ 278 h 395"/>
                <a:gd name="T52" fmla="*/ 548 w 719"/>
                <a:gd name="T53" fmla="*/ 288 h 395"/>
                <a:gd name="T54" fmla="*/ 328 w 719"/>
                <a:gd name="T55" fmla="*/ 341 h 395"/>
                <a:gd name="T56" fmla="*/ 145 w 719"/>
                <a:gd name="T57" fmla="*/ 370 h 395"/>
                <a:gd name="T58" fmla="*/ 0 w 719"/>
                <a:gd name="T59" fmla="*/ 395 h 395"/>
                <a:gd name="T60" fmla="*/ 52 w 719"/>
                <a:gd name="T61" fmla="*/ 353 h 395"/>
                <a:gd name="T62" fmla="*/ 52 w 719"/>
                <a:gd name="T63" fmla="*/ 353 h 3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9"/>
                <a:gd name="T97" fmla="*/ 0 h 395"/>
                <a:gd name="T98" fmla="*/ 719 w 719"/>
                <a:gd name="T99" fmla="*/ 395 h 3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9" h="395">
                  <a:moveTo>
                    <a:pt x="67" y="353"/>
                  </a:moveTo>
                  <a:lnTo>
                    <a:pt x="68" y="343"/>
                  </a:lnTo>
                  <a:lnTo>
                    <a:pt x="114" y="299"/>
                  </a:lnTo>
                  <a:lnTo>
                    <a:pt x="139" y="268"/>
                  </a:lnTo>
                  <a:lnTo>
                    <a:pt x="165" y="299"/>
                  </a:lnTo>
                  <a:lnTo>
                    <a:pt x="245" y="267"/>
                  </a:lnTo>
                  <a:lnTo>
                    <a:pt x="280" y="262"/>
                  </a:lnTo>
                  <a:lnTo>
                    <a:pt x="300" y="238"/>
                  </a:lnTo>
                  <a:lnTo>
                    <a:pt x="331" y="116"/>
                  </a:lnTo>
                  <a:lnTo>
                    <a:pt x="365" y="131"/>
                  </a:lnTo>
                  <a:lnTo>
                    <a:pt x="429" y="0"/>
                  </a:lnTo>
                  <a:lnTo>
                    <a:pt x="479" y="27"/>
                  </a:lnTo>
                  <a:lnTo>
                    <a:pt x="488" y="5"/>
                  </a:lnTo>
                  <a:lnTo>
                    <a:pt x="512" y="11"/>
                  </a:lnTo>
                  <a:lnTo>
                    <a:pt x="557" y="51"/>
                  </a:lnTo>
                  <a:lnTo>
                    <a:pt x="541" y="90"/>
                  </a:lnTo>
                  <a:lnTo>
                    <a:pt x="547" y="108"/>
                  </a:lnTo>
                  <a:lnTo>
                    <a:pt x="567" y="100"/>
                  </a:lnTo>
                  <a:lnTo>
                    <a:pt x="581" y="118"/>
                  </a:lnTo>
                  <a:lnTo>
                    <a:pt x="651" y="141"/>
                  </a:lnTo>
                  <a:lnTo>
                    <a:pt x="586" y="137"/>
                  </a:lnTo>
                  <a:lnTo>
                    <a:pt x="654" y="197"/>
                  </a:lnTo>
                  <a:lnTo>
                    <a:pt x="612" y="191"/>
                  </a:lnTo>
                  <a:lnTo>
                    <a:pt x="698" y="246"/>
                  </a:lnTo>
                  <a:lnTo>
                    <a:pt x="719" y="283"/>
                  </a:lnTo>
                  <a:lnTo>
                    <a:pt x="705" y="278"/>
                  </a:lnTo>
                  <a:lnTo>
                    <a:pt x="701" y="288"/>
                  </a:lnTo>
                  <a:lnTo>
                    <a:pt x="420" y="341"/>
                  </a:lnTo>
                  <a:lnTo>
                    <a:pt x="185" y="370"/>
                  </a:lnTo>
                  <a:lnTo>
                    <a:pt x="0" y="395"/>
                  </a:lnTo>
                  <a:lnTo>
                    <a:pt x="67" y="353"/>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2" name="Freeform 123"/>
            <p:cNvSpPr>
              <a:spLocks/>
            </p:cNvSpPr>
            <p:nvPr/>
          </p:nvSpPr>
          <p:spPr bwMode="auto">
            <a:xfrm>
              <a:off x="4874" y="1932"/>
              <a:ext cx="37" cy="99"/>
            </a:xfrm>
            <a:custGeom>
              <a:avLst/>
              <a:gdLst>
                <a:gd name="T0" fmla="*/ 0 w 39"/>
                <a:gd name="T1" fmla="*/ 99 h 99"/>
                <a:gd name="T2" fmla="*/ 9 w 39"/>
                <a:gd name="T3" fmla="*/ 71 h 99"/>
                <a:gd name="T4" fmla="*/ 24 w 39"/>
                <a:gd name="T5" fmla="*/ 55 h 99"/>
                <a:gd name="T6" fmla="*/ 31 w 39"/>
                <a:gd name="T7" fmla="*/ 0 h 99"/>
                <a:gd name="T8" fmla="*/ 13 w 39"/>
                <a:gd name="T9" fmla="*/ 13 h 99"/>
                <a:gd name="T10" fmla="*/ 0 w 39"/>
                <a:gd name="T11" fmla="*/ 65 h 99"/>
                <a:gd name="T12" fmla="*/ 0 w 39"/>
                <a:gd name="T13" fmla="*/ 99 h 99"/>
                <a:gd name="T14" fmla="*/ 0 w 39"/>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99"/>
                <a:gd name="T26" fmla="*/ 39 w 39"/>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99">
                  <a:moveTo>
                    <a:pt x="0" y="99"/>
                  </a:moveTo>
                  <a:lnTo>
                    <a:pt x="13" y="71"/>
                  </a:lnTo>
                  <a:lnTo>
                    <a:pt x="28" y="55"/>
                  </a:lnTo>
                  <a:lnTo>
                    <a:pt x="39" y="0"/>
                  </a:lnTo>
                  <a:lnTo>
                    <a:pt x="17" y="13"/>
                  </a:lnTo>
                  <a:lnTo>
                    <a:pt x="0" y="65"/>
                  </a:lnTo>
                  <a:lnTo>
                    <a:pt x="0" y="99"/>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3" name="Freeform 124"/>
            <p:cNvSpPr>
              <a:spLocks/>
            </p:cNvSpPr>
            <p:nvPr/>
          </p:nvSpPr>
          <p:spPr bwMode="auto">
            <a:xfrm>
              <a:off x="4190" y="2112"/>
              <a:ext cx="748" cy="347"/>
            </a:xfrm>
            <a:custGeom>
              <a:avLst/>
              <a:gdLst>
                <a:gd name="T0" fmla="*/ 0 w 793"/>
                <a:gd name="T1" fmla="*/ 302 h 346"/>
                <a:gd name="T2" fmla="*/ 90 w 793"/>
                <a:gd name="T3" fmla="*/ 287 h 346"/>
                <a:gd name="T4" fmla="*/ 142 w 793"/>
                <a:gd name="T5" fmla="*/ 255 h 346"/>
                <a:gd name="T6" fmla="*/ 241 w 793"/>
                <a:gd name="T7" fmla="*/ 242 h 346"/>
                <a:gd name="T8" fmla="*/ 281 w 793"/>
                <a:gd name="T9" fmla="*/ 274 h 346"/>
                <a:gd name="T10" fmla="*/ 346 w 793"/>
                <a:gd name="T11" fmla="*/ 263 h 346"/>
                <a:gd name="T12" fmla="*/ 442 w 793"/>
                <a:gd name="T13" fmla="*/ 350 h 346"/>
                <a:gd name="T14" fmla="*/ 483 w 793"/>
                <a:gd name="T15" fmla="*/ 339 h 346"/>
                <a:gd name="T16" fmla="*/ 536 w 793"/>
                <a:gd name="T17" fmla="*/ 238 h 346"/>
                <a:gd name="T18" fmla="*/ 580 w 793"/>
                <a:gd name="T19" fmla="*/ 217 h 346"/>
                <a:gd name="T20" fmla="*/ 595 w 793"/>
                <a:gd name="T21" fmla="*/ 188 h 346"/>
                <a:gd name="T22" fmla="*/ 547 w 793"/>
                <a:gd name="T23" fmla="*/ 200 h 346"/>
                <a:gd name="T24" fmla="*/ 533 w 793"/>
                <a:gd name="T25" fmla="*/ 179 h 346"/>
                <a:gd name="T26" fmla="*/ 563 w 793"/>
                <a:gd name="T27" fmla="*/ 165 h 346"/>
                <a:gd name="T28" fmla="*/ 563 w 793"/>
                <a:gd name="T29" fmla="*/ 152 h 346"/>
                <a:gd name="T30" fmla="*/ 530 w 793"/>
                <a:gd name="T31" fmla="*/ 137 h 346"/>
                <a:gd name="T32" fmla="*/ 572 w 793"/>
                <a:gd name="T33" fmla="*/ 118 h 346"/>
                <a:gd name="T34" fmla="*/ 569 w 793"/>
                <a:gd name="T35" fmla="*/ 139 h 346"/>
                <a:gd name="T36" fmla="*/ 596 w 793"/>
                <a:gd name="T37" fmla="*/ 139 h 346"/>
                <a:gd name="T38" fmla="*/ 611 w 793"/>
                <a:gd name="T39" fmla="*/ 103 h 346"/>
                <a:gd name="T40" fmla="*/ 621 w 793"/>
                <a:gd name="T41" fmla="*/ 102 h 346"/>
                <a:gd name="T42" fmla="*/ 614 w 793"/>
                <a:gd name="T43" fmla="*/ 69 h 346"/>
                <a:gd name="T44" fmla="*/ 596 w 793"/>
                <a:gd name="T45" fmla="*/ 102 h 346"/>
                <a:gd name="T46" fmla="*/ 576 w 793"/>
                <a:gd name="T47" fmla="*/ 31 h 346"/>
                <a:gd name="T48" fmla="*/ 590 w 793"/>
                <a:gd name="T49" fmla="*/ 27 h 346"/>
                <a:gd name="T50" fmla="*/ 607 w 793"/>
                <a:gd name="T51" fmla="*/ 47 h 346"/>
                <a:gd name="T52" fmla="*/ 595 w 793"/>
                <a:gd name="T53" fmla="*/ 14 h 346"/>
                <a:gd name="T54" fmla="*/ 580 w 793"/>
                <a:gd name="T55" fmla="*/ 0 h 346"/>
                <a:gd name="T56" fmla="*/ 360 w 793"/>
                <a:gd name="T57" fmla="*/ 53 h 346"/>
                <a:gd name="T58" fmla="*/ 176 w 793"/>
                <a:gd name="T59" fmla="*/ 82 h 346"/>
                <a:gd name="T60" fmla="*/ 151 w 793"/>
                <a:gd name="T61" fmla="*/ 145 h 346"/>
                <a:gd name="T62" fmla="*/ 112 w 793"/>
                <a:gd name="T63" fmla="*/ 157 h 346"/>
                <a:gd name="T64" fmla="*/ 92 w 793"/>
                <a:gd name="T65" fmla="*/ 193 h 346"/>
                <a:gd name="T66" fmla="*/ 22 w 793"/>
                <a:gd name="T67" fmla="*/ 245 h 346"/>
                <a:gd name="T68" fmla="*/ 18 w 793"/>
                <a:gd name="T69" fmla="*/ 264 h 346"/>
                <a:gd name="T70" fmla="*/ 0 w 793"/>
                <a:gd name="T71" fmla="*/ 276 h 346"/>
                <a:gd name="T72" fmla="*/ 0 w 793"/>
                <a:gd name="T73" fmla="*/ 302 h 346"/>
                <a:gd name="T74" fmla="*/ 0 w 793"/>
                <a:gd name="T75" fmla="*/ 302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5" y="283"/>
                  </a:lnTo>
                  <a:lnTo>
                    <a:pt x="181" y="251"/>
                  </a:lnTo>
                  <a:lnTo>
                    <a:pt x="307" y="238"/>
                  </a:lnTo>
                  <a:lnTo>
                    <a:pt x="359" y="270"/>
                  </a:lnTo>
                  <a:lnTo>
                    <a:pt x="442" y="259"/>
                  </a:lnTo>
                  <a:lnTo>
                    <a:pt x="566" y="346"/>
                  </a:lnTo>
                  <a:lnTo>
                    <a:pt x="615" y="335"/>
                  </a:lnTo>
                  <a:lnTo>
                    <a:pt x="685" y="234"/>
                  </a:lnTo>
                  <a:lnTo>
                    <a:pt x="741" y="213"/>
                  </a:lnTo>
                  <a:lnTo>
                    <a:pt x="759" y="184"/>
                  </a:lnTo>
                  <a:lnTo>
                    <a:pt x="698" y="196"/>
                  </a:lnTo>
                  <a:lnTo>
                    <a:pt x="681" y="175"/>
                  </a:lnTo>
                  <a:lnTo>
                    <a:pt x="719" y="165"/>
                  </a:lnTo>
                  <a:lnTo>
                    <a:pt x="719" y="152"/>
                  </a:lnTo>
                  <a:lnTo>
                    <a:pt x="677" y="137"/>
                  </a:lnTo>
                  <a:lnTo>
                    <a:pt x="730" y="118"/>
                  </a:lnTo>
                  <a:lnTo>
                    <a:pt x="727" y="139"/>
                  </a:lnTo>
                  <a:lnTo>
                    <a:pt x="761" y="139"/>
                  </a:lnTo>
                  <a:lnTo>
                    <a:pt x="780" y="103"/>
                  </a:lnTo>
                  <a:lnTo>
                    <a:pt x="793" y="102"/>
                  </a:lnTo>
                  <a:lnTo>
                    <a:pt x="785" y="69"/>
                  </a:lnTo>
                  <a:lnTo>
                    <a:pt x="761" y="102"/>
                  </a:lnTo>
                  <a:lnTo>
                    <a:pt x="736" y="31"/>
                  </a:lnTo>
                  <a:lnTo>
                    <a:pt x="753" y="27"/>
                  </a:lnTo>
                  <a:lnTo>
                    <a:pt x="775" y="47"/>
                  </a:lnTo>
                  <a:lnTo>
                    <a:pt x="759" y="14"/>
                  </a:lnTo>
                  <a:lnTo>
                    <a:pt x="741" y="0"/>
                  </a:lnTo>
                  <a:lnTo>
                    <a:pt x="460" y="53"/>
                  </a:lnTo>
                  <a:lnTo>
                    <a:pt x="225" y="82"/>
                  </a:lnTo>
                  <a:lnTo>
                    <a:pt x="192" y="145"/>
                  </a:lnTo>
                  <a:lnTo>
                    <a:pt x="142" y="157"/>
                  </a:lnTo>
                  <a:lnTo>
                    <a:pt x="118" y="189"/>
                  </a:lnTo>
                  <a:lnTo>
                    <a:pt x="27" y="241"/>
                  </a:lnTo>
                  <a:lnTo>
                    <a:pt x="22" y="260"/>
                  </a:lnTo>
                  <a:lnTo>
                    <a:pt x="0" y="272"/>
                  </a:lnTo>
                  <a:lnTo>
                    <a:pt x="0" y="298"/>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rgbClr val="FFFFFF"/>
                </a:solidFill>
                <a:latin typeface="Arial" pitchFamily="34" charset="0"/>
                <a:cs typeface="Arial" pitchFamily="34" charset="0"/>
              </a:endParaRPr>
            </a:p>
          </p:txBody>
        </p:sp>
        <p:sp>
          <p:nvSpPr>
            <p:cNvPr id="104" name="Freeform 125"/>
            <p:cNvSpPr>
              <a:spLocks/>
            </p:cNvSpPr>
            <p:nvPr/>
          </p:nvSpPr>
          <p:spPr bwMode="auto">
            <a:xfrm>
              <a:off x="4279" y="2350"/>
              <a:ext cx="444" cy="352"/>
            </a:xfrm>
            <a:custGeom>
              <a:avLst/>
              <a:gdLst>
                <a:gd name="T0" fmla="*/ 17 w 472"/>
                <a:gd name="T1" fmla="*/ 45 h 351"/>
                <a:gd name="T2" fmla="*/ 68 w 472"/>
                <a:gd name="T3" fmla="*/ 13 h 351"/>
                <a:gd name="T4" fmla="*/ 167 w 472"/>
                <a:gd name="T5" fmla="*/ 0 h 351"/>
                <a:gd name="T6" fmla="*/ 207 w 472"/>
                <a:gd name="T7" fmla="*/ 32 h 351"/>
                <a:gd name="T8" fmla="*/ 273 w 472"/>
                <a:gd name="T9" fmla="*/ 21 h 351"/>
                <a:gd name="T10" fmla="*/ 370 w 472"/>
                <a:gd name="T11" fmla="*/ 108 h 351"/>
                <a:gd name="T12" fmla="*/ 326 w 472"/>
                <a:gd name="T13" fmla="*/ 175 h 351"/>
                <a:gd name="T14" fmla="*/ 330 w 472"/>
                <a:gd name="T15" fmla="*/ 208 h 351"/>
                <a:gd name="T16" fmla="*/ 257 w 472"/>
                <a:gd name="T17" fmla="*/ 293 h 351"/>
                <a:gd name="T18" fmla="*/ 245 w 472"/>
                <a:gd name="T19" fmla="*/ 297 h 351"/>
                <a:gd name="T20" fmla="*/ 238 w 472"/>
                <a:gd name="T21" fmla="*/ 323 h 351"/>
                <a:gd name="T22" fmla="*/ 221 w 472"/>
                <a:gd name="T23" fmla="*/ 308 h 351"/>
                <a:gd name="T24" fmla="*/ 235 w 472"/>
                <a:gd name="T25" fmla="*/ 332 h 351"/>
                <a:gd name="T26" fmla="*/ 221 w 472"/>
                <a:gd name="T27" fmla="*/ 355 h 351"/>
                <a:gd name="T28" fmla="*/ 209 w 472"/>
                <a:gd name="T29" fmla="*/ 352 h 351"/>
                <a:gd name="T30" fmla="*/ 158 w 472"/>
                <a:gd name="T31" fmla="*/ 251 h 351"/>
                <a:gd name="T32" fmla="*/ 48 w 472"/>
                <a:gd name="T33" fmla="*/ 121 h 351"/>
                <a:gd name="T34" fmla="*/ 0 w 472"/>
                <a:gd name="T35" fmla="*/ 82 h 351"/>
                <a:gd name="T36" fmla="*/ 17 w 472"/>
                <a:gd name="T37" fmla="*/ 45 h 351"/>
                <a:gd name="T38" fmla="*/ 17 w 472"/>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2"/>
                <a:gd name="T61" fmla="*/ 0 h 351"/>
                <a:gd name="T62" fmla="*/ 472 w 472"/>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2" h="351">
                  <a:moveTo>
                    <a:pt x="21" y="45"/>
                  </a:moveTo>
                  <a:lnTo>
                    <a:pt x="87" y="13"/>
                  </a:lnTo>
                  <a:lnTo>
                    <a:pt x="213" y="0"/>
                  </a:lnTo>
                  <a:lnTo>
                    <a:pt x="265" y="32"/>
                  </a:lnTo>
                  <a:lnTo>
                    <a:pt x="348" y="21"/>
                  </a:lnTo>
                  <a:lnTo>
                    <a:pt x="472" y="108"/>
                  </a:lnTo>
                  <a:lnTo>
                    <a:pt x="417" y="175"/>
                  </a:lnTo>
                  <a:lnTo>
                    <a:pt x="421" y="204"/>
                  </a:lnTo>
                  <a:lnTo>
                    <a:pt x="327" y="289"/>
                  </a:lnTo>
                  <a:lnTo>
                    <a:pt x="311" y="293"/>
                  </a:lnTo>
                  <a:lnTo>
                    <a:pt x="304" y="319"/>
                  </a:lnTo>
                  <a:lnTo>
                    <a:pt x="283" y="304"/>
                  </a:lnTo>
                  <a:lnTo>
                    <a:pt x="301" y="328"/>
                  </a:lnTo>
                  <a:lnTo>
                    <a:pt x="283" y="351"/>
                  </a:lnTo>
                  <a:lnTo>
                    <a:pt x="267" y="348"/>
                  </a:lnTo>
                  <a:lnTo>
                    <a:pt x="202" y="247"/>
                  </a:lnTo>
                  <a:lnTo>
                    <a:pt x="61" y="121"/>
                  </a:lnTo>
                  <a:lnTo>
                    <a:pt x="0" y="82"/>
                  </a:lnTo>
                  <a:lnTo>
                    <a:pt x="21" y="45"/>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5" name="Freeform 126"/>
            <p:cNvSpPr>
              <a:spLocks/>
            </p:cNvSpPr>
            <p:nvPr/>
          </p:nvSpPr>
          <p:spPr bwMode="auto">
            <a:xfrm>
              <a:off x="4835" y="1735"/>
              <a:ext cx="93" cy="156"/>
            </a:xfrm>
            <a:custGeom>
              <a:avLst/>
              <a:gdLst>
                <a:gd name="T0" fmla="*/ 0 w 99"/>
                <a:gd name="T1" fmla="*/ 14 h 157"/>
                <a:gd name="T2" fmla="*/ 11 w 99"/>
                <a:gd name="T3" fmla="*/ 0 h 157"/>
                <a:gd name="T4" fmla="*/ 25 w 99"/>
                <a:gd name="T5" fmla="*/ 0 h 157"/>
                <a:gd name="T6" fmla="*/ 21 w 99"/>
                <a:gd name="T7" fmla="*/ 16 h 157"/>
                <a:gd name="T8" fmla="*/ 17 w 99"/>
                <a:gd name="T9" fmla="*/ 21 h 157"/>
                <a:gd name="T10" fmla="*/ 21 w 99"/>
                <a:gd name="T11" fmla="*/ 39 h 157"/>
                <a:gd name="T12" fmla="*/ 38 w 99"/>
                <a:gd name="T13" fmla="*/ 63 h 157"/>
                <a:gd name="T14" fmla="*/ 42 w 99"/>
                <a:gd name="T15" fmla="*/ 78 h 157"/>
                <a:gd name="T16" fmla="*/ 57 w 99"/>
                <a:gd name="T17" fmla="*/ 99 h 157"/>
                <a:gd name="T18" fmla="*/ 69 w 99"/>
                <a:gd name="T19" fmla="*/ 104 h 157"/>
                <a:gd name="T20" fmla="*/ 73 w 99"/>
                <a:gd name="T21" fmla="*/ 119 h 157"/>
                <a:gd name="T22" fmla="*/ 63 w 99"/>
                <a:gd name="T23" fmla="*/ 130 h 157"/>
                <a:gd name="T24" fmla="*/ 75 w 99"/>
                <a:gd name="T25" fmla="*/ 128 h 157"/>
                <a:gd name="T26" fmla="*/ 77 w 99"/>
                <a:gd name="T27" fmla="*/ 140 h 157"/>
                <a:gd name="T28" fmla="*/ 31 w 99"/>
                <a:gd name="T29" fmla="*/ 153 h 157"/>
                <a:gd name="T30" fmla="*/ 0 w 99"/>
                <a:gd name="T31" fmla="*/ 14 h 157"/>
                <a:gd name="T32" fmla="*/ 0 w 99"/>
                <a:gd name="T33" fmla="*/ 14 h 1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157"/>
                <a:gd name="T53" fmla="*/ 99 w 99"/>
                <a:gd name="T54" fmla="*/ 157 h 1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157">
                  <a:moveTo>
                    <a:pt x="0" y="14"/>
                  </a:moveTo>
                  <a:lnTo>
                    <a:pt x="15" y="0"/>
                  </a:lnTo>
                  <a:lnTo>
                    <a:pt x="33" y="0"/>
                  </a:lnTo>
                  <a:lnTo>
                    <a:pt x="26" y="16"/>
                  </a:lnTo>
                  <a:lnTo>
                    <a:pt x="21" y="21"/>
                  </a:lnTo>
                  <a:lnTo>
                    <a:pt x="26" y="39"/>
                  </a:lnTo>
                  <a:lnTo>
                    <a:pt x="49" y="63"/>
                  </a:lnTo>
                  <a:lnTo>
                    <a:pt x="54" y="82"/>
                  </a:lnTo>
                  <a:lnTo>
                    <a:pt x="73" y="103"/>
                  </a:lnTo>
                  <a:lnTo>
                    <a:pt x="88" y="108"/>
                  </a:lnTo>
                  <a:lnTo>
                    <a:pt x="94" y="123"/>
                  </a:lnTo>
                  <a:lnTo>
                    <a:pt x="81" y="134"/>
                  </a:lnTo>
                  <a:lnTo>
                    <a:pt x="96" y="132"/>
                  </a:lnTo>
                  <a:lnTo>
                    <a:pt x="99" y="144"/>
                  </a:lnTo>
                  <a:lnTo>
                    <a:pt x="39" y="157"/>
                  </a:lnTo>
                  <a:lnTo>
                    <a:pt x="0" y="14"/>
                  </a:lnTo>
                  <a:close/>
                </a:path>
              </a:pathLst>
            </a:custGeom>
            <a:solidFill>
              <a:srgbClr val="0072C6"/>
            </a:solid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6" name="Freeform 127"/>
            <p:cNvSpPr>
              <a:spLocks/>
            </p:cNvSpPr>
            <p:nvPr/>
          </p:nvSpPr>
          <p:spPr bwMode="auto">
            <a:xfrm>
              <a:off x="4406" y="1487"/>
              <a:ext cx="508" cy="338"/>
            </a:xfrm>
            <a:custGeom>
              <a:avLst/>
              <a:gdLst>
                <a:gd name="T0" fmla="*/ 34 w 540"/>
                <a:gd name="T1" fmla="*/ 338 h 338"/>
                <a:gd name="T2" fmla="*/ 103 w 540"/>
                <a:gd name="T3" fmla="*/ 324 h 338"/>
                <a:gd name="T4" fmla="*/ 357 w 540"/>
                <a:gd name="T5" fmla="*/ 262 h 338"/>
                <a:gd name="T6" fmla="*/ 369 w 540"/>
                <a:gd name="T7" fmla="*/ 248 h 338"/>
                <a:gd name="T8" fmla="*/ 383 w 540"/>
                <a:gd name="T9" fmla="*/ 248 h 338"/>
                <a:gd name="T10" fmla="*/ 400 w 540"/>
                <a:gd name="T11" fmla="*/ 233 h 338"/>
                <a:gd name="T12" fmla="*/ 423 w 540"/>
                <a:gd name="T13" fmla="*/ 194 h 338"/>
                <a:gd name="T14" fmla="*/ 381 w 540"/>
                <a:gd name="T15" fmla="*/ 152 h 338"/>
                <a:gd name="T16" fmla="*/ 380 w 540"/>
                <a:gd name="T17" fmla="*/ 113 h 338"/>
                <a:gd name="T18" fmla="*/ 400 w 540"/>
                <a:gd name="T19" fmla="*/ 58 h 338"/>
                <a:gd name="T20" fmla="*/ 372 w 540"/>
                <a:gd name="T21" fmla="*/ 40 h 338"/>
                <a:gd name="T22" fmla="*/ 341 w 540"/>
                <a:gd name="T23" fmla="*/ 0 h 338"/>
                <a:gd name="T24" fmla="*/ 59 w 540"/>
                <a:gd name="T25" fmla="*/ 66 h 338"/>
                <a:gd name="T26" fmla="*/ 46 w 540"/>
                <a:gd name="T27" fmla="*/ 40 h 338"/>
                <a:gd name="T28" fmla="*/ 0 w 540"/>
                <a:gd name="T29" fmla="*/ 83 h 338"/>
                <a:gd name="T30" fmla="*/ 34 w 540"/>
                <a:gd name="T31" fmla="*/ 338 h 338"/>
                <a:gd name="T32" fmla="*/ 34 w 540"/>
                <a:gd name="T33" fmla="*/ 338 h 3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0"/>
                <a:gd name="T52" fmla="*/ 0 h 338"/>
                <a:gd name="T53" fmla="*/ 540 w 540"/>
                <a:gd name="T54" fmla="*/ 338 h 3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0" h="338">
                  <a:moveTo>
                    <a:pt x="42" y="338"/>
                  </a:moveTo>
                  <a:lnTo>
                    <a:pt x="132" y="324"/>
                  </a:lnTo>
                  <a:lnTo>
                    <a:pt x="456" y="262"/>
                  </a:lnTo>
                  <a:lnTo>
                    <a:pt x="471" y="248"/>
                  </a:lnTo>
                  <a:lnTo>
                    <a:pt x="489" y="248"/>
                  </a:lnTo>
                  <a:lnTo>
                    <a:pt x="510" y="233"/>
                  </a:lnTo>
                  <a:lnTo>
                    <a:pt x="540" y="194"/>
                  </a:lnTo>
                  <a:lnTo>
                    <a:pt x="487" y="152"/>
                  </a:lnTo>
                  <a:lnTo>
                    <a:pt x="485" y="113"/>
                  </a:lnTo>
                  <a:lnTo>
                    <a:pt x="510" y="58"/>
                  </a:lnTo>
                  <a:lnTo>
                    <a:pt x="474" y="40"/>
                  </a:lnTo>
                  <a:lnTo>
                    <a:pt x="435" y="0"/>
                  </a:lnTo>
                  <a:lnTo>
                    <a:pt x="76" y="66"/>
                  </a:lnTo>
                  <a:lnTo>
                    <a:pt x="58" y="40"/>
                  </a:lnTo>
                  <a:lnTo>
                    <a:pt x="0" y="83"/>
                  </a:lnTo>
                  <a:lnTo>
                    <a:pt x="42" y="338"/>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7" name="Freeform 128"/>
            <p:cNvSpPr>
              <a:spLocks/>
            </p:cNvSpPr>
            <p:nvPr/>
          </p:nvSpPr>
          <p:spPr bwMode="auto">
            <a:xfrm>
              <a:off x="4859" y="1545"/>
              <a:ext cx="110" cy="277"/>
            </a:xfrm>
            <a:custGeom>
              <a:avLst/>
              <a:gdLst>
                <a:gd name="T0" fmla="*/ 7 w 117"/>
                <a:gd name="T1" fmla="*/ 190 h 277"/>
                <a:gd name="T2" fmla="*/ 22 w 117"/>
                <a:gd name="T3" fmla="*/ 175 h 277"/>
                <a:gd name="T4" fmla="*/ 46 w 117"/>
                <a:gd name="T5" fmla="*/ 136 h 277"/>
                <a:gd name="T6" fmla="*/ 5 w 117"/>
                <a:gd name="T7" fmla="*/ 94 h 277"/>
                <a:gd name="T8" fmla="*/ 3 w 117"/>
                <a:gd name="T9" fmla="*/ 55 h 277"/>
                <a:gd name="T10" fmla="*/ 22 w 117"/>
                <a:gd name="T11" fmla="*/ 0 h 277"/>
                <a:gd name="T12" fmla="*/ 84 w 117"/>
                <a:gd name="T13" fmla="*/ 28 h 277"/>
                <a:gd name="T14" fmla="*/ 85 w 117"/>
                <a:gd name="T15" fmla="*/ 38 h 277"/>
                <a:gd name="T16" fmla="*/ 77 w 117"/>
                <a:gd name="T17" fmla="*/ 68 h 277"/>
                <a:gd name="T18" fmla="*/ 71 w 117"/>
                <a:gd name="T19" fmla="*/ 75 h 277"/>
                <a:gd name="T20" fmla="*/ 70 w 117"/>
                <a:gd name="T21" fmla="*/ 91 h 277"/>
                <a:gd name="T22" fmla="*/ 76 w 117"/>
                <a:gd name="T23" fmla="*/ 96 h 277"/>
                <a:gd name="T24" fmla="*/ 91 w 117"/>
                <a:gd name="T25" fmla="*/ 91 h 277"/>
                <a:gd name="T26" fmla="*/ 91 w 117"/>
                <a:gd name="T27" fmla="*/ 138 h 277"/>
                <a:gd name="T28" fmla="*/ 91 w 117"/>
                <a:gd name="T29" fmla="*/ 167 h 277"/>
                <a:gd name="T30" fmla="*/ 91 w 117"/>
                <a:gd name="T31" fmla="*/ 183 h 277"/>
                <a:gd name="T32" fmla="*/ 86 w 117"/>
                <a:gd name="T33" fmla="*/ 198 h 277"/>
                <a:gd name="T34" fmla="*/ 80 w 117"/>
                <a:gd name="T35" fmla="*/ 199 h 277"/>
                <a:gd name="T36" fmla="*/ 82 w 117"/>
                <a:gd name="T37" fmla="*/ 212 h 277"/>
                <a:gd name="T38" fmla="*/ 59 w 117"/>
                <a:gd name="T39" fmla="*/ 277 h 277"/>
                <a:gd name="T40" fmla="*/ 55 w 117"/>
                <a:gd name="T41" fmla="*/ 277 h 277"/>
                <a:gd name="T42" fmla="*/ 52 w 117"/>
                <a:gd name="T43" fmla="*/ 253 h 277"/>
                <a:gd name="T44" fmla="*/ 37 w 117"/>
                <a:gd name="T45" fmla="*/ 253 h 277"/>
                <a:gd name="T46" fmla="*/ 7 w 117"/>
                <a:gd name="T47" fmla="*/ 227 h 277"/>
                <a:gd name="T48" fmla="*/ 0 w 117"/>
                <a:gd name="T49" fmla="*/ 206 h 277"/>
                <a:gd name="T50" fmla="*/ 7 w 117"/>
                <a:gd name="T51" fmla="*/ 190 h 277"/>
                <a:gd name="T52" fmla="*/ 7 w 117"/>
                <a:gd name="T53" fmla="*/ 190 h 2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7"/>
                <a:gd name="T83" fmla="*/ 117 w 117"/>
                <a:gd name="T84" fmla="*/ 277 h 2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7">
                  <a:moveTo>
                    <a:pt x="7" y="190"/>
                  </a:moveTo>
                  <a:lnTo>
                    <a:pt x="28" y="175"/>
                  </a:lnTo>
                  <a:lnTo>
                    <a:pt x="58" y="136"/>
                  </a:lnTo>
                  <a:lnTo>
                    <a:pt x="5" y="94"/>
                  </a:lnTo>
                  <a:lnTo>
                    <a:pt x="3" y="55"/>
                  </a:lnTo>
                  <a:lnTo>
                    <a:pt x="28" y="0"/>
                  </a:lnTo>
                  <a:lnTo>
                    <a:pt x="107" y="28"/>
                  </a:lnTo>
                  <a:lnTo>
                    <a:pt x="109" y="38"/>
                  </a:lnTo>
                  <a:lnTo>
                    <a:pt x="99" y="68"/>
                  </a:lnTo>
                  <a:lnTo>
                    <a:pt x="91" y="75"/>
                  </a:lnTo>
                  <a:lnTo>
                    <a:pt x="89" y="91"/>
                  </a:lnTo>
                  <a:lnTo>
                    <a:pt x="97" y="96"/>
                  </a:lnTo>
                  <a:lnTo>
                    <a:pt x="117" y="91"/>
                  </a:lnTo>
                  <a:lnTo>
                    <a:pt x="117" y="138"/>
                  </a:lnTo>
                  <a:lnTo>
                    <a:pt x="117" y="167"/>
                  </a:lnTo>
                  <a:lnTo>
                    <a:pt x="117" y="183"/>
                  </a:lnTo>
                  <a:lnTo>
                    <a:pt x="110" y="198"/>
                  </a:lnTo>
                  <a:lnTo>
                    <a:pt x="102" y="199"/>
                  </a:lnTo>
                  <a:lnTo>
                    <a:pt x="105" y="212"/>
                  </a:lnTo>
                  <a:lnTo>
                    <a:pt x="76" y="277"/>
                  </a:lnTo>
                  <a:lnTo>
                    <a:pt x="70" y="277"/>
                  </a:lnTo>
                  <a:lnTo>
                    <a:pt x="67" y="253"/>
                  </a:lnTo>
                  <a:lnTo>
                    <a:pt x="47" y="253"/>
                  </a:lnTo>
                  <a:lnTo>
                    <a:pt x="7" y="227"/>
                  </a:lnTo>
                  <a:lnTo>
                    <a:pt x="0" y="206"/>
                  </a:lnTo>
                  <a:lnTo>
                    <a:pt x="7" y="190"/>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8" name="Freeform 129"/>
            <p:cNvSpPr>
              <a:spLocks/>
            </p:cNvSpPr>
            <p:nvPr/>
          </p:nvSpPr>
          <p:spPr bwMode="auto">
            <a:xfrm>
              <a:off x="4461" y="1113"/>
              <a:ext cx="519" cy="481"/>
            </a:xfrm>
            <a:custGeom>
              <a:avLst/>
              <a:gdLst>
                <a:gd name="T0" fmla="*/ 14 w 552"/>
                <a:gd name="T1" fmla="*/ 440 h 481"/>
                <a:gd name="T2" fmla="*/ 294 w 552"/>
                <a:gd name="T3" fmla="*/ 374 h 481"/>
                <a:gd name="T4" fmla="*/ 325 w 552"/>
                <a:gd name="T5" fmla="*/ 414 h 481"/>
                <a:gd name="T6" fmla="*/ 354 w 552"/>
                <a:gd name="T7" fmla="*/ 432 h 481"/>
                <a:gd name="T8" fmla="*/ 415 w 552"/>
                <a:gd name="T9" fmla="*/ 460 h 481"/>
                <a:gd name="T10" fmla="*/ 420 w 552"/>
                <a:gd name="T11" fmla="*/ 481 h 481"/>
                <a:gd name="T12" fmla="*/ 430 w 552"/>
                <a:gd name="T13" fmla="*/ 452 h 481"/>
                <a:gd name="T14" fmla="*/ 432 w 552"/>
                <a:gd name="T15" fmla="*/ 411 h 481"/>
                <a:gd name="T16" fmla="*/ 420 w 552"/>
                <a:gd name="T17" fmla="*/ 334 h 481"/>
                <a:gd name="T18" fmla="*/ 420 w 552"/>
                <a:gd name="T19" fmla="*/ 253 h 481"/>
                <a:gd name="T20" fmla="*/ 390 w 552"/>
                <a:gd name="T21" fmla="*/ 134 h 481"/>
                <a:gd name="T22" fmla="*/ 385 w 552"/>
                <a:gd name="T23" fmla="*/ 83 h 481"/>
                <a:gd name="T24" fmla="*/ 366 w 552"/>
                <a:gd name="T25" fmla="*/ 0 h 481"/>
                <a:gd name="T26" fmla="*/ 274 w 552"/>
                <a:gd name="T27" fmla="*/ 28 h 481"/>
                <a:gd name="T28" fmla="*/ 225 w 552"/>
                <a:gd name="T29" fmla="*/ 96 h 481"/>
                <a:gd name="T30" fmla="*/ 221 w 552"/>
                <a:gd name="T31" fmla="*/ 113 h 481"/>
                <a:gd name="T32" fmla="*/ 192 w 552"/>
                <a:gd name="T33" fmla="*/ 154 h 481"/>
                <a:gd name="T34" fmla="*/ 200 w 552"/>
                <a:gd name="T35" fmla="*/ 168 h 481"/>
                <a:gd name="T36" fmla="*/ 206 w 552"/>
                <a:gd name="T37" fmla="*/ 180 h 481"/>
                <a:gd name="T38" fmla="*/ 201 w 552"/>
                <a:gd name="T39" fmla="*/ 183 h 481"/>
                <a:gd name="T40" fmla="*/ 211 w 552"/>
                <a:gd name="T41" fmla="*/ 199 h 481"/>
                <a:gd name="T42" fmla="*/ 212 w 552"/>
                <a:gd name="T43" fmla="*/ 214 h 481"/>
                <a:gd name="T44" fmla="*/ 184 w 552"/>
                <a:gd name="T45" fmla="*/ 248 h 481"/>
                <a:gd name="T46" fmla="*/ 141 w 552"/>
                <a:gd name="T47" fmla="*/ 262 h 481"/>
                <a:gd name="T48" fmla="*/ 132 w 552"/>
                <a:gd name="T49" fmla="*/ 272 h 481"/>
                <a:gd name="T50" fmla="*/ 117 w 552"/>
                <a:gd name="T51" fmla="*/ 264 h 481"/>
                <a:gd name="T52" fmla="*/ 70 w 552"/>
                <a:gd name="T53" fmla="*/ 270 h 481"/>
                <a:gd name="T54" fmla="*/ 35 w 552"/>
                <a:gd name="T55" fmla="*/ 288 h 481"/>
                <a:gd name="T56" fmla="*/ 35 w 552"/>
                <a:gd name="T57" fmla="*/ 311 h 481"/>
                <a:gd name="T58" fmla="*/ 41 w 552"/>
                <a:gd name="T59" fmla="*/ 325 h 481"/>
                <a:gd name="T60" fmla="*/ 47 w 552"/>
                <a:gd name="T61" fmla="*/ 325 h 481"/>
                <a:gd name="T62" fmla="*/ 52 w 552"/>
                <a:gd name="T63" fmla="*/ 343 h 481"/>
                <a:gd name="T64" fmla="*/ 43 w 552"/>
                <a:gd name="T65" fmla="*/ 353 h 481"/>
                <a:gd name="T66" fmla="*/ 39 w 552"/>
                <a:gd name="T67" fmla="*/ 369 h 481"/>
                <a:gd name="T68" fmla="*/ 0 w 552"/>
                <a:gd name="T69" fmla="*/ 414 h 481"/>
                <a:gd name="T70" fmla="*/ 14 w 552"/>
                <a:gd name="T71" fmla="*/ 440 h 481"/>
                <a:gd name="T72" fmla="*/ 14 w 552"/>
                <a:gd name="T73" fmla="*/ 440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0"/>
                  </a:moveTo>
                  <a:lnTo>
                    <a:pt x="377" y="374"/>
                  </a:lnTo>
                  <a:lnTo>
                    <a:pt x="416" y="414"/>
                  </a:lnTo>
                  <a:lnTo>
                    <a:pt x="452" y="432"/>
                  </a:lnTo>
                  <a:lnTo>
                    <a:pt x="531" y="460"/>
                  </a:lnTo>
                  <a:lnTo>
                    <a:pt x="537" y="481"/>
                  </a:lnTo>
                  <a:lnTo>
                    <a:pt x="550" y="452"/>
                  </a:lnTo>
                  <a:lnTo>
                    <a:pt x="552" y="411"/>
                  </a:lnTo>
                  <a:lnTo>
                    <a:pt x="537" y="334"/>
                  </a:lnTo>
                  <a:lnTo>
                    <a:pt x="537" y="253"/>
                  </a:lnTo>
                  <a:lnTo>
                    <a:pt x="499" y="134"/>
                  </a:lnTo>
                  <a:lnTo>
                    <a:pt x="492" y="83"/>
                  </a:lnTo>
                  <a:lnTo>
                    <a:pt x="468" y="0"/>
                  </a:lnTo>
                  <a:lnTo>
                    <a:pt x="351" y="28"/>
                  </a:lnTo>
                  <a:lnTo>
                    <a:pt x="287" y="96"/>
                  </a:lnTo>
                  <a:lnTo>
                    <a:pt x="283" y="113"/>
                  </a:lnTo>
                  <a:lnTo>
                    <a:pt x="246" y="154"/>
                  </a:lnTo>
                  <a:lnTo>
                    <a:pt x="256" y="168"/>
                  </a:lnTo>
                  <a:lnTo>
                    <a:pt x="264" y="180"/>
                  </a:lnTo>
                  <a:lnTo>
                    <a:pt x="257" y="183"/>
                  </a:lnTo>
                  <a:lnTo>
                    <a:pt x="269" y="199"/>
                  </a:lnTo>
                  <a:lnTo>
                    <a:pt x="270" y="214"/>
                  </a:lnTo>
                  <a:lnTo>
                    <a:pt x="235" y="248"/>
                  </a:lnTo>
                  <a:lnTo>
                    <a:pt x="181" y="262"/>
                  </a:lnTo>
                  <a:lnTo>
                    <a:pt x="168" y="272"/>
                  </a:lnTo>
                  <a:lnTo>
                    <a:pt x="149" y="264"/>
                  </a:lnTo>
                  <a:lnTo>
                    <a:pt x="89" y="270"/>
                  </a:lnTo>
                  <a:lnTo>
                    <a:pt x="45" y="288"/>
                  </a:lnTo>
                  <a:lnTo>
                    <a:pt x="45" y="311"/>
                  </a:lnTo>
                  <a:lnTo>
                    <a:pt x="53" y="325"/>
                  </a:lnTo>
                  <a:lnTo>
                    <a:pt x="60" y="325"/>
                  </a:lnTo>
                  <a:lnTo>
                    <a:pt x="66" y="343"/>
                  </a:lnTo>
                  <a:lnTo>
                    <a:pt x="55" y="353"/>
                  </a:lnTo>
                  <a:lnTo>
                    <a:pt x="50" y="369"/>
                  </a:lnTo>
                  <a:lnTo>
                    <a:pt x="0" y="414"/>
                  </a:lnTo>
                  <a:lnTo>
                    <a:pt x="18" y="440"/>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9" name="Freeform 130"/>
            <p:cNvSpPr>
              <a:spLocks/>
            </p:cNvSpPr>
            <p:nvPr/>
          </p:nvSpPr>
          <p:spPr bwMode="auto">
            <a:xfrm>
              <a:off x="4943" y="1613"/>
              <a:ext cx="14" cy="22"/>
            </a:xfrm>
            <a:custGeom>
              <a:avLst/>
              <a:gdLst>
                <a:gd name="T0" fmla="*/ 0 w 15"/>
                <a:gd name="T1" fmla="*/ 19 h 23"/>
                <a:gd name="T2" fmla="*/ 2 w 15"/>
                <a:gd name="T3" fmla="*/ 7 h 23"/>
                <a:gd name="T4" fmla="*/ 7 w 15"/>
                <a:gd name="T5" fmla="*/ 0 h 23"/>
                <a:gd name="T6" fmla="*/ 11 w 15"/>
                <a:gd name="T7" fmla="*/ 5 h 23"/>
                <a:gd name="T8" fmla="*/ 0 w 15"/>
                <a:gd name="T9" fmla="*/ 19 h 23"/>
                <a:gd name="T10" fmla="*/ 0 w 15"/>
                <a:gd name="T11" fmla="*/ 19 h 23"/>
                <a:gd name="T12" fmla="*/ 0 w 15"/>
                <a:gd name="T13" fmla="*/ 19 h 23"/>
                <a:gd name="T14" fmla="*/ 0 60000 65536"/>
                <a:gd name="T15" fmla="*/ 0 60000 65536"/>
                <a:gd name="T16" fmla="*/ 0 60000 65536"/>
                <a:gd name="T17" fmla="*/ 0 60000 65536"/>
                <a:gd name="T18" fmla="*/ 0 60000 65536"/>
                <a:gd name="T19" fmla="*/ 0 60000 65536"/>
                <a:gd name="T20" fmla="*/ 0 60000 65536"/>
                <a:gd name="T21" fmla="*/ 0 w 15"/>
                <a:gd name="T22" fmla="*/ 0 h 23"/>
                <a:gd name="T23" fmla="*/ 15 w 15"/>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3">
                  <a:moveTo>
                    <a:pt x="0" y="23"/>
                  </a:moveTo>
                  <a:lnTo>
                    <a:pt x="2" y="7"/>
                  </a:lnTo>
                  <a:lnTo>
                    <a:pt x="10" y="0"/>
                  </a:lnTo>
                  <a:lnTo>
                    <a:pt x="15" y="5"/>
                  </a:lnTo>
                  <a:lnTo>
                    <a:pt x="0" y="23"/>
                  </a:lnTo>
                  <a:close/>
                </a:path>
              </a:pathLst>
            </a:custGeom>
            <a:solidFill>
              <a:srgbClr val="A9EBD9"/>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0" name="Freeform 131"/>
            <p:cNvSpPr>
              <a:spLocks/>
            </p:cNvSpPr>
            <p:nvPr/>
          </p:nvSpPr>
          <p:spPr bwMode="auto">
            <a:xfrm>
              <a:off x="4958" y="1522"/>
              <a:ext cx="162" cy="97"/>
            </a:xfrm>
            <a:custGeom>
              <a:avLst/>
              <a:gdLst>
                <a:gd name="T0" fmla="*/ 9 w 172"/>
                <a:gd name="T1" fmla="*/ 102 h 98"/>
                <a:gd name="T2" fmla="*/ 57 w 172"/>
                <a:gd name="T3" fmla="*/ 68 h 98"/>
                <a:gd name="T4" fmla="*/ 90 w 172"/>
                <a:gd name="T5" fmla="*/ 45 h 98"/>
                <a:gd name="T6" fmla="*/ 57 w 172"/>
                <a:gd name="T7" fmla="*/ 80 h 98"/>
                <a:gd name="T8" fmla="*/ 59 w 172"/>
                <a:gd name="T9" fmla="*/ 81 h 98"/>
                <a:gd name="T10" fmla="*/ 110 w 172"/>
                <a:gd name="T11" fmla="*/ 34 h 98"/>
                <a:gd name="T12" fmla="*/ 136 w 172"/>
                <a:gd name="T13" fmla="*/ 4 h 98"/>
                <a:gd name="T14" fmla="*/ 133 w 172"/>
                <a:gd name="T15" fmla="*/ 0 h 98"/>
                <a:gd name="T16" fmla="*/ 110 w 172"/>
                <a:gd name="T17" fmla="*/ 16 h 98"/>
                <a:gd name="T18" fmla="*/ 107 w 172"/>
                <a:gd name="T19" fmla="*/ 14 h 98"/>
                <a:gd name="T20" fmla="*/ 96 w 172"/>
                <a:gd name="T21" fmla="*/ 34 h 98"/>
                <a:gd name="T22" fmla="*/ 89 w 172"/>
                <a:gd name="T23" fmla="*/ 34 h 98"/>
                <a:gd name="T24" fmla="*/ 106 w 172"/>
                <a:gd name="T25" fmla="*/ 0 h 98"/>
                <a:gd name="T26" fmla="*/ 88 w 172"/>
                <a:gd name="T27" fmla="*/ 26 h 98"/>
                <a:gd name="T28" fmla="*/ 26 w 172"/>
                <a:gd name="T29" fmla="*/ 55 h 98"/>
                <a:gd name="T30" fmla="*/ 16 w 172"/>
                <a:gd name="T31" fmla="*/ 75 h 98"/>
                <a:gd name="T32" fmla="*/ 8 w 172"/>
                <a:gd name="T33" fmla="*/ 78 h 98"/>
                <a:gd name="T34" fmla="*/ 0 w 172"/>
                <a:gd name="T35" fmla="*/ 93 h 98"/>
                <a:gd name="T36" fmla="*/ 9 w 172"/>
                <a:gd name="T37" fmla="*/ 102 h 98"/>
                <a:gd name="T38" fmla="*/ 9 w 172"/>
                <a:gd name="T39" fmla="*/ 102 h 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2"/>
                <a:gd name="T61" fmla="*/ 0 h 98"/>
                <a:gd name="T62" fmla="*/ 172 w 172"/>
                <a:gd name="T63" fmla="*/ 98 h 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2" h="98">
                  <a:moveTo>
                    <a:pt x="13" y="98"/>
                  </a:moveTo>
                  <a:lnTo>
                    <a:pt x="73" y="64"/>
                  </a:lnTo>
                  <a:lnTo>
                    <a:pt x="115" y="45"/>
                  </a:lnTo>
                  <a:lnTo>
                    <a:pt x="72" y="76"/>
                  </a:lnTo>
                  <a:lnTo>
                    <a:pt x="75" y="77"/>
                  </a:lnTo>
                  <a:lnTo>
                    <a:pt x="140" y="34"/>
                  </a:lnTo>
                  <a:lnTo>
                    <a:pt x="172" y="4"/>
                  </a:lnTo>
                  <a:lnTo>
                    <a:pt x="169" y="0"/>
                  </a:lnTo>
                  <a:lnTo>
                    <a:pt x="140" y="16"/>
                  </a:lnTo>
                  <a:lnTo>
                    <a:pt x="136" y="14"/>
                  </a:lnTo>
                  <a:lnTo>
                    <a:pt x="122" y="34"/>
                  </a:lnTo>
                  <a:lnTo>
                    <a:pt x="114" y="34"/>
                  </a:lnTo>
                  <a:lnTo>
                    <a:pt x="135" y="0"/>
                  </a:lnTo>
                  <a:lnTo>
                    <a:pt x="112" y="26"/>
                  </a:lnTo>
                  <a:lnTo>
                    <a:pt x="34" y="51"/>
                  </a:lnTo>
                  <a:lnTo>
                    <a:pt x="20" y="71"/>
                  </a:lnTo>
                  <a:lnTo>
                    <a:pt x="8" y="74"/>
                  </a:lnTo>
                  <a:lnTo>
                    <a:pt x="0" y="89"/>
                  </a:lnTo>
                  <a:lnTo>
                    <a:pt x="13" y="98"/>
                  </a:lnTo>
                  <a:close/>
                </a:path>
              </a:pathLst>
            </a:custGeom>
            <a:solidFill>
              <a:schemeClr val="accent1">
                <a:lumMod val="20000"/>
                <a:lumOff val="8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1" name="Freeform 132"/>
            <p:cNvSpPr>
              <a:spLocks/>
            </p:cNvSpPr>
            <p:nvPr/>
          </p:nvSpPr>
          <p:spPr bwMode="auto">
            <a:xfrm>
              <a:off x="4966" y="1416"/>
              <a:ext cx="151" cy="149"/>
            </a:xfrm>
            <a:custGeom>
              <a:avLst/>
              <a:gdLst>
                <a:gd name="T0" fmla="*/ 11 w 161"/>
                <a:gd name="T1" fmla="*/ 108 h 149"/>
                <a:gd name="T2" fmla="*/ 9 w 161"/>
                <a:gd name="T3" fmla="*/ 149 h 149"/>
                <a:gd name="T4" fmla="*/ 21 w 161"/>
                <a:gd name="T5" fmla="*/ 145 h 149"/>
                <a:gd name="T6" fmla="*/ 44 w 161"/>
                <a:gd name="T7" fmla="*/ 123 h 149"/>
                <a:gd name="T8" fmla="*/ 52 w 161"/>
                <a:gd name="T9" fmla="*/ 103 h 149"/>
                <a:gd name="T10" fmla="*/ 56 w 161"/>
                <a:gd name="T11" fmla="*/ 108 h 149"/>
                <a:gd name="T12" fmla="*/ 89 w 161"/>
                <a:gd name="T13" fmla="*/ 97 h 149"/>
                <a:gd name="T14" fmla="*/ 91 w 161"/>
                <a:gd name="T15" fmla="*/ 89 h 149"/>
                <a:gd name="T16" fmla="*/ 96 w 161"/>
                <a:gd name="T17" fmla="*/ 92 h 149"/>
                <a:gd name="T18" fmla="*/ 102 w 161"/>
                <a:gd name="T19" fmla="*/ 86 h 149"/>
                <a:gd name="T20" fmla="*/ 113 w 161"/>
                <a:gd name="T21" fmla="*/ 84 h 149"/>
                <a:gd name="T22" fmla="*/ 125 w 161"/>
                <a:gd name="T23" fmla="*/ 76 h 149"/>
                <a:gd name="T24" fmla="*/ 113 w 161"/>
                <a:gd name="T25" fmla="*/ 0 h 149"/>
                <a:gd name="T26" fmla="*/ 0 w 161"/>
                <a:gd name="T27" fmla="*/ 31 h 149"/>
                <a:gd name="T28" fmla="*/ 11 w 161"/>
                <a:gd name="T29" fmla="*/ 108 h 149"/>
                <a:gd name="T30" fmla="*/ 11 w 161"/>
                <a:gd name="T31" fmla="*/ 108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1"/>
                <a:gd name="T49" fmla="*/ 0 h 149"/>
                <a:gd name="T50" fmla="*/ 161 w 161"/>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1" h="149">
                  <a:moveTo>
                    <a:pt x="15" y="108"/>
                  </a:moveTo>
                  <a:lnTo>
                    <a:pt x="13" y="149"/>
                  </a:lnTo>
                  <a:lnTo>
                    <a:pt x="26" y="145"/>
                  </a:lnTo>
                  <a:lnTo>
                    <a:pt x="57" y="123"/>
                  </a:lnTo>
                  <a:lnTo>
                    <a:pt x="67" y="103"/>
                  </a:lnTo>
                  <a:lnTo>
                    <a:pt x="73" y="108"/>
                  </a:lnTo>
                  <a:lnTo>
                    <a:pt x="115" y="97"/>
                  </a:lnTo>
                  <a:lnTo>
                    <a:pt x="117" y="89"/>
                  </a:lnTo>
                  <a:lnTo>
                    <a:pt x="124" y="92"/>
                  </a:lnTo>
                  <a:lnTo>
                    <a:pt x="132" y="86"/>
                  </a:lnTo>
                  <a:lnTo>
                    <a:pt x="145" y="84"/>
                  </a:lnTo>
                  <a:lnTo>
                    <a:pt x="161" y="76"/>
                  </a:lnTo>
                  <a:lnTo>
                    <a:pt x="145" y="0"/>
                  </a:lnTo>
                  <a:lnTo>
                    <a:pt x="0" y="31"/>
                  </a:lnTo>
                  <a:lnTo>
                    <a:pt x="15" y="108"/>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2" name="Freeform 133"/>
            <p:cNvSpPr>
              <a:spLocks/>
            </p:cNvSpPr>
            <p:nvPr/>
          </p:nvSpPr>
          <p:spPr bwMode="auto">
            <a:xfrm>
              <a:off x="5102" y="1408"/>
              <a:ext cx="68" cy="84"/>
            </a:xfrm>
            <a:custGeom>
              <a:avLst/>
              <a:gdLst>
                <a:gd name="T0" fmla="*/ 12 w 72"/>
                <a:gd name="T1" fmla="*/ 84 h 84"/>
                <a:gd name="T2" fmla="*/ 38 w 72"/>
                <a:gd name="T3" fmla="*/ 73 h 84"/>
                <a:gd name="T4" fmla="*/ 38 w 72"/>
                <a:gd name="T5" fmla="*/ 39 h 84"/>
                <a:gd name="T6" fmla="*/ 43 w 72"/>
                <a:gd name="T7" fmla="*/ 47 h 84"/>
                <a:gd name="T8" fmla="*/ 44 w 72"/>
                <a:gd name="T9" fmla="*/ 63 h 84"/>
                <a:gd name="T10" fmla="*/ 50 w 72"/>
                <a:gd name="T11" fmla="*/ 63 h 84"/>
                <a:gd name="T12" fmla="*/ 57 w 72"/>
                <a:gd name="T13" fmla="*/ 47 h 84"/>
                <a:gd name="T14" fmla="*/ 50 w 72"/>
                <a:gd name="T15" fmla="*/ 29 h 84"/>
                <a:gd name="T16" fmla="*/ 38 w 72"/>
                <a:gd name="T17" fmla="*/ 26 h 84"/>
                <a:gd name="T18" fmla="*/ 27 w 72"/>
                <a:gd name="T19" fmla="*/ 3 h 84"/>
                <a:gd name="T20" fmla="*/ 21 w 72"/>
                <a:gd name="T21" fmla="*/ 0 h 84"/>
                <a:gd name="T22" fmla="*/ 0 w 72"/>
                <a:gd name="T23" fmla="*/ 8 h 84"/>
                <a:gd name="T24" fmla="*/ 12 w 72"/>
                <a:gd name="T25" fmla="*/ 84 h 84"/>
                <a:gd name="T26" fmla="*/ 12 w 72"/>
                <a:gd name="T27" fmla="*/ 84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16" y="84"/>
                  </a:moveTo>
                  <a:lnTo>
                    <a:pt x="47" y="73"/>
                  </a:lnTo>
                  <a:lnTo>
                    <a:pt x="47" y="39"/>
                  </a:lnTo>
                  <a:lnTo>
                    <a:pt x="55" y="47"/>
                  </a:lnTo>
                  <a:lnTo>
                    <a:pt x="56" y="63"/>
                  </a:lnTo>
                  <a:lnTo>
                    <a:pt x="63" y="63"/>
                  </a:lnTo>
                  <a:lnTo>
                    <a:pt x="72" y="47"/>
                  </a:lnTo>
                  <a:lnTo>
                    <a:pt x="63" y="29"/>
                  </a:lnTo>
                  <a:lnTo>
                    <a:pt x="47" y="26"/>
                  </a:lnTo>
                  <a:lnTo>
                    <a:pt x="35" y="3"/>
                  </a:lnTo>
                  <a:lnTo>
                    <a:pt x="25" y="0"/>
                  </a:lnTo>
                  <a:lnTo>
                    <a:pt x="0" y="8"/>
                  </a:lnTo>
                  <a:lnTo>
                    <a:pt x="16" y="84"/>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3" name="Freeform 134"/>
            <p:cNvSpPr>
              <a:spLocks/>
            </p:cNvSpPr>
            <p:nvPr/>
          </p:nvSpPr>
          <p:spPr bwMode="auto">
            <a:xfrm>
              <a:off x="4966" y="1303"/>
              <a:ext cx="294" cy="152"/>
            </a:xfrm>
            <a:custGeom>
              <a:avLst/>
              <a:gdLst>
                <a:gd name="T0" fmla="*/ 0 w 311"/>
                <a:gd name="T1" fmla="*/ 140 h 153"/>
                <a:gd name="T2" fmla="*/ 113 w 311"/>
                <a:gd name="T3" fmla="*/ 109 h 153"/>
                <a:gd name="T4" fmla="*/ 132 w 311"/>
                <a:gd name="T5" fmla="*/ 101 h 153"/>
                <a:gd name="T6" fmla="*/ 140 w 311"/>
                <a:gd name="T7" fmla="*/ 104 h 153"/>
                <a:gd name="T8" fmla="*/ 149 w 311"/>
                <a:gd name="T9" fmla="*/ 127 h 153"/>
                <a:gd name="T10" fmla="*/ 161 w 311"/>
                <a:gd name="T11" fmla="*/ 130 h 153"/>
                <a:gd name="T12" fmla="*/ 169 w 311"/>
                <a:gd name="T13" fmla="*/ 148 h 153"/>
                <a:gd name="T14" fmla="*/ 177 w 311"/>
                <a:gd name="T15" fmla="*/ 149 h 153"/>
                <a:gd name="T16" fmla="*/ 184 w 311"/>
                <a:gd name="T17" fmla="*/ 131 h 153"/>
                <a:gd name="T18" fmla="*/ 189 w 311"/>
                <a:gd name="T19" fmla="*/ 117 h 153"/>
                <a:gd name="T20" fmla="*/ 197 w 311"/>
                <a:gd name="T21" fmla="*/ 136 h 153"/>
                <a:gd name="T22" fmla="*/ 241 w 311"/>
                <a:gd name="T23" fmla="*/ 119 h 153"/>
                <a:gd name="T24" fmla="*/ 238 w 311"/>
                <a:gd name="T25" fmla="*/ 97 h 153"/>
                <a:gd name="T26" fmla="*/ 226 w 311"/>
                <a:gd name="T27" fmla="*/ 74 h 153"/>
                <a:gd name="T28" fmla="*/ 222 w 311"/>
                <a:gd name="T29" fmla="*/ 71 h 153"/>
                <a:gd name="T30" fmla="*/ 212 w 311"/>
                <a:gd name="T31" fmla="*/ 72 h 153"/>
                <a:gd name="T32" fmla="*/ 214 w 311"/>
                <a:gd name="T33" fmla="*/ 76 h 153"/>
                <a:gd name="T34" fmla="*/ 223 w 311"/>
                <a:gd name="T35" fmla="*/ 76 h 153"/>
                <a:gd name="T36" fmla="*/ 228 w 311"/>
                <a:gd name="T37" fmla="*/ 101 h 153"/>
                <a:gd name="T38" fmla="*/ 209 w 311"/>
                <a:gd name="T39" fmla="*/ 110 h 153"/>
                <a:gd name="T40" fmla="*/ 184 w 311"/>
                <a:gd name="T41" fmla="*/ 89 h 153"/>
                <a:gd name="T42" fmla="*/ 177 w 311"/>
                <a:gd name="T43" fmla="*/ 71 h 153"/>
                <a:gd name="T44" fmla="*/ 166 w 311"/>
                <a:gd name="T45" fmla="*/ 64 h 153"/>
                <a:gd name="T46" fmla="*/ 166 w 311"/>
                <a:gd name="T47" fmla="*/ 71 h 153"/>
                <a:gd name="T48" fmla="*/ 154 w 311"/>
                <a:gd name="T49" fmla="*/ 58 h 153"/>
                <a:gd name="T50" fmla="*/ 162 w 311"/>
                <a:gd name="T51" fmla="*/ 42 h 153"/>
                <a:gd name="T52" fmla="*/ 170 w 311"/>
                <a:gd name="T53" fmla="*/ 27 h 153"/>
                <a:gd name="T54" fmla="*/ 156 w 311"/>
                <a:gd name="T55" fmla="*/ 0 h 153"/>
                <a:gd name="T56" fmla="*/ 132 w 311"/>
                <a:gd name="T57" fmla="*/ 22 h 153"/>
                <a:gd name="T58" fmla="*/ 52 w 311"/>
                <a:gd name="T59" fmla="*/ 48 h 153"/>
                <a:gd name="T60" fmla="*/ 0 w 311"/>
                <a:gd name="T61" fmla="*/ 63 h 153"/>
                <a:gd name="T62" fmla="*/ 0 w 311"/>
                <a:gd name="T63" fmla="*/ 140 h 153"/>
                <a:gd name="T64" fmla="*/ 0 w 311"/>
                <a:gd name="T65" fmla="*/ 140 h 1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3"/>
                <a:gd name="T101" fmla="*/ 311 w 311"/>
                <a:gd name="T102" fmla="*/ 153 h 1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3">
                  <a:moveTo>
                    <a:pt x="0" y="144"/>
                  </a:moveTo>
                  <a:lnTo>
                    <a:pt x="145" y="113"/>
                  </a:lnTo>
                  <a:lnTo>
                    <a:pt x="170" y="105"/>
                  </a:lnTo>
                  <a:lnTo>
                    <a:pt x="180" y="108"/>
                  </a:lnTo>
                  <a:lnTo>
                    <a:pt x="192" y="131"/>
                  </a:lnTo>
                  <a:lnTo>
                    <a:pt x="208" y="134"/>
                  </a:lnTo>
                  <a:lnTo>
                    <a:pt x="217" y="152"/>
                  </a:lnTo>
                  <a:lnTo>
                    <a:pt x="227" y="153"/>
                  </a:lnTo>
                  <a:lnTo>
                    <a:pt x="238" y="135"/>
                  </a:lnTo>
                  <a:lnTo>
                    <a:pt x="243" y="121"/>
                  </a:lnTo>
                  <a:lnTo>
                    <a:pt x="255" y="140"/>
                  </a:lnTo>
                  <a:lnTo>
                    <a:pt x="311" y="123"/>
                  </a:lnTo>
                  <a:lnTo>
                    <a:pt x="308" y="101"/>
                  </a:lnTo>
                  <a:lnTo>
                    <a:pt x="292" y="74"/>
                  </a:lnTo>
                  <a:lnTo>
                    <a:pt x="284" y="71"/>
                  </a:lnTo>
                  <a:lnTo>
                    <a:pt x="274" y="72"/>
                  </a:lnTo>
                  <a:lnTo>
                    <a:pt x="276" y="77"/>
                  </a:lnTo>
                  <a:lnTo>
                    <a:pt x="289" y="79"/>
                  </a:lnTo>
                  <a:lnTo>
                    <a:pt x="294" y="105"/>
                  </a:lnTo>
                  <a:lnTo>
                    <a:pt x="271" y="114"/>
                  </a:lnTo>
                  <a:lnTo>
                    <a:pt x="238" y="93"/>
                  </a:lnTo>
                  <a:lnTo>
                    <a:pt x="227" y="71"/>
                  </a:lnTo>
                  <a:lnTo>
                    <a:pt x="213" y="64"/>
                  </a:lnTo>
                  <a:lnTo>
                    <a:pt x="213" y="71"/>
                  </a:lnTo>
                  <a:lnTo>
                    <a:pt x="198" y="58"/>
                  </a:lnTo>
                  <a:lnTo>
                    <a:pt x="209" y="42"/>
                  </a:lnTo>
                  <a:lnTo>
                    <a:pt x="219" y="27"/>
                  </a:lnTo>
                  <a:lnTo>
                    <a:pt x="201" y="0"/>
                  </a:lnTo>
                  <a:lnTo>
                    <a:pt x="170" y="22"/>
                  </a:lnTo>
                  <a:lnTo>
                    <a:pt x="67" y="48"/>
                  </a:lnTo>
                  <a:lnTo>
                    <a:pt x="0" y="63"/>
                  </a:lnTo>
                  <a:lnTo>
                    <a:pt x="0" y="144"/>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4" name="Freeform 135"/>
            <p:cNvSpPr>
              <a:spLocks/>
            </p:cNvSpPr>
            <p:nvPr/>
          </p:nvSpPr>
          <p:spPr bwMode="auto">
            <a:xfrm>
              <a:off x="5199" y="1450"/>
              <a:ext cx="27" cy="24"/>
            </a:xfrm>
            <a:custGeom>
              <a:avLst/>
              <a:gdLst>
                <a:gd name="T0" fmla="*/ 0 w 29"/>
                <a:gd name="T1" fmla="*/ 27 h 23"/>
                <a:gd name="T2" fmla="*/ 9 w 29"/>
                <a:gd name="T3" fmla="*/ 0 h 23"/>
                <a:gd name="T4" fmla="*/ 21 w 29"/>
                <a:gd name="T5" fmla="*/ 10 h 23"/>
                <a:gd name="T6" fmla="*/ 0 w 29"/>
                <a:gd name="T7" fmla="*/ 27 h 23"/>
                <a:gd name="T8" fmla="*/ 0 w 29"/>
                <a:gd name="T9" fmla="*/ 27 h 23"/>
                <a:gd name="T10" fmla="*/ 0 w 29"/>
                <a:gd name="T11" fmla="*/ 27 h 23"/>
                <a:gd name="T12" fmla="*/ 0 60000 65536"/>
                <a:gd name="T13" fmla="*/ 0 60000 65536"/>
                <a:gd name="T14" fmla="*/ 0 60000 65536"/>
                <a:gd name="T15" fmla="*/ 0 60000 65536"/>
                <a:gd name="T16" fmla="*/ 0 60000 65536"/>
                <a:gd name="T17" fmla="*/ 0 60000 65536"/>
                <a:gd name="T18" fmla="*/ 0 w 29"/>
                <a:gd name="T19" fmla="*/ 0 h 23"/>
                <a:gd name="T20" fmla="*/ 29 w 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9" h="23">
                  <a:moveTo>
                    <a:pt x="0" y="23"/>
                  </a:moveTo>
                  <a:lnTo>
                    <a:pt x="13" y="0"/>
                  </a:lnTo>
                  <a:lnTo>
                    <a:pt x="29" y="10"/>
                  </a:lnTo>
                  <a:lnTo>
                    <a:pt x="0" y="23"/>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5" name="Freeform 136"/>
            <p:cNvSpPr>
              <a:spLocks/>
            </p:cNvSpPr>
            <p:nvPr/>
          </p:nvSpPr>
          <p:spPr bwMode="auto">
            <a:xfrm>
              <a:off x="5248" y="1447"/>
              <a:ext cx="26" cy="16"/>
            </a:xfrm>
            <a:custGeom>
              <a:avLst/>
              <a:gdLst>
                <a:gd name="T0" fmla="*/ 0 w 23"/>
                <a:gd name="T1" fmla="*/ 16 h 16"/>
                <a:gd name="T2" fmla="*/ 9 w 23"/>
                <a:gd name="T3" fmla="*/ 0 h 16"/>
                <a:gd name="T4" fmla="*/ 16 w 23"/>
                <a:gd name="T5" fmla="*/ 12 h 16"/>
                <a:gd name="T6" fmla="*/ 0 w 23"/>
                <a:gd name="T7" fmla="*/ 16 h 16"/>
                <a:gd name="T8" fmla="*/ 0 w 23"/>
                <a:gd name="T9" fmla="*/ 16 h 16"/>
                <a:gd name="T10" fmla="*/ 0 w 23"/>
                <a:gd name="T11" fmla="*/ 16 h 16"/>
                <a:gd name="T12" fmla="*/ 0 60000 65536"/>
                <a:gd name="T13" fmla="*/ 0 60000 65536"/>
                <a:gd name="T14" fmla="*/ 0 60000 65536"/>
                <a:gd name="T15" fmla="*/ 0 60000 65536"/>
                <a:gd name="T16" fmla="*/ 0 60000 65536"/>
                <a:gd name="T17" fmla="*/ 0 60000 65536"/>
                <a:gd name="T18" fmla="*/ 0 w 23"/>
                <a:gd name="T19" fmla="*/ 0 h 16"/>
                <a:gd name="T20" fmla="*/ 23 w 2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3" h="16">
                  <a:moveTo>
                    <a:pt x="0" y="16"/>
                  </a:moveTo>
                  <a:lnTo>
                    <a:pt x="13" y="0"/>
                  </a:lnTo>
                  <a:lnTo>
                    <a:pt x="23" y="12"/>
                  </a:lnTo>
                  <a:lnTo>
                    <a:pt x="0" y="16"/>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6" name="Freeform 137"/>
            <p:cNvSpPr>
              <a:spLocks/>
            </p:cNvSpPr>
            <p:nvPr/>
          </p:nvSpPr>
          <p:spPr bwMode="auto">
            <a:xfrm>
              <a:off x="4901" y="1077"/>
              <a:ext cx="144" cy="286"/>
            </a:xfrm>
            <a:custGeom>
              <a:avLst/>
              <a:gdLst>
                <a:gd name="T0" fmla="*/ 20 w 150"/>
                <a:gd name="T1" fmla="*/ 118 h 288"/>
                <a:gd name="T2" fmla="*/ 23 w 150"/>
                <a:gd name="T3" fmla="*/ 173 h 288"/>
                <a:gd name="T4" fmla="*/ 54 w 150"/>
                <a:gd name="T5" fmla="*/ 292 h 288"/>
                <a:gd name="T6" fmla="*/ 106 w 150"/>
                <a:gd name="T7" fmla="*/ 277 h 288"/>
                <a:gd name="T8" fmla="*/ 102 w 150"/>
                <a:gd name="T9" fmla="*/ 105 h 288"/>
                <a:gd name="T10" fmla="*/ 117 w 150"/>
                <a:gd name="T11" fmla="*/ 72 h 288"/>
                <a:gd name="T12" fmla="*/ 117 w 150"/>
                <a:gd name="T13" fmla="*/ 0 h 288"/>
                <a:gd name="T14" fmla="*/ 0 w 150"/>
                <a:gd name="T15" fmla="*/ 35 h 288"/>
                <a:gd name="T16" fmla="*/ 20 w 150"/>
                <a:gd name="T17" fmla="*/ 118 h 288"/>
                <a:gd name="T18" fmla="*/ 20 w 150"/>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288"/>
                <a:gd name="T32" fmla="*/ 150 w 150"/>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288">
                  <a:moveTo>
                    <a:pt x="24" y="118"/>
                  </a:moveTo>
                  <a:lnTo>
                    <a:pt x="31" y="169"/>
                  </a:lnTo>
                  <a:lnTo>
                    <a:pt x="69" y="288"/>
                  </a:lnTo>
                  <a:lnTo>
                    <a:pt x="136" y="273"/>
                  </a:lnTo>
                  <a:lnTo>
                    <a:pt x="131" y="105"/>
                  </a:lnTo>
                  <a:lnTo>
                    <a:pt x="149" y="72"/>
                  </a:lnTo>
                  <a:lnTo>
                    <a:pt x="150" y="0"/>
                  </a:lnTo>
                  <a:lnTo>
                    <a:pt x="0" y="35"/>
                  </a:lnTo>
                  <a:lnTo>
                    <a:pt x="24" y="118"/>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7" name="Freeform 138"/>
            <p:cNvSpPr>
              <a:spLocks/>
            </p:cNvSpPr>
            <p:nvPr/>
          </p:nvSpPr>
          <p:spPr bwMode="auto">
            <a:xfrm>
              <a:off x="5024" y="1034"/>
              <a:ext cx="131" cy="317"/>
            </a:xfrm>
            <a:custGeom>
              <a:avLst/>
              <a:gdLst>
                <a:gd name="T0" fmla="*/ 0 w 139"/>
                <a:gd name="T1" fmla="*/ 148 h 316"/>
                <a:gd name="T2" fmla="*/ 14 w 139"/>
                <a:gd name="T3" fmla="*/ 115 h 316"/>
                <a:gd name="T4" fmla="*/ 15 w 139"/>
                <a:gd name="T5" fmla="*/ 43 h 316"/>
                <a:gd name="T6" fmla="*/ 14 w 139"/>
                <a:gd name="T7" fmla="*/ 15 h 316"/>
                <a:gd name="T8" fmla="*/ 36 w 139"/>
                <a:gd name="T9" fmla="*/ 0 h 316"/>
                <a:gd name="T10" fmla="*/ 85 w 139"/>
                <a:gd name="T11" fmla="*/ 202 h 316"/>
                <a:gd name="T12" fmla="*/ 109 w 139"/>
                <a:gd name="T13" fmla="*/ 244 h 316"/>
                <a:gd name="T14" fmla="*/ 109 w 139"/>
                <a:gd name="T15" fmla="*/ 272 h 316"/>
                <a:gd name="T16" fmla="*/ 85 w 139"/>
                <a:gd name="T17" fmla="*/ 294 h 316"/>
                <a:gd name="T18" fmla="*/ 5 w 139"/>
                <a:gd name="T19" fmla="*/ 320 h 316"/>
                <a:gd name="T20" fmla="*/ 0 w 139"/>
                <a:gd name="T21" fmla="*/ 148 h 316"/>
                <a:gd name="T22" fmla="*/ 0 w 139"/>
                <a:gd name="T23" fmla="*/ 148 h 3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316"/>
                <a:gd name="T38" fmla="*/ 139 w 139"/>
                <a:gd name="T39" fmla="*/ 316 h 3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316">
                  <a:moveTo>
                    <a:pt x="0" y="148"/>
                  </a:moveTo>
                  <a:lnTo>
                    <a:pt x="18" y="115"/>
                  </a:lnTo>
                  <a:lnTo>
                    <a:pt x="19" y="43"/>
                  </a:lnTo>
                  <a:lnTo>
                    <a:pt x="18" y="15"/>
                  </a:lnTo>
                  <a:lnTo>
                    <a:pt x="45" y="0"/>
                  </a:lnTo>
                  <a:lnTo>
                    <a:pt x="108" y="198"/>
                  </a:lnTo>
                  <a:lnTo>
                    <a:pt x="139" y="240"/>
                  </a:lnTo>
                  <a:lnTo>
                    <a:pt x="139" y="268"/>
                  </a:lnTo>
                  <a:lnTo>
                    <a:pt x="108" y="290"/>
                  </a:lnTo>
                  <a:lnTo>
                    <a:pt x="5" y="316"/>
                  </a:lnTo>
                  <a:lnTo>
                    <a:pt x="0" y="148"/>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8" name="Freeform 139"/>
            <p:cNvSpPr>
              <a:spLocks/>
            </p:cNvSpPr>
            <p:nvPr/>
          </p:nvSpPr>
          <p:spPr bwMode="auto">
            <a:xfrm>
              <a:off x="5066" y="754"/>
              <a:ext cx="320" cy="520"/>
            </a:xfrm>
            <a:custGeom>
              <a:avLst/>
              <a:gdLst>
                <a:gd name="T0" fmla="*/ 0 w 340"/>
                <a:gd name="T1" fmla="*/ 280 h 520"/>
                <a:gd name="T2" fmla="*/ 16 w 340"/>
                <a:gd name="T3" fmla="*/ 282 h 520"/>
                <a:gd name="T4" fmla="*/ 17 w 340"/>
                <a:gd name="T5" fmla="*/ 248 h 520"/>
                <a:gd name="T6" fmla="*/ 36 w 340"/>
                <a:gd name="T7" fmla="*/ 201 h 520"/>
                <a:gd name="T8" fmla="*/ 26 w 340"/>
                <a:gd name="T9" fmla="*/ 167 h 520"/>
                <a:gd name="T10" fmla="*/ 65 w 340"/>
                <a:gd name="T11" fmla="*/ 4 h 520"/>
                <a:gd name="T12" fmla="*/ 73 w 340"/>
                <a:gd name="T13" fmla="*/ 4 h 520"/>
                <a:gd name="T14" fmla="*/ 76 w 340"/>
                <a:gd name="T15" fmla="*/ 25 h 520"/>
                <a:gd name="T16" fmla="*/ 114 w 340"/>
                <a:gd name="T17" fmla="*/ 7 h 520"/>
                <a:gd name="T18" fmla="*/ 116 w 340"/>
                <a:gd name="T19" fmla="*/ 0 h 520"/>
                <a:gd name="T20" fmla="*/ 147 w 340"/>
                <a:gd name="T21" fmla="*/ 9 h 520"/>
                <a:gd name="T22" fmla="*/ 196 w 340"/>
                <a:gd name="T23" fmla="*/ 169 h 520"/>
                <a:gd name="T24" fmla="*/ 219 w 340"/>
                <a:gd name="T25" fmla="*/ 170 h 520"/>
                <a:gd name="T26" fmla="*/ 261 w 340"/>
                <a:gd name="T27" fmla="*/ 230 h 520"/>
                <a:gd name="T28" fmla="*/ 254 w 340"/>
                <a:gd name="T29" fmla="*/ 242 h 520"/>
                <a:gd name="T30" fmla="*/ 266 w 340"/>
                <a:gd name="T31" fmla="*/ 242 h 520"/>
                <a:gd name="T32" fmla="*/ 259 w 340"/>
                <a:gd name="T33" fmla="*/ 271 h 520"/>
                <a:gd name="T34" fmla="*/ 237 w 340"/>
                <a:gd name="T35" fmla="*/ 290 h 520"/>
                <a:gd name="T36" fmla="*/ 216 w 340"/>
                <a:gd name="T37" fmla="*/ 305 h 520"/>
                <a:gd name="T38" fmla="*/ 213 w 340"/>
                <a:gd name="T39" fmla="*/ 324 h 520"/>
                <a:gd name="T40" fmla="*/ 200 w 340"/>
                <a:gd name="T41" fmla="*/ 306 h 520"/>
                <a:gd name="T42" fmla="*/ 180 w 340"/>
                <a:gd name="T43" fmla="*/ 327 h 520"/>
                <a:gd name="T44" fmla="*/ 169 w 340"/>
                <a:gd name="T45" fmla="*/ 327 h 520"/>
                <a:gd name="T46" fmla="*/ 160 w 340"/>
                <a:gd name="T47" fmla="*/ 314 h 520"/>
                <a:gd name="T48" fmla="*/ 155 w 340"/>
                <a:gd name="T49" fmla="*/ 378 h 520"/>
                <a:gd name="T50" fmla="*/ 136 w 340"/>
                <a:gd name="T51" fmla="*/ 387 h 520"/>
                <a:gd name="T52" fmla="*/ 127 w 340"/>
                <a:gd name="T53" fmla="*/ 412 h 520"/>
                <a:gd name="T54" fmla="*/ 116 w 340"/>
                <a:gd name="T55" fmla="*/ 412 h 520"/>
                <a:gd name="T56" fmla="*/ 89 w 340"/>
                <a:gd name="T57" fmla="*/ 449 h 520"/>
                <a:gd name="T58" fmla="*/ 88 w 340"/>
                <a:gd name="T59" fmla="*/ 478 h 520"/>
                <a:gd name="T60" fmla="*/ 82 w 340"/>
                <a:gd name="T61" fmla="*/ 489 h 520"/>
                <a:gd name="T62" fmla="*/ 73 w 340"/>
                <a:gd name="T63" fmla="*/ 520 h 520"/>
                <a:gd name="T64" fmla="*/ 50 w 340"/>
                <a:gd name="T65" fmla="*/ 478 h 520"/>
                <a:gd name="T66" fmla="*/ 0 w 340"/>
                <a:gd name="T67" fmla="*/ 280 h 520"/>
                <a:gd name="T68" fmla="*/ 0 w 340"/>
                <a:gd name="T69" fmla="*/ 280 h 5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0"/>
                <a:gd name="T107" fmla="*/ 340 w 340"/>
                <a:gd name="T108" fmla="*/ 520 h 5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0">
                  <a:moveTo>
                    <a:pt x="0" y="280"/>
                  </a:moveTo>
                  <a:lnTo>
                    <a:pt x="20" y="282"/>
                  </a:lnTo>
                  <a:lnTo>
                    <a:pt x="21" y="248"/>
                  </a:lnTo>
                  <a:lnTo>
                    <a:pt x="46" y="201"/>
                  </a:lnTo>
                  <a:lnTo>
                    <a:pt x="34" y="167"/>
                  </a:lnTo>
                  <a:lnTo>
                    <a:pt x="83" y="4"/>
                  </a:lnTo>
                  <a:lnTo>
                    <a:pt x="94" y="4"/>
                  </a:lnTo>
                  <a:lnTo>
                    <a:pt x="97" y="25"/>
                  </a:lnTo>
                  <a:lnTo>
                    <a:pt x="146" y="7"/>
                  </a:lnTo>
                  <a:lnTo>
                    <a:pt x="148" y="0"/>
                  </a:lnTo>
                  <a:lnTo>
                    <a:pt x="187" y="9"/>
                  </a:lnTo>
                  <a:lnTo>
                    <a:pt x="250" y="169"/>
                  </a:lnTo>
                  <a:lnTo>
                    <a:pt x="279" y="170"/>
                  </a:lnTo>
                  <a:lnTo>
                    <a:pt x="332" y="230"/>
                  </a:lnTo>
                  <a:lnTo>
                    <a:pt x="324" y="242"/>
                  </a:lnTo>
                  <a:lnTo>
                    <a:pt x="340" y="242"/>
                  </a:lnTo>
                  <a:lnTo>
                    <a:pt x="329" y="271"/>
                  </a:lnTo>
                  <a:lnTo>
                    <a:pt x="303" y="290"/>
                  </a:lnTo>
                  <a:lnTo>
                    <a:pt x="274" y="305"/>
                  </a:lnTo>
                  <a:lnTo>
                    <a:pt x="271" y="324"/>
                  </a:lnTo>
                  <a:lnTo>
                    <a:pt x="255" y="306"/>
                  </a:lnTo>
                  <a:lnTo>
                    <a:pt x="229" y="327"/>
                  </a:lnTo>
                  <a:lnTo>
                    <a:pt x="216" y="327"/>
                  </a:lnTo>
                  <a:lnTo>
                    <a:pt x="204" y="314"/>
                  </a:lnTo>
                  <a:lnTo>
                    <a:pt x="198" y="378"/>
                  </a:lnTo>
                  <a:lnTo>
                    <a:pt x="174" y="387"/>
                  </a:lnTo>
                  <a:lnTo>
                    <a:pt x="162" y="412"/>
                  </a:lnTo>
                  <a:lnTo>
                    <a:pt x="148" y="412"/>
                  </a:lnTo>
                  <a:lnTo>
                    <a:pt x="114" y="449"/>
                  </a:lnTo>
                  <a:lnTo>
                    <a:pt x="112" y="478"/>
                  </a:lnTo>
                  <a:lnTo>
                    <a:pt x="104" y="489"/>
                  </a:lnTo>
                  <a:lnTo>
                    <a:pt x="94" y="520"/>
                  </a:lnTo>
                  <a:lnTo>
                    <a:pt x="63" y="478"/>
                  </a:lnTo>
                  <a:lnTo>
                    <a:pt x="0" y="280"/>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chemeClr val="bg1"/>
                </a:solidFill>
                <a:latin typeface="Arial" pitchFamily="34" charset="0"/>
                <a:cs typeface="Arial" pitchFamily="34" charset="0"/>
              </a:endParaRPr>
            </a:p>
          </p:txBody>
        </p:sp>
        <p:sp>
          <p:nvSpPr>
            <p:cNvPr id="119" name="Text Box 140"/>
            <p:cNvSpPr txBox="1">
              <a:spLocks noChangeArrowheads="1"/>
            </p:cNvSpPr>
            <p:nvPr/>
          </p:nvSpPr>
          <p:spPr bwMode="auto">
            <a:xfrm>
              <a:off x="1540" y="2356"/>
              <a:ext cx="264"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AZ</a:t>
              </a:r>
            </a:p>
          </p:txBody>
        </p:sp>
        <p:sp>
          <p:nvSpPr>
            <p:cNvPr id="120" name="Text Box 141"/>
            <p:cNvSpPr txBox="1">
              <a:spLocks noChangeArrowheads="1"/>
            </p:cNvSpPr>
            <p:nvPr/>
          </p:nvSpPr>
          <p:spPr bwMode="auto">
            <a:xfrm>
              <a:off x="925" y="1958"/>
              <a:ext cx="275"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CA</a:t>
              </a:r>
            </a:p>
          </p:txBody>
        </p:sp>
        <p:sp>
          <p:nvSpPr>
            <p:cNvPr id="121" name="Text Box 142"/>
            <p:cNvSpPr txBox="1">
              <a:spLocks noChangeArrowheads="1"/>
            </p:cNvSpPr>
            <p:nvPr/>
          </p:nvSpPr>
          <p:spPr bwMode="auto">
            <a:xfrm>
              <a:off x="1651" y="1814"/>
              <a:ext cx="270"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UT</a:t>
              </a:r>
            </a:p>
          </p:txBody>
        </p:sp>
        <p:sp>
          <p:nvSpPr>
            <p:cNvPr id="122" name="Text Box 143"/>
            <p:cNvSpPr txBox="1">
              <a:spLocks noChangeArrowheads="1"/>
            </p:cNvSpPr>
            <p:nvPr/>
          </p:nvSpPr>
          <p:spPr bwMode="auto">
            <a:xfrm>
              <a:off x="5233" y="1569"/>
              <a:ext cx="208" cy="131"/>
            </a:xfrm>
            <a:prstGeom prst="rect">
              <a:avLst/>
            </a:prstGeom>
            <a:solidFill>
              <a:schemeClr val="bg1"/>
            </a:solidFill>
            <a:ln w="9525">
              <a:solidFill>
                <a:schemeClr val="tx1"/>
              </a:solidFill>
              <a:miter lim="800000"/>
              <a:headEnd/>
              <a:tailEnd/>
            </a:ln>
          </p:spPr>
          <p:txBody>
            <a:bodyPr wrap="none" tIns="9144" bIns="9144">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CT</a:t>
              </a:r>
            </a:p>
          </p:txBody>
        </p:sp>
        <p:sp>
          <p:nvSpPr>
            <p:cNvPr id="123" name="Line 144"/>
            <p:cNvSpPr>
              <a:spLocks noChangeShapeType="1"/>
            </p:cNvSpPr>
            <p:nvPr/>
          </p:nvSpPr>
          <p:spPr bwMode="auto">
            <a:xfrm>
              <a:off x="5059" y="1456"/>
              <a:ext cx="180" cy="19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4" name="Text Box 145"/>
            <p:cNvSpPr txBox="1">
              <a:spLocks noChangeArrowheads="1"/>
            </p:cNvSpPr>
            <p:nvPr/>
          </p:nvSpPr>
          <p:spPr bwMode="auto">
            <a:xfrm>
              <a:off x="4408" y="3111"/>
              <a:ext cx="253"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FL</a:t>
              </a:r>
            </a:p>
          </p:txBody>
        </p:sp>
        <p:sp>
          <p:nvSpPr>
            <p:cNvPr id="125" name="Text Box 146"/>
            <p:cNvSpPr txBox="1">
              <a:spLocks noChangeArrowheads="1"/>
            </p:cNvSpPr>
            <p:nvPr/>
          </p:nvSpPr>
          <p:spPr bwMode="auto">
            <a:xfrm>
              <a:off x="4145" y="2582"/>
              <a:ext cx="255" cy="16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GA</a:t>
              </a:r>
            </a:p>
          </p:txBody>
        </p:sp>
        <p:sp>
          <p:nvSpPr>
            <p:cNvPr id="126" name="Text Box 147"/>
            <p:cNvSpPr txBox="1">
              <a:spLocks noChangeArrowheads="1"/>
            </p:cNvSpPr>
            <p:nvPr/>
          </p:nvSpPr>
          <p:spPr bwMode="auto">
            <a:xfrm>
              <a:off x="3185" y="1574"/>
              <a:ext cx="231"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IA</a:t>
              </a:r>
            </a:p>
          </p:txBody>
        </p:sp>
        <p:sp>
          <p:nvSpPr>
            <p:cNvPr id="127" name="Text Box 148"/>
            <p:cNvSpPr txBox="1">
              <a:spLocks noChangeArrowheads="1"/>
            </p:cNvSpPr>
            <p:nvPr/>
          </p:nvSpPr>
          <p:spPr bwMode="auto">
            <a:xfrm>
              <a:off x="3597" y="1814"/>
              <a:ext cx="220"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IL</a:t>
              </a:r>
            </a:p>
          </p:txBody>
        </p:sp>
        <p:sp>
          <p:nvSpPr>
            <p:cNvPr id="128" name="Text Box 149"/>
            <p:cNvSpPr txBox="1">
              <a:spLocks noChangeArrowheads="1"/>
            </p:cNvSpPr>
            <p:nvPr/>
          </p:nvSpPr>
          <p:spPr bwMode="auto">
            <a:xfrm>
              <a:off x="2780" y="2006"/>
              <a:ext cx="269"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KS</a:t>
              </a:r>
            </a:p>
          </p:txBody>
        </p:sp>
        <p:sp>
          <p:nvSpPr>
            <p:cNvPr id="129" name="Text Box 150"/>
            <p:cNvSpPr txBox="1">
              <a:spLocks noChangeArrowheads="1"/>
            </p:cNvSpPr>
            <p:nvPr/>
          </p:nvSpPr>
          <p:spPr bwMode="auto">
            <a:xfrm>
              <a:off x="5274" y="1285"/>
              <a:ext cx="257" cy="173"/>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MA</a:t>
              </a:r>
            </a:p>
          </p:txBody>
        </p:sp>
        <p:sp>
          <p:nvSpPr>
            <p:cNvPr id="130" name="Line 151"/>
            <p:cNvSpPr>
              <a:spLocks noChangeShapeType="1"/>
            </p:cNvSpPr>
            <p:nvPr/>
          </p:nvSpPr>
          <p:spPr bwMode="auto">
            <a:xfrm>
              <a:off x="5149" y="1361"/>
              <a:ext cx="178" cy="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1" name="Text Box 152"/>
            <p:cNvSpPr txBox="1">
              <a:spLocks noChangeArrowheads="1"/>
            </p:cNvSpPr>
            <p:nvPr/>
          </p:nvSpPr>
          <p:spPr bwMode="auto">
            <a:xfrm>
              <a:off x="5386" y="2056"/>
              <a:ext cx="269" cy="166"/>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MD</a:t>
              </a:r>
            </a:p>
          </p:txBody>
        </p:sp>
        <p:sp>
          <p:nvSpPr>
            <p:cNvPr id="133" name="Text Box 154"/>
            <p:cNvSpPr txBox="1">
              <a:spLocks noChangeArrowheads="1"/>
            </p:cNvSpPr>
            <p:nvPr/>
          </p:nvSpPr>
          <p:spPr bwMode="auto">
            <a:xfrm>
              <a:off x="3273" y="2006"/>
              <a:ext cx="297"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MO</a:t>
              </a:r>
            </a:p>
          </p:txBody>
        </p:sp>
        <p:sp>
          <p:nvSpPr>
            <p:cNvPr id="134" name="Line 155"/>
            <p:cNvSpPr>
              <a:spLocks noChangeShapeType="1"/>
            </p:cNvSpPr>
            <p:nvPr/>
          </p:nvSpPr>
          <p:spPr bwMode="auto">
            <a:xfrm>
              <a:off x="4923" y="1697"/>
              <a:ext cx="242" cy="7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5" name="Text Box 156"/>
            <p:cNvSpPr txBox="1">
              <a:spLocks noChangeArrowheads="1"/>
            </p:cNvSpPr>
            <p:nvPr/>
          </p:nvSpPr>
          <p:spPr bwMode="auto">
            <a:xfrm>
              <a:off x="5159" y="1717"/>
              <a:ext cx="208" cy="131"/>
            </a:xfrm>
            <a:prstGeom prst="rect">
              <a:avLst/>
            </a:prstGeom>
            <a:solidFill>
              <a:schemeClr val="bg1"/>
            </a:solidFill>
            <a:ln w="9525">
              <a:solidFill>
                <a:schemeClr val="tx1"/>
              </a:solidFill>
              <a:miter lim="800000"/>
              <a:headEnd/>
              <a:tailEnd/>
            </a:ln>
          </p:spPr>
          <p:txBody>
            <a:bodyPr wrap="none" tIns="9144" bIns="9144">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NJ</a:t>
              </a:r>
            </a:p>
          </p:txBody>
        </p:sp>
        <p:sp>
          <p:nvSpPr>
            <p:cNvPr id="136" name="Text Box 157"/>
            <p:cNvSpPr txBox="1">
              <a:spLocks noChangeArrowheads="1"/>
            </p:cNvSpPr>
            <p:nvPr/>
          </p:nvSpPr>
          <p:spPr bwMode="auto">
            <a:xfrm>
              <a:off x="4630" y="1334"/>
              <a:ext cx="275"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NY</a:t>
              </a:r>
            </a:p>
          </p:txBody>
        </p:sp>
        <p:sp>
          <p:nvSpPr>
            <p:cNvPr id="137" name="Text Box 158"/>
            <p:cNvSpPr txBox="1">
              <a:spLocks noChangeArrowheads="1"/>
            </p:cNvSpPr>
            <p:nvPr/>
          </p:nvSpPr>
          <p:spPr bwMode="auto">
            <a:xfrm>
              <a:off x="1033" y="1142"/>
              <a:ext cx="257" cy="16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OR</a:t>
              </a:r>
            </a:p>
          </p:txBody>
        </p:sp>
        <p:sp>
          <p:nvSpPr>
            <p:cNvPr id="138" name="Text Box 159"/>
            <p:cNvSpPr txBox="1">
              <a:spLocks noChangeArrowheads="1"/>
            </p:cNvSpPr>
            <p:nvPr/>
          </p:nvSpPr>
          <p:spPr bwMode="auto">
            <a:xfrm>
              <a:off x="4494" y="1574"/>
              <a:ext cx="269"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PA</a:t>
              </a:r>
            </a:p>
          </p:txBody>
        </p:sp>
        <p:sp>
          <p:nvSpPr>
            <p:cNvPr id="139" name="Text Box 160"/>
            <p:cNvSpPr txBox="1">
              <a:spLocks noChangeArrowheads="1"/>
            </p:cNvSpPr>
            <p:nvPr/>
          </p:nvSpPr>
          <p:spPr bwMode="auto">
            <a:xfrm>
              <a:off x="4404" y="2438"/>
              <a:ext cx="275"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SC</a:t>
              </a:r>
            </a:p>
          </p:txBody>
        </p:sp>
        <p:sp>
          <p:nvSpPr>
            <p:cNvPr id="140" name="Text Box 161"/>
            <p:cNvSpPr txBox="1">
              <a:spLocks noChangeArrowheads="1"/>
            </p:cNvSpPr>
            <p:nvPr/>
          </p:nvSpPr>
          <p:spPr bwMode="auto">
            <a:xfrm>
              <a:off x="3879" y="2272"/>
              <a:ext cx="270"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TN</a:t>
              </a:r>
            </a:p>
          </p:txBody>
        </p:sp>
        <p:sp>
          <p:nvSpPr>
            <p:cNvPr id="141" name="Text Box 162"/>
            <p:cNvSpPr txBox="1">
              <a:spLocks noChangeArrowheads="1"/>
            </p:cNvSpPr>
            <p:nvPr/>
          </p:nvSpPr>
          <p:spPr bwMode="auto">
            <a:xfrm>
              <a:off x="2148" y="1910"/>
              <a:ext cx="286"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CO</a:t>
              </a:r>
            </a:p>
          </p:txBody>
        </p:sp>
        <p:sp>
          <p:nvSpPr>
            <p:cNvPr id="142" name="Text Box 163"/>
            <p:cNvSpPr txBox="1">
              <a:spLocks noChangeArrowheads="1"/>
            </p:cNvSpPr>
            <p:nvPr/>
          </p:nvSpPr>
          <p:spPr bwMode="auto">
            <a:xfrm>
              <a:off x="1212" y="757"/>
              <a:ext cx="266" cy="162"/>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WA</a:t>
              </a:r>
            </a:p>
          </p:txBody>
        </p:sp>
        <p:sp>
          <p:nvSpPr>
            <p:cNvPr id="143" name="Text Box 164"/>
            <p:cNvSpPr txBox="1">
              <a:spLocks noChangeArrowheads="1"/>
            </p:cNvSpPr>
            <p:nvPr/>
          </p:nvSpPr>
          <p:spPr bwMode="auto">
            <a:xfrm>
              <a:off x="3481" y="1274"/>
              <a:ext cx="259"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WI</a:t>
              </a:r>
            </a:p>
          </p:txBody>
        </p:sp>
        <p:sp>
          <p:nvSpPr>
            <p:cNvPr id="144" name="Text Box 165"/>
            <p:cNvSpPr txBox="1">
              <a:spLocks noChangeArrowheads="1"/>
            </p:cNvSpPr>
            <p:nvPr/>
          </p:nvSpPr>
          <p:spPr bwMode="auto">
            <a:xfrm>
              <a:off x="4494" y="1958"/>
              <a:ext cx="269"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VA</a:t>
              </a:r>
            </a:p>
          </p:txBody>
        </p:sp>
        <p:sp>
          <p:nvSpPr>
            <p:cNvPr id="145" name="Text Box 166"/>
            <p:cNvSpPr txBox="1">
              <a:spLocks noChangeArrowheads="1"/>
            </p:cNvSpPr>
            <p:nvPr/>
          </p:nvSpPr>
          <p:spPr bwMode="auto">
            <a:xfrm>
              <a:off x="5064" y="887"/>
              <a:ext cx="286"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ME</a:t>
              </a:r>
            </a:p>
          </p:txBody>
        </p:sp>
        <p:sp>
          <p:nvSpPr>
            <p:cNvPr id="146" name="Text Box 167"/>
            <p:cNvSpPr txBox="1">
              <a:spLocks noChangeArrowheads="1"/>
            </p:cNvSpPr>
            <p:nvPr/>
          </p:nvSpPr>
          <p:spPr bwMode="auto">
            <a:xfrm>
              <a:off x="3115" y="1082"/>
              <a:ext cx="292"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MN</a:t>
              </a:r>
            </a:p>
          </p:txBody>
        </p:sp>
        <p:sp>
          <p:nvSpPr>
            <p:cNvPr id="147" name="Text Box 168"/>
            <p:cNvSpPr txBox="1">
              <a:spLocks noChangeArrowheads="1"/>
            </p:cNvSpPr>
            <p:nvPr/>
          </p:nvSpPr>
          <p:spPr bwMode="auto">
            <a:xfrm>
              <a:off x="3930" y="1411"/>
              <a:ext cx="295" cy="187"/>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MI</a:t>
              </a:r>
            </a:p>
          </p:txBody>
        </p:sp>
        <p:sp>
          <p:nvSpPr>
            <p:cNvPr id="148" name="Text Box 169"/>
            <p:cNvSpPr txBox="1">
              <a:spLocks noChangeArrowheads="1"/>
            </p:cNvSpPr>
            <p:nvPr/>
          </p:nvSpPr>
          <p:spPr bwMode="auto">
            <a:xfrm>
              <a:off x="4478" y="2194"/>
              <a:ext cx="281"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NC</a:t>
              </a:r>
            </a:p>
          </p:txBody>
        </p:sp>
        <p:sp>
          <p:nvSpPr>
            <p:cNvPr id="149" name="Text Box 170"/>
            <p:cNvSpPr txBox="1">
              <a:spLocks noChangeArrowheads="1"/>
            </p:cNvSpPr>
            <p:nvPr/>
          </p:nvSpPr>
          <p:spPr bwMode="auto">
            <a:xfrm>
              <a:off x="2689" y="2807"/>
              <a:ext cx="264"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TX</a:t>
              </a:r>
            </a:p>
          </p:txBody>
        </p:sp>
        <p:sp>
          <p:nvSpPr>
            <p:cNvPr id="150" name="Text Box 171"/>
            <p:cNvSpPr txBox="1">
              <a:spLocks noChangeArrowheads="1"/>
            </p:cNvSpPr>
            <p:nvPr/>
          </p:nvSpPr>
          <p:spPr bwMode="auto">
            <a:xfrm>
              <a:off x="3927" y="2039"/>
              <a:ext cx="361" cy="146"/>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latin typeface="Arial" pitchFamily="34" charset="0"/>
                  <a:cs typeface="Arial" pitchFamily="34" charset="0"/>
                </a:rPr>
                <a:t>KY</a:t>
              </a:r>
            </a:p>
          </p:txBody>
        </p:sp>
        <p:sp>
          <p:nvSpPr>
            <p:cNvPr id="151" name="Text Box 172"/>
            <p:cNvSpPr txBox="1">
              <a:spLocks noChangeArrowheads="1"/>
            </p:cNvSpPr>
            <p:nvPr/>
          </p:nvSpPr>
          <p:spPr bwMode="auto">
            <a:xfrm>
              <a:off x="4271" y="1872"/>
              <a:ext cx="361" cy="144"/>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latin typeface="Arial" pitchFamily="34" charset="0"/>
                  <a:cs typeface="Arial" pitchFamily="34" charset="0"/>
                </a:rPr>
                <a:t>WV</a:t>
              </a:r>
            </a:p>
          </p:txBody>
        </p:sp>
        <p:sp>
          <p:nvSpPr>
            <p:cNvPr id="152" name="Text Box 173"/>
            <p:cNvSpPr txBox="1">
              <a:spLocks noChangeArrowheads="1"/>
            </p:cNvSpPr>
            <p:nvPr/>
          </p:nvSpPr>
          <p:spPr bwMode="auto">
            <a:xfrm>
              <a:off x="5323" y="1435"/>
              <a:ext cx="236" cy="118"/>
            </a:xfrm>
            <a:prstGeom prst="rect">
              <a:avLst/>
            </a:prstGeom>
            <a:solidFill>
              <a:schemeClr val="bg1"/>
            </a:solidFill>
            <a:ln w="12700">
              <a:solidFill>
                <a:schemeClr val="tx1"/>
              </a:solidFill>
              <a:miter lim="800000"/>
              <a:headEnd/>
              <a:tailEnd/>
            </a:ln>
          </p:spPr>
          <p:txBody>
            <a:bodyPr tIns="9144" bIns="9144"/>
            <a:lstStyle/>
            <a:p>
              <a:pPr algn="ctr" eaLnBrk="0" fontAlgn="auto" hangingPunct="0">
                <a:spcBef>
                  <a:spcPct val="50000"/>
                </a:spcBef>
                <a:spcAft>
                  <a:spcPts val="0"/>
                </a:spcAft>
                <a:defRPr/>
              </a:pPr>
              <a:r>
                <a:rPr lang="en-US" sz="1000" kern="0" dirty="0">
                  <a:solidFill>
                    <a:srgbClr val="000000"/>
                  </a:solidFill>
                  <a:latin typeface="Arial" pitchFamily="34" charset="0"/>
                  <a:cs typeface="Arial" pitchFamily="34" charset="0"/>
                </a:rPr>
                <a:t>RI</a:t>
              </a:r>
            </a:p>
          </p:txBody>
        </p:sp>
        <p:sp>
          <p:nvSpPr>
            <p:cNvPr id="153" name="Line 174"/>
            <p:cNvSpPr>
              <a:spLocks noChangeShapeType="1"/>
            </p:cNvSpPr>
            <p:nvPr/>
          </p:nvSpPr>
          <p:spPr bwMode="auto">
            <a:xfrm>
              <a:off x="5128" y="1482"/>
              <a:ext cx="202" cy="48"/>
            </a:xfrm>
            <a:prstGeom prst="line">
              <a:avLst/>
            </a:prstGeom>
            <a:no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54" name="Rectangle 175"/>
            <p:cNvSpPr>
              <a:spLocks noChangeArrowheads="1"/>
            </p:cNvSpPr>
            <p:nvPr/>
          </p:nvSpPr>
          <p:spPr bwMode="auto">
            <a:xfrm>
              <a:off x="2713" y="1656"/>
              <a:ext cx="275" cy="187"/>
            </a:xfrm>
            <a:prstGeom prst="rect">
              <a:avLst/>
            </a:prstGeom>
            <a:noFill/>
            <a:ln w="12700">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NE</a:t>
              </a:r>
            </a:p>
          </p:txBody>
        </p:sp>
        <p:sp>
          <p:nvSpPr>
            <p:cNvPr id="155" name="Text Box 176"/>
            <p:cNvSpPr txBox="1">
              <a:spLocks noChangeArrowheads="1"/>
            </p:cNvSpPr>
            <p:nvPr/>
          </p:nvSpPr>
          <p:spPr bwMode="auto">
            <a:xfrm>
              <a:off x="4723" y="915"/>
              <a:ext cx="363" cy="143"/>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solidFill>
                    <a:srgbClr val="000000"/>
                  </a:solidFill>
                  <a:latin typeface="Arial" pitchFamily="34" charset="0"/>
                  <a:cs typeface="Arial" pitchFamily="34" charset="0"/>
                </a:rPr>
                <a:t>VT</a:t>
              </a:r>
            </a:p>
          </p:txBody>
        </p:sp>
        <p:sp>
          <p:nvSpPr>
            <p:cNvPr id="156" name="Line 177"/>
            <p:cNvSpPr>
              <a:spLocks noChangeShapeType="1"/>
            </p:cNvSpPr>
            <p:nvPr/>
          </p:nvSpPr>
          <p:spPr bwMode="auto">
            <a:xfrm>
              <a:off x="4903" y="1059"/>
              <a:ext cx="81" cy="144"/>
            </a:xfrm>
            <a:prstGeom prst="line">
              <a:avLst/>
            </a:prstGeom>
            <a:no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157" name="Group 178"/>
            <p:cNvGrpSpPr>
              <a:grpSpLocks/>
            </p:cNvGrpSpPr>
            <p:nvPr/>
          </p:nvGrpSpPr>
          <p:grpSpPr bwMode="auto">
            <a:xfrm>
              <a:off x="1248" y="1153"/>
              <a:ext cx="4422" cy="1774"/>
              <a:chOff x="912" y="961"/>
              <a:chExt cx="4700" cy="1808"/>
            </a:xfrm>
          </p:grpSpPr>
          <p:sp>
            <p:nvSpPr>
              <p:cNvPr id="169" name="Text Box 179"/>
              <p:cNvSpPr txBox="1">
                <a:spLocks noChangeArrowheads="1"/>
              </p:cNvSpPr>
              <p:nvPr/>
            </p:nvSpPr>
            <p:spPr bwMode="auto">
              <a:xfrm>
                <a:off x="912" y="1536"/>
                <a:ext cx="339" cy="190"/>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1000" kern="0" dirty="0">
                    <a:latin typeface="Arial" pitchFamily="34" charset="0"/>
                    <a:cs typeface="Arial" pitchFamily="34" charset="0"/>
                  </a:rPr>
                  <a:t>NV</a:t>
                </a:r>
              </a:p>
            </p:txBody>
          </p:sp>
          <p:sp>
            <p:nvSpPr>
              <p:cNvPr id="170" name="Text Box 180"/>
              <p:cNvSpPr txBox="1">
                <a:spLocks noChangeArrowheads="1"/>
              </p:cNvSpPr>
              <p:nvPr/>
            </p:nvSpPr>
            <p:spPr bwMode="auto">
              <a:xfrm>
                <a:off x="3925" y="1541"/>
                <a:ext cx="335" cy="171"/>
              </a:xfrm>
              <a:prstGeom prst="rect">
                <a:avLst/>
              </a:prstGeom>
              <a:noFill/>
              <a:ln w="9525">
                <a:noFill/>
                <a:miter lim="800000"/>
                <a:headEnd/>
                <a:tailEnd/>
              </a:ln>
            </p:spPr>
            <p:txBody>
              <a:bodyPr>
                <a:spAutoFit/>
              </a:bodyPr>
              <a:lstStyle/>
              <a:p>
                <a:pPr algn="ctr" fontAlgn="auto">
                  <a:spcBef>
                    <a:spcPts val="0"/>
                  </a:spcBef>
                  <a:spcAft>
                    <a:spcPts val="0"/>
                  </a:spcAft>
                  <a:defRPr/>
                </a:pPr>
                <a:r>
                  <a:rPr lang="en-US" sz="1000" kern="0" dirty="0">
                    <a:solidFill>
                      <a:srgbClr val="000000"/>
                    </a:solidFill>
                    <a:latin typeface="Arial" pitchFamily="34" charset="0"/>
                    <a:cs typeface="Arial" pitchFamily="34" charset="0"/>
                  </a:rPr>
                  <a:t>OH</a:t>
                </a:r>
              </a:p>
            </p:txBody>
          </p:sp>
          <p:sp>
            <p:nvSpPr>
              <p:cNvPr id="171" name="Text Box 181"/>
              <p:cNvSpPr txBox="1">
                <a:spLocks noChangeArrowheads="1"/>
              </p:cNvSpPr>
              <p:nvPr/>
            </p:nvSpPr>
            <p:spPr bwMode="auto">
              <a:xfrm>
                <a:off x="2437" y="1113"/>
                <a:ext cx="386" cy="19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000" kern="0" dirty="0">
                    <a:latin typeface="Arial" pitchFamily="34" charset="0"/>
                    <a:cs typeface="Arial" pitchFamily="34" charset="0"/>
                  </a:rPr>
                  <a:t>SD</a:t>
                </a:r>
              </a:p>
            </p:txBody>
          </p:sp>
          <p:sp>
            <p:nvSpPr>
              <p:cNvPr id="172" name="Text Box 182"/>
              <p:cNvSpPr txBox="1">
                <a:spLocks noChangeArrowheads="1"/>
              </p:cNvSpPr>
              <p:nvPr/>
            </p:nvSpPr>
            <p:spPr bwMode="auto">
              <a:xfrm>
                <a:off x="3120" y="2594"/>
                <a:ext cx="288" cy="175"/>
              </a:xfrm>
              <a:prstGeom prst="rect">
                <a:avLst/>
              </a:prstGeom>
              <a:noFill/>
              <a:ln w="9525">
                <a:noFill/>
                <a:miter lim="800000"/>
                <a:headEnd/>
                <a:tailEnd/>
              </a:ln>
            </p:spPr>
            <p:txBody>
              <a:bodyPr>
                <a:spAutoFit/>
              </a:bodyPr>
              <a:lstStyle/>
              <a:p>
                <a:pPr algn="ctr" fontAlgn="auto">
                  <a:spcBef>
                    <a:spcPct val="50000"/>
                  </a:spcBef>
                  <a:spcAft>
                    <a:spcPts val="0"/>
                  </a:spcAft>
                  <a:defRPr/>
                </a:pPr>
                <a:endParaRPr lang="en-US" sz="1000" kern="0" dirty="0">
                  <a:solidFill>
                    <a:srgbClr val="000000"/>
                  </a:solidFill>
                  <a:latin typeface="Arial" pitchFamily="34" charset="0"/>
                  <a:cs typeface="Arial" pitchFamily="34" charset="0"/>
                </a:endParaRPr>
              </a:p>
            </p:txBody>
          </p:sp>
          <p:sp>
            <p:nvSpPr>
              <p:cNvPr id="173" name="Text Box 183"/>
              <p:cNvSpPr txBox="1">
                <a:spLocks noChangeArrowheads="1"/>
              </p:cNvSpPr>
              <p:nvPr/>
            </p:nvSpPr>
            <p:spPr bwMode="auto">
              <a:xfrm>
                <a:off x="3094" y="2208"/>
                <a:ext cx="314" cy="190"/>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sz="1000" kern="0" dirty="0">
                    <a:latin typeface="Arial" pitchFamily="34" charset="0"/>
                    <a:cs typeface="Arial" pitchFamily="34" charset="0"/>
                  </a:rPr>
                  <a:t>AR</a:t>
                </a:r>
              </a:p>
            </p:txBody>
          </p:sp>
          <p:sp>
            <p:nvSpPr>
              <p:cNvPr id="174" name="Text Box 184"/>
              <p:cNvSpPr txBox="1">
                <a:spLocks noChangeArrowheads="1"/>
              </p:cNvSpPr>
              <p:nvPr/>
            </p:nvSpPr>
            <p:spPr bwMode="auto">
              <a:xfrm>
                <a:off x="3648" y="1584"/>
                <a:ext cx="287" cy="19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 IN</a:t>
                </a:r>
              </a:p>
            </p:txBody>
          </p:sp>
          <p:sp>
            <p:nvSpPr>
              <p:cNvPr id="175" name="Text Box 185"/>
              <p:cNvSpPr txBox="1">
                <a:spLocks noChangeArrowheads="1"/>
              </p:cNvSpPr>
              <p:nvPr/>
            </p:nvSpPr>
            <p:spPr bwMode="auto">
              <a:xfrm>
                <a:off x="5228" y="961"/>
                <a:ext cx="384" cy="190"/>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sz="1000" kern="0" dirty="0">
                    <a:solidFill>
                      <a:sysClr val="windowText" lastClr="000000"/>
                    </a:solidFill>
                    <a:latin typeface="Arial" pitchFamily="34" charset="0"/>
                    <a:cs typeface="Arial" pitchFamily="34" charset="0"/>
                  </a:rPr>
                  <a:t>NH</a:t>
                </a:r>
              </a:p>
            </p:txBody>
          </p:sp>
          <p:sp>
            <p:nvSpPr>
              <p:cNvPr id="176" name="Line 186"/>
              <p:cNvSpPr>
                <a:spLocks noChangeShapeType="1"/>
              </p:cNvSpPr>
              <p:nvPr/>
            </p:nvSpPr>
            <p:spPr bwMode="auto">
              <a:xfrm flipV="1">
                <a:off x="4988" y="1053"/>
                <a:ext cx="287" cy="44"/>
              </a:xfrm>
              <a:prstGeom prst="line">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158" name="Text Box 207"/>
            <p:cNvSpPr txBox="1">
              <a:spLocks noChangeArrowheads="1"/>
            </p:cNvSpPr>
            <p:nvPr/>
          </p:nvSpPr>
          <p:spPr bwMode="auto">
            <a:xfrm>
              <a:off x="1924" y="915"/>
              <a:ext cx="361" cy="165"/>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ysClr val="windowText" lastClr="000000"/>
                  </a:solidFill>
                  <a:latin typeface="Arial" pitchFamily="34" charset="0"/>
                  <a:cs typeface="Arial" pitchFamily="34" charset="0"/>
                </a:rPr>
                <a:t>MT</a:t>
              </a:r>
            </a:p>
          </p:txBody>
        </p:sp>
        <p:sp>
          <p:nvSpPr>
            <p:cNvPr id="159" name="Text Box 208"/>
            <p:cNvSpPr txBox="1">
              <a:spLocks noChangeArrowheads="1"/>
            </p:cNvSpPr>
            <p:nvPr/>
          </p:nvSpPr>
          <p:spPr bwMode="auto">
            <a:xfrm>
              <a:off x="1542" y="1198"/>
              <a:ext cx="271"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ID</a:t>
              </a:r>
            </a:p>
          </p:txBody>
        </p:sp>
        <p:sp>
          <p:nvSpPr>
            <p:cNvPr id="160" name="Text Box 209"/>
            <p:cNvSpPr txBox="1">
              <a:spLocks noChangeArrowheads="1"/>
            </p:cNvSpPr>
            <p:nvPr/>
          </p:nvSpPr>
          <p:spPr bwMode="auto">
            <a:xfrm>
              <a:off x="2059" y="1387"/>
              <a:ext cx="310"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WY</a:t>
              </a:r>
            </a:p>
          </p:txBody>
        </p:sp>
        <p:sp>
          <p:nvSpPr>
            <p:cNvPr id="161" name="Text Box 210"/>
            <p:cNvSpPr txBox="1">
              <a:spLocks noChangeArrowheads="1"/>
            </p:cNvSpPr>
            <p:nvPr/>
          </p:nvSpPr>
          <p:spPr bwMode="auto">
            <a:xfrm>
              <a:off x="2685" y="939"/>
              <a:ext cx="309"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ND</a:t>
              </a:r>
            </a:p>
          </p:txBody>
        </p:sp>
        <p:sp>
          <p:nvSpPr>
            <p:cNvPr id="162" name="Text Box 211"/>
            <p:cNvSpPr txBox="1">
              <a:spLocks noChangeArrowheads="1"/>
            </p:cNvSpPr>
            <p:nvPr/>
          </p:nvSpPr>
          <p:spPr bwMode="auto">
            <a:xfrm>
              <a:off x="2059" y="2426"/>
              <a:ext cx="310"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NM</a:t>
              </a:r>
            </a:p>
          </p:txBody>
        </p:sp>
        <p:sp>
          <p:nvSpPr>
            <p:cNvPr id="163" name="Text Box 212"/>
            <p:cNvSpPr txBox="1">
              <a:spLocks noChangeArrowheads="1"/>
            </p:cNvSpPr>
            <p:nvPr/>
          </p:nvSpPr>
          <p:spPr bwMode="auto">
            <a:xfrm>
              <a:off x="2839" y="2332"/>
              <a:ext cx="362"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OK</a:t>
              </a:r>
            </a:p>
          </p:txBody>
        </p:sp>
        <p:sp>
          <p:nvSpPr>
            <p:cNvPr id="164" name="Text Box 213"/>
            <p:cNvSpPr txBox="1">
              <a:spLocks noChangeArrowheads="1"/>
            </p:cNvSpPr>
            <p:nvPr/>
          </p:nvSpPr>
          <p:spPr bwMode="auto">
            <a:xfrm>
              <a:off x="3323" y="2808"/>
              <a:ext cx="309"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LA</a:t>
              </a:r>
            </a:p>
          </p:txBody>
        </p:sp>
        <p:sp>
          <p:nvSpPr>
            <p:cNvPr id="165" name="Text Box 214"/>
            <p:cNvSpPr txBox="1">
              <a:spLocks noChangeArrowheads="1"/>
            </p:cNvSpPr>
            <p:nvPr/>
          </p:nvSpPr>
          <p:spPr bwMode="auto">
            <a:xfrm>
              <a:off x="3513" y="2616"/>
              <a:ext cx="362"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MS</a:t>
              </a:r>
            </a:p>
          </p:txBody>
        </p:sp>
        <p:sp>
          <p:nvSpPr>
            <p:cNvPr id="166" name="Text Box 215"/>
            <p:cNvSpPr txBox="1">
              <a:spLocks noChangeArrowheads="1"/>
            </p:cNvSpPr>
            <p:nvPr/>
          </p:nvSpPr>
          <p:spPr bwMode="auto">
            <a:xfrm>
              <a:off x="3843" y="2623"/>
              <a:ext cx="258" cy="187"/>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latin typeface="Arial" pitchFamily="34" charset="0"/>
                  <a:cs typeface="Arial" pitchFamily="34" charset="0"/>
                </a:rPr>
                <a:t>AL</a:t>
              </a:r>
            </a:p>
          </p:txBody>
        </p:sp>
        <p:sp>
          <p:nvSpPr>
            <p:cNvPr id="167" name="Line 216"/>
            <p:cNvSpPr>
              <a:spLocks noChangeShapeType="1"/>
            </p:cNvSpPr>
            <p:nvPr/>
          </p:nvSpPr>
          <p:spPr bwMode="auto">
            <a:xfrm>
              <a:off x="4903" y="1860"/>
              <a:ext cx="321" cy="64"/>
            </a:xfrm>
            <a:prstGeom prst="line">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68" name="Text Box 217"/>
            <p:cNvSpPr txBox="1">
              <a:spLocks noChangeArrowheads="1"/>
            </p:cNvSpPr>
            <p:nvPr/>
          </p:nvSpPr>
          <p:spPr bwMode="auto">
            <a:xfrm>
              <a:off x="5161" y="1881"/>
              <a:ext cx="277" cy="145"/>
            </a:xfrm>
            <a:prstGeom prst="rect">
              <a:avLst/>
            </a:prstGeom>
            <a:solidFill>
              <a:srgbClr val="0072C6"/>
            </a:solidFill>
            <a:ln w="9525">
              <a:solidFill>
                <a:schemeClr val="tx1"/>
              </a:solidFill>
              <a:miter lim="800000"/>
              <a:headEnd/>
              <a:tailEnd/>
            </a:ln>
          </p:spPr>
          <p:txBody>
            <a:bodyPr tIns="18288" bIns="18288">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DE</a:t>
              </a:r>
            </a:p>
          </p:txBody>
        </p:sp>
      </p:grpSp>
      <p:grpSp>
        <p:nvGrpSpPr>
          <p:cNvPr id="177" name="Group 188"/>
          <p:cNvGrpSpPr>
            <a:grpSpLocks/>
          </p:cNvGrpSpPr>
          <p:nvPr/>
        </p:nvGrpSpPr>
        <p:grpSpPr bwMode="auto">
          <a:xfrm>
            <a:off x="685800" y="4572000"/>
            <a:ext cx="1139825" cy="1150938"/>
            <a:chOff x="4" y="3976"/>
            <a:chExt cx="1253" cy="975"/>
          </a:xfrm>
        </p:grpSpPr>
        <p:grpSp>
          <p:nvGrpSpPr>
            <p:cNvPr id="178" name="Group 191"/>
            <p:cNvGrpSpPr>
              <a:grpSpLocks/>
            </p:cNvGrpSpPr>
            <p:nvPr/>
          </p:nvGrpSpPr>
          <p:grpSpPr bwMode="auto">
            <a:xfrm>
              <a:off x="77" y="4073"/>
              <a:ext cx="1087" cy="711"/>
              <a:chOff x="77" y="4073"/>
              <a:chExt cx="1087" cy="711"/>
            </a:xfrm>
          </p:grpSpPr>
          <p:sp>
            <p:nvSpPr>
              <p:cNvPr id="190" name="Freeform 192"/>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1" name="Freeform 193"/>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179" name="Rectangle 194"/>
            <p:cNvSpPr>
              <a:spLocks noChangeArrowheads="1"/>
            </p:cNvSpPr>
            <p:nvPr/>
          </p:nvSpPr>
          <p:spPr bwMode="auto">
            <a:xfrm>
              <a:off x="426" y="4240"/>
              <a:ext cx="188" cy="130"/>
            </a:xfrm>
            <a:prstGeom prst="rect">
              <a:avLst/>
            </a:prstGeom>
            <a:noFill/>
            <a:ln w="9525">
              <a:noFill/>
              <a:miter lim="800000"/>
              <a:headEnd/>
              <a:tailEnd/>
            </a:ln>
          </p:spPr>
          <p:txBody>
            <a:bodyPr wrap="none" lIns="0" tIns="0" rIns="0" bIns="0">
              <a:spAutoFit/>
            </a:bodyPr>
            <a:lstStyle/>
            <a:p>
              <a:pPr algn="ctr" eaLnBrk="0" fontAlgn="auto" hangingPunct="0">
                <a:spcBef>
                  <a:spcPts val="0"/>
                </a:spcBef>
                <a:spcAft>
                  <a:spcPts val="0"/>
                </a:spcAft>
                <a:defRPr/>
              </a:pPr>
              <a:r>
                <a:rPr lang="en-US" sz="1000" kern="0" dirty="0">
                  <a:solidFill>
                    <a:srgbClr val="000000"/>
                  </a:solidFill>
                  <a:latin typeface="Arial" pitchFamily="34" charset="0"/>
                  <a:ea typeface="Times New Roman" pitchFamily="18" charset="0"/>
                  <a:cs typeface="Arial" pitchFamily="34" charset="0"/>
                </a:rPr>
                <a:t>AK</a:t>
              </a:r>
              <a:endParaRPr lang="en-US" sz="1000" kern="0" dirty="0">
                <a:solidFill>
                  <a:sysClr val="windowText" lastClr="000000"/>
                </a:solidFill>
                <a:latin typeface="Arial" pitchFamily="34" charset="0"/>
                <a:ea typeface="Times New Roman" pitchFamily="18" charset="0"/>
                <a:cs typeface="Arial" pitchFamily="34" charset="0"/>
              </a:endParaRPr>
            </a:p>
          </p:txBody>
        </p:sp>
        <p:sp>
          <p:nvSpPr>
            <p:cNvPr id="180" name="Rectangle 195"/>
            <p:cNvSpPr>
              <a:spLocks noChangeArrowheads="1"/>
            </p:cNvSpPr>
            <p:nvPr/>
          </p:nvSpPr>
          <p:spPr bwMode="auto">
            <a:xfrm>
              <a:off x="4" y="3976"/>
              <a:ext cx="1253" cy="975"/>
            </a:xfrm>
            <a:prstGeom prst="rect">
              <a:avLst/>
            </a:prstGeom>
            <a:noFill/>
            <a:ln w="5715" cap="rnd">
              <a:solidFill>
                <a:srgbClr val="000000"/>
              </a:solidFill>
              <a:miter lim="800000"/>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181" name="Group 196"/>
            <p:cNvGrpSpPr>
              <a:grpSpLocks/>
            </p:cNvGrpSpPr>
            <p:nvPr/>
          </p:nvGrpSpPr>
          <p:grpSpPr bwMode="auto">
            <a:xfrm>
              <a:off x="4" y="3976"/>
              <a:ext cx="1253" cy="975"/>
              <a:chOff x="4" y="3976"/>
              <a:chExt cx="1253" cy="975"/>
            </a:xfrm>
          </p:grpSpPr>
          <p:grpSp>
            <p:nvGrpSpPr>
              <p:cNvPr id="182" name="Group 198"/>
              <p:cNvGrpSpPr>
                <a:grpSpLocks/>
              </p:cNvGrpSpPr>
              <p:nvPr/>
            </p:nvGrpSpPr>
            <p:grpSpPr bwMode="auto">
              <a:xfrm>
                <a:off x="77" y="4073"/>
                <a:ext cx="1087" cy="711"/>
                <a:chOff x="77" y="4073"/>
                <a:chExt cx="1087" cy="711"/>
              </a:xfrm>
            </p:grpSpPr>
            <p:sp>
              <p:nvSpPr>
                <p:cNvPr id="188" name="Freeform 199"/>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9" name="Freeform 200"/>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grpSp>
            <p:nvGrpSpPr>
              <p:cNvPr id="183" name="Group 202"/>
              <p:cNvGrpSpPr>
                <a:grpSpLocks/>
              </p:cNvGrpSpPr>
              <p:nvPr/>
            </p:nvGrpSpPr>
            <p:grpSpPr bwMode="auto">
              <a:xfrm>
                <a:off x="77" y="4073"/>
                <a:ext cx="1087" cy="711"/>
                <a:chOff x="77" y="4073"/>
                <a:chExt cx="1087" cy="711"/>
              </a:xfrm>
            </p:grpSpPr>
            <p:sp>
              <p:nvSpPr>
                <p:cNvPr id="186" name="Freeform 203"/>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7" name="Freeform 204"/>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solidFill>
                  <a:srgbClr val="0072C6"/>
                </a:solidFill>
                <a:ln w="5715" cap="rnd">
                  <a:solidFill>
                    <a:srgbClr val="000000"/>
                  </a:solidFill>
                  <a:round/>
                  <a:headEnd/>
                  <a:tailEnd/>
                </a:ln>
              </p:spPr>
              <p:txBody>
                <a:bodyPr/>
                <a:lstStyle/>
                <a:p>
                  <a:pPr algn="ctr" fontAlgn="auto">
                    <a:spcBef>
                      <a:spcPts val="0"/>
                    </a:spcBef>
                    <a:spcAft>
                      <a:spcPts val="0"/>
                    </a:spcAft>
                    <a:defRPr/>
                  </a:pPr>
                  <a:endParaRPr lang="en-US" sz="1000" kern="0" dirty="0">
                    <a:solidFill>
                      <a:schemeClr val="bg1">
                        <a:lumMod val="50000"/>
                      </a:schemeClr>
                    </a:solidFill>
                    <a:latin typeface="Arial" pitchFamily="34" charset="0"/>
                    <a:cs typeface="Arial" pitchFamily="34" charset="0"/>
                  </a:endParaRPr>
                </a:p>
              </p:txBody>
            </p:sp>
          </p:grpSp>
          <p:sp>
            <p:nvSpPr>
              <p:cNvPr id="184" name="Rectangle 205"/>
              <p:cNvSpPr>
                <a:spLocks noChangeArrowheads="1"/>
              </p:cNvSpPr>
              <p:nvPr/>
            </p:nvSpPr>
            <p:spPr bwMode="auto">
              <a:xfrm>
                <a:off x="465" y="4240"/>
                <a:ext cx="187" cy="130"/>
              </a:xfrm>
              <a:prstGeom prst="rect">
                <a:avLst/>
              </a:prstGeom>
              <a:noFill/>
              <a:ln w="9525">
                <a:noFill/>
                <a:miter lim="800000"/>
                <a:headEnd/>
                <a:tailEnd/>
              </a:ln>
            </p:spPr>
            <p:txBody>
              <a:bodyPr wrap="none" lIns="0" tIns="0" rIns="0" bIns="0">
                <a:spAutoFit/>
              </a:bodyPr>
              <a:lstStyle/>
              <a:p>
                <a:pPr algn="ctr" eaLnBrk="0" fontAlgn="auto" hangingPunct="0">
                  <a:spcBef>
                    <a:spcPts val="0"/>
                  </a:spcBef>
                  <a:spcAft>
                    <a:spcPts val="0"/>
                  </a:spcAft>
                  <a:defRPr/>
                </a:pPr>
                <a:r>
                  <a:rPr lang="en-US" sz="1000" kern="0" dirty="0">
                    <a:solidFill>
                      <a:schemeClr val="bg1"/>
                    </a:solidFill>
                    <a:latin typeface="Arial" pitchFamily="34" charset="0"/>
                    <a:ea typeface="Times New Roman" pitchFamily="18" charset="0"/>
                    <a:cs typeface="Arial" pitchFamily="34" charset="0"/>
                  </a:rPr>
                  <a:t>AK</a:t>
                </a:r>
              </a:p>
            </p:txBody>
          </p:sp>
          <p:sp>
            <p:nvSpPr>
              <p:cNvPr id="185" name="Rectangle 206"/>
              <p:cNvSpPr>
                <a:spLocks noChangeArrowheads="1"/>
              </p:cNvSpPr>
              <p:nvPr/>
            </p:nvSpPr>
            <p:spPr bwMode="auto">
              <a:xfrm>
                <a:off x="4" y="3976"/>
                <a:ext cx="1253" cy="975"/>
              </a:xfrm>
              <a:prstGeom prst="rect">
                <a:avLst/>
              </a:prstGeom>
              <a:noFill/>
              <a:ln w="12700" cap="rnd" cmpd="dbl">
                <a:solidFill>
                  <a:srgbClr val="000000"/>
                </a:solidFill>
                <a:miter lim="800000"/>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grpSp>
      <p:grpSp>
        <p:nvGrpSpPr>
          <p:cNvPr id="192" name="Group 11"/>
          <p:cNvGrpSpPr>
            <a:grpSpLocks/>
          </p:cNvGrpSpPr>
          <p:nvPr/>
        </p:nvGrpSpPr>
        <p:grpSpPr bwMode="auto">
          <a:xfrm>
            <a:off x="2079108" y="4846320"/>
            <a:ext cx="873125" cy="865188"/>
            <a:chOff x="144" y="2832"/>
            <a:chExt cx="912" cy="672"/>
          </a:xfrm>
          <a:solidFill>
            <a:schemeClr val="accent1">
              <a:lumMod val="20000"/>
              <a:lumOff val="80000"/>
            </a:schemeClr>
          </a:solidFill>
        </p:grpSpPr>
        <p:sp>
          <p:nvSpPr>
            <p:cNvPr id="193" name="Rectangle 12"/>
            <p:cNvSpPr>
              <a:spLocks noChangeArrowheads="1"/>
            </p:cNvSpPr>
            <p:nvPr/>
          </p:nvSpPr>
          <p:spPr bwMode="auto">
            <a:xfrm>
              <a:off x="144" y="2832"/>
              <a:ext cx="912" cy="672"/>
            </a:xfrm>
            <a:prstGeom prst="rect">
              <a:avLst/>
            </a:prstGeom>
            <a:solidFill>
              <a:schemeClr val="bg1"/>
            </a:solidFill>
            <a:ln w="12700" cmpd="dbl">
              <a:solidFill>
                <a:srgbClr val="000000"/>
              </a:solidFill>
              <a:miter lim="800000"/>
              <a:headEnd/>
              <a:tailEnd/>
            </a:ln>
            <a:effectLst>
              <a:outerShdw dist="35921" dir="2700000" algn="ctr" rotWithShape="0">
                <a:srgbClr val="808080"/>
              </a:outerShdw>
            </a:effectLst>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194" name="Group 13"/>
            <p:cNvGrpSpPr>
              <a:grpSpLocks noChangeAspect="1"/>
            </p:cNvGrpSpPr>
            <p:nvPr/>
          </p:nvGrpSpPr>
          <p:grpSpPr bwMode="auto">
            <a:xfrm>
              <a:off x="190" y="2940"/>
              <a:ext cx="695" cy="478"/>
              <a:chOff x="240" y="3317"/>
              <a:chExt cx="869" cy="594"/>
            </a:xfrm>
            <a:grpFill/>
          </p:grpSpPr>
          <p:sp>
            <p:nvSpPr>
              <p:cNvPr id="196" name="Freeform 14"/>
              <p:cNvSpPr>
                <a:spLocks noChangeAspect="1"/>
              </p:cNvSpPr>
              <p:nvPr/>
            </p:nvSpPr>
            <p:spPr bwMode="auto">
              <a:xfrm>
                <a:off x="894" y="3680"/>
                <a:ext cx="215" cy="231"/>
              </a:xfrm>
              <a:custGeom>
                <a:avLst/>
                <a:gdLst>
                  <a:gd name="T0" fmla="*/ 1 w 860"/>
                  <a:gd name="T1" fmla="*/ 3 h 917"/>
                  <a:gd name="T2" fmla="*/ 1 w 860"/>
                  <a:gd name="T3" fmla="*/ 3 h 917"/>
                  <a:gd name="T4" fmla="*/ 1 w 860"/>
                  <a:gd name="T5" fmla="*/ 3 h 917"/>
                  <a:gd name="T6" fmla="*/ 2 w 860"/>
                  <a:gd name="T7" fmla="*/ 3 h 917"/>
                  <a:gd name="T8" fmla="*/ 2 w 860"/>
                  <a:gd name="T9" fmla="*/ 2 h 917"/>
                  <a:gd name="T10" fmla="*/ 2 w 860"/>
                  <a:gd name="T11" fmla="*/ 3 h 917"/>
                  <a:gd name="T12" fmla="*/ 3 w 860"/>
                  <a:gd name="T13" fmla="*/ 2 h 917"/>
                  <a:gd name="T14" fmla="*/ 3 w 860"/>
                  <a:gd name="T15" fmla="*/ 2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1 h 917"/>
                  <a:gd name="T28" fmla="*/ 3 w 860"/>
                  <a:gd name="T29" fmla="*/ 1 h 917"/>
                  <a:gd name="T30" fmla="*/ 3 w 860"/>
                  <a:gd name="T31" fmla="*/ 1 h 917"/>
                  <a:gd name="T32" fmla="*/ 2 w 860"/>
                  <a:gd name="T33" fmla="*/ 0 h 917"/>
                  <a:gd name="T34" fmla="*/ 2 w 860"/>
                  <a:gd name="T35" fmla="*/ 0 h 917"/>
                  <a:gd name="T36" fmla="*/ 2 w 860"/>
                  <a:gd name="T37" fmla="*/ 0 h 917"/>
                  <a:gd name="T38" fmla="*/ 1 w 860"/>
                  <a:gd name="T39" fmla="*/ 0 h 917"/>
                  <a:gd name="T40" fmla="*/ 1 w 860"/>
                  <a:gd name="T41" fmla="*/ 0 h 917"/>
                  <a:gd name="T42" fmla="*/ 1 w 860"/>
                  <a:gd name="T43" fmla="*/ 0 h 917"/>
                  <a:gd name="T44" fmla="*/ 1 w 860"/>
                  <a:gd name="T45" fmla="*/ 0 h 917"/>
                  <a:gd name="T46" fmla="*/ 1 w 860"/>
                  <a:gd name="T47" fmla="*/ 1 h 917"/>
                  <a:gd name="T48" fmla="*/ 1 w 860"/>
                  <a:gd name="T49" fmla="*/ 1 h 917"/>
                  <a:gd name="T50" fmla="*/ 1 w 860"/>
                  <a:gd name="T51" fmla="*/ 1 h 917"/>
                  <a:gd name="T52" fmla="*/ 0 w 860"/>
                  <a:gd name="T53" fmla="*/ 1 h 917"/>
                  <a:gd name="T54" fmla="*/ 0 w 860"/>
                  <a:gd name="T55" fmla="*/ 1 h 917"/>
                  <a:gd name="T56" fmla="*/ 1 w 860"/>
                  <a:gd name="T57" fmla="*/ 2 h 917"/>
                  <a:gd name="T58" fmla="*/ 1 w 860"/>
                  <a:gd name="T59" fmla="*/ 3 h 917"/>
                  <a:gd name="T60" fmla="*/ 1 w 860"/>
                  <a:gd name="T61" fmla="*/ 3 h 917"/>
                  <a:gd name="T62" fmla="*/ 1 w 860"/>
                  <a:gd name="T63" fmla="*/ 3 h 917"/>
                  <a:gd name="T64" fmla="*/ 1 w 860"/>
                  <a:gd name="T65" fmla="*/ 3 h 917"/>
                  <a:gd name="T66" fmla="*/ 1 w 860"/>
                  <a:gd name="T67" fmla="*/ 3 h 917"/>
                  <a:gd name="T68" fmla="*/ 1 w 860"/>
                  <a:gd name="T69" fmla="*/ 3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6" y="893"/>
                    </a:moveTo>
                    <a:lnTo>
                      <a:pt x="341" y="871"/>
                    </a:lnTo>
                    <a:lnTo>
                      <a:pt x="333" y="836"/>
                    </a:lnTo>
                    <a:lnTo>
                      <a:pt x="434" y="778"/>
                    </a:lnTo>
                    <a:lnTo>
                      <a:pt x="517" y="672"/>
                    </a:lnTo>
                    <a:lnTo>
                      <a:pt x="573" y="720"/>
                    </a:lnTo>
                    <a:lnTo>
                      <a:pt x="682" y="660"/>
                    </a:lnTo>
                    <a:lnTo>
                      <a:pt x="739" y="627"/>
                    </a:lnTo>
                    <a:lnTo>
                      <a:pt x="767" y="569"/>
                    </a:lnTo>
                    <a:lnTo>
                      <a:pt x="850" y="521"/>
                    </a:lnTo>
                    <a:lnTo>
                      <a:pt x="860" y="475"/>
                    </a:lnTo>
                    <a:lnTo>
                      <a:pt x="776" y="451"/>
                    </a:lnTo>
                    <a:lnTo>
                      <a:pt x="739" y="326"/>
                    </a:lnTo>
                    <a:lnTo>
                      <a:pt x="657" y="347"/>
                    </a:lnTo>
                    <a:lnTo>
                      <a:pt x="657" y="266"/>
                    </a:lnTo>
                    <a:lnTo>
                      <a:pt x="618" y="221"/>
                    </a:lnTo>
                    <a:lnTo>
                      <a:pt x="490" y="139"/>
                    </a:lnTo>
                    <a:lnTo>
                      <a:pt x="396" y="128"/>
                    </a:lnTo>
                    <a:lnTo>
                      <a:pt x="351" y="82"/>
                    </a:lnTo>
                    <a:lnTo>
                      <a:pt x="147" y="0"/>
                    </a:lnTo>
                    <a:lnTo>
                      <a:pt x="120" y="24"/>
                    </a:lnTo>
                    <a:lnTo>
                      <a:pt x="120" y="92"/>
                    </a:lnTo>
                    <a:lnTo>
                      <a:pt x="157" y="114"/>
                    </a:lnTo>
                    <a:lnTo>
                      <a:pt x="157" y="186"/>
                    </a:lnTo>
                    <a:lnTo>
                      <a:pt x="128" y="231"/>
                    </a:lnTo>
                    <a:lnTo>
                      <a:pt x="100" y="266"/>
                    </a:lnTo>
                    <a:lnTo>
                      <a:pt x="47" y="279"/>
                    </a:lnTo>
                    <a:lnTo>
                      <a:pt x="0" y="369"/>
                    </a:lnTo>
                    <a:lnTo>
                      <a:pt x="110" y="604"/>
                    </a:lnTo>
                    <a:lnTo>
                      <a:pt x="110" y="753"/>
                    </a:lnTo>
                    <a:lnTo>
                      <a:pt x="90" y="798"/>
                    </a:lnTo>
                    <a:lnTo>
                      <a:pt x="110" y="858"/>
                    </a:lnTo>
                    <a:lnTo>
                      <a:pt x="239" y="917"/>
                    </a:lnTo>
                    <a:lnTo>
                      <a:pt x="276" y="893"/>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7" name="Freeform 15"/>
              <p:cNvSpPr>
                <a:spLocks noChangeAspect="1"/>
              </p:cNvSpPr>
              <p:nvPr/>
            </p:nvSpPr>
            <p:spPr bwMode="auto">
              <a:xfrm>
                <a:off x="776" y="3531"/>
                <a:ext cx="128" cy="79"/>
              </a:xfrm>
              <a:custGeom>
                <a:avLst/>
                <a:gdLst>
                  <a:gd name="T0" fmla="*/ 2 w 510"/>
                  <a:gd name="T1" fmla="*/ 1 h 326"/>
                  <a:gd name="T2" fmla="*/ 2 w 510"/>
                  <a:gd name="T3" fmla="*/ 0 h 326"/>
                  <a:gd name="T4" fmla="*/ 1 w 510"/>
                  <a:gd name="T5" fmla="*/ 0 h 326"/>
                  <a:gd name="T6" fmla="*/ 1 w 510"/>
                  <a:gd name="T7" fmla="*/ 0 h 326"/>
                  <a:gd name="T8" fmla="*/ 1 w 510"/>
                  <a:gd name="T9" fmla="*/ 0 h 326"/>
                  <a:gd name="T10" fmla="*/ 1 w 510"/>
                  <a:gd name="T11" fmla="*/ 0 h 326"/>
                  <a:gd name="T12" fmla="*/ 1 w 510"/>
                  <a:gd name="T13" fmla="*/ 0 h 326"/>
                  <a:gd name="T14" fmla="*/ 0 w 510"/>
                  <a:gd name="T15" fmla="*/ 0 h 326"/>
                  <a:gd name="T16" fmla="*/ 0 w 510"/>
                  <a:gd name="T17" fmla="*/ 0 h 326"/>
                  <a:gd name="T18" fmla="*/ 0 w 510"/>
                  <a:gd name="T19" fmla="*/ 0 h 326"/>
                  <a:gd name="T20" fmla="*/ 0 w 510"/>
                  <a:gd name="T21" fmla="*/ 0 h 326"/>
                  <a:gd name="T22" fmla="*/ 0 w 510"/>
                  <a:gd name="T23" fmla="*/ 0 h 326"/>
                  <a:gd name="T24" fmla="*/ 0 w 510"/>
                  <a:gd name="T25" fmla="*/ 1 h 326"/>
                  <a:gd name="T26" fmla="*/ 1 w 510"/>
                  <a:gd name="T27" fmla="*/ 1 h 326"/>
                  <a:gd name="T28" fmla="*/ 0 w 510"/>
                  <a:gd name="T29" fmla="*/ 1 h 326"/>
                  <a:gd name="T30" fmla="*/ 1 w 510"/>
                  <a:gd name="T31" fmla="*/ 1 h 326"/>
                  <a:gd name="T32" fmla="*/ 1 w 510"/>
                  <a:gd name="T33" fmla="*/ 1 h 326"/>
                  <a:gd name="T34" fmla="*/ 2 w 510"/>
                  <a:gd name="T35" fmla="*/ 1 h 326"/>
                  <a:gd name="T36" fmla="*/ 2 w 510"/>
                  <a:gd name="T37" fmla="*/ 1 h 326"/>
                  <a:gd name="T38" fmla="*/ 2 w 510"/>
                  <a:gd name="T39" fmla="*/ 1 h 3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0"/>
                  <a:gd name="T61" fmla="*/ 0 h 326"/>
                  <a:gd name="T62" fmla="*/ 510 w 510"/>
                  <a:gd name="T63" fmla="*/ 326 h 3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0" h="326">
                    <a:moveTo>
                      <a:pt x="510" y="219"/>
                    </a:moveTo>
                    <a:lnTo>
                      <a:pt x="510" y="152"/>
                    </a:lnTo>
                    <a:lnTo>
                      <a:pt x="419" y="128"/>
                    </a:lnTo>
                    <a:lnTo>
                      <a:pt x="401" y="80"/>
                    </a:lnTo>
                    <a:lnTo>
                      <a:pt x="362" y="80"/>
                    </a:lnTo>
                    <a:lnTo>
                      <a:pt x="327" y="26"/>
                    </a:lnTo>
                    <a:lnTo>
                      <a:pt x="225" y="26"/>
                    </a:lnTo>
                    <a:lnTo>
                      <a:pt x="153" y="80"/>
                    </a:lnTo>
                    <a:lnTo>
                      <a:pt x="96" y="0"/>
                    </a:lnTo>
                    <a:lnTo>
                      <a:pt x="50" y="0"/>
                    </a:lnTo>
                    <a:lnTo>
                      <a:pt x="0" y="47"/>
                    </a:lnTo>
                    <a:lnTo>
                      <a:pt x="30" y="128"/>
                    </a:lnTo>
                    <a:lnTo>
                      <a:pt x="113" y="176"/>
                    </a:lnTo>
                    <a:lnTo>
                      <a:pt x="177" y="244"/>
                    </a:lnTo>
                    <a:lnTo>
                      <a:pt x="161" y="280"/>
                    </a:lnTo>
                    <a:lnTo>
                      <a:pt x="272" y="326"/>
                    </a:lnTo>
                    <a:lnTo>
                      <a:pt x="353" y="268"/>
                    </a:lnTo>
                    <a:lnTo>
                      <a:pt x="448" y="268"/>
                    </a:lnTo>
                    <a:lnTo>
                      <a:pt x="510" y="219"/>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8" name="Freeform 16"/>
              <p:cNvSpPr>
                <a:spLocks noChangeAspect="1"/>
              </p:cNvSpPr>
              <p:nvPr/>
            </p:nvSpPr>
            <p:spPr bwMode="auto">
              <a:xfrm>
                <a:off x="781" y="3595"/>
                <a:ext cx="27" cy="30"/>
              </a:xfrm>
              <a:custGeom>
                <a:avLst/>
                <a:gdLst>
                  <a:gd name="T0" fmla="*/ 0 w 110"/>
                  <a:gd name="T1" fmla="*/ 1 h 116"/>
                  <a:gd name="T2" fmla="*/ 0 w 110"/>
                  <a:gd name="T3" fmla="*/ 0 h 116"/>
                  <a:gd name="T4" fmla="*/ 0 w 110"/>
                  <a:gd name="T5" fmla="*/ 1 h 116"/>
                  <a:gd name="T6" fmla="*/ 0 w 110"/>
                  <a:gd name="T7" fmla="*/ 1 h 116"/>
                  <a:gd name="T8" fmla="*/ 0 w 110"/>
                  <a:gd name="T9" fmla="*/ 1 h 116"/>
                  <a:gd name="T10" fmla="*/ 0 w 110"/>
                  <a:gd name="T11" fmla="*/ 1 h 116"/>
                  <a:gd name="T12" fmla="*/ 0 60000 65536"/>
                  <a:gd name="T13" fmla="*/ 0 60000 65536"/>
                  <a:gd name="T14" fmla="*/ 0 60000 65536"/>
                  <a:gd name="T15" fmla="*/ 0 60000 65536"/>
                  <a:gd name="T16" fmla="*/ 0 60000 65536"/>
                  <a:gd name="T17" fmla="*/ 0 60000 65536"/>
                  <a:gd name="T18" fmla="*/ 0 w 110"/>
                  <a:gd name="T19" fmla="*/ 0 h 116"/>
                  <a:gd name="T20" fmla="*/ 110 w 110"/>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110" h="116">
                    <a:moveTo>
                      <a:pt x="110" y="108"/>
                    </a:moveTo>
                    <a:lnTo>
                      <a:pt x="92" y="0"/>
                    </a:lnTo>
                    <a:lnTo>
                      <a:pt x="0" y="91"/>
                    </a:lnTo>
                    <a:lnTo>
                      <a:pt x="9" y="116"/>
                    </a:lnTo>
                    <a:lnTo>
                      <a:pt x="110" y="108"/>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9" name="Freeform 17"/>
              <p:cNvSpPr>
                <a:spLocks noChangeAspect="1"/>
              </p:cNvSpPr>
              <p:nvPr/>
            </p:nvSpPr>
            <p:spPr bwMode="auto">
              <a:xfrm>
                <a:off x="715" y="3543"/>
                <a:ext cx="42" cy="41"/>
              </a:xfrm>
              <a:custGeom>
                <a:avLst/>
                <a:gdLst>
                  <a:gd name="T0" fmla="*/ 0 w 174"/>
                  <a:gd name="T1" fmla="*/ 1 h 163"/>
                  <a:gd name="T2" fmla="*/ 1 w 174"/>
                  <a:gd name="T3" fmla="*/ 1 h 163"/>
                  <a:gd name="T4" fmla="*/ 0 w 174"/>
                  <a:gd name="T5" fmla="*/ 0 h 163"/>
                  <a:gd name="T6" fmla="*/ 0 w 174"/>
                  <a:gd name="T7" fmla="*/ 0 h 163"/>
                  <a:gd name="T8" fmla="*/ 0 w 174"/>
                  <a:gd name="T9" fmla="*/ 0 h 163"/>
                  <a:gd name="T10" fmla="*/ 0 w 174"/>
                  <a:gd name="T11" fmla="*/ 0 h 163"/>
                  <a:gd name="T12" fmla="*/ 0 w 174"/>
                  <a:gd name="T13" fmla="*/ 1 h 163"/>
                  <a:gd name="T14" fmla="*/ 0 w 174"/>
                  <a:gd name="T15" fmla="*/ 1 h 163"/>
                  <a:gd name="T16" fmla="*/ 0 w 174"/>
                  <a:gd name="T17" fmla="*/ 1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3"/>
                  <a:gd name="T29" fmla="*/ 174 w 174"/>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3">
                    <a:moveTo>
                      <a:pt x="157" y="163"/>
                    </a:moveTo>
                    <a:lnTo>
                      <a:pt x="174" y="105"/>
                    </a:lnTo>
                    <a:lnTo>
                      <a:pt x="117" y="47"/>
                    </a:lnTo>
                    <a:lnTo>
                      <a:pt x="110" y="0"/>
                    </a:lnTo>
                    <a:lnTo>
                      <a:pt x="0" y="0"/>
                    </a:lnTo>
                    <a:lnTo>
                      <a:pt x="0" y="56"/>
                    </a:lnTo>
                    <a:lnTo>
                      <a:pt x="54" y="105"/>
                    </a:lnTo>
                    <a:lnTo>
                      <a:pt x="157" y="163"/>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0" name="Freeform 18"/>
              <p:cNvSpPr>
                <a:spLocks noChangeAspect="1"/>
              </p:cNvSpPr>
              <p:nvPr/>
            </p:nvSpPr>
            <p:spPr bwMode="auto">
              <a:xfrm>
                <a:off x="673" y="3491"/>
                <a:ext cx="101" cy="34"/>
              </a:xfrm>
              <a:custGeom>
                <a:avLst/>
                <a:gdLst>
                  <a:gd name="T0" fmla="*/ 2 w 406"/>
                  <a:gd name="T1" fmla="*/ 0 h 140"/>
                  <a:gd name="T2" fmla="*/ 2 w 406"/>
                  <a:gd name="T3" fmla="*/ 0 h 140"/>
                  <a:gd name="T4" fmla="*/ 1 w 406"/>
                  <a:gd name="T5" fmla="*/ 0 h 140"/>
                  <a:gd name="T6" fmla="*/ 0 w 406"/>
                  <a:gd name="T7" fmla="*/ 0 h 140"/>
                  <a:gd name="T8" fmla="*/ 0 w 406"/>
                  <a:gd name="T9" fmla="*/ 0 h 140"/>
                  <a:gd name="T10" fmla="*/ 0 w 406"/>
                  <a:gd name="T11" fmla="*/ 0 h 140"/>
                  <a:gd name="T12" fmla="*/ 1 w 406"/>
                  <a:gd name="T13" fmla="*/ 0 h 140"/>
                  <a:gd name="T14" fmla="*/ 1 w 406"/>
                  <a:gd name="T15" fmla="*/ 0 h 140"/>
                  <a:gd name="T16" fmla="*/ 1 w 406"/>
                  <a:gd name="T17" fmla="*/ 0 h 140"/>
                  <a:gd name="T18" fmla="*/ 1 w 406"/>
                  <a:gd name="T19" fmla="*/ 0 h 140"/>
                  <a:gd name="T20" fmla="*/ 2 w 406"/>
                  <a:gd name="T21" fmla="*/ 0 h 140"/>
                  <a:gd name="T22" fmla="*/ 2 w 406"/>
                  <a:gd name="T23" fmla="*/ 0 h 140"/>
                  <a:gd name="T24" fmla="*/ 2 w 406"/>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6"/>
                  <a:gd name="T40" fmla="*/ 0 h 140"/>
                  <a:gd name="T41" fmla="*/ 406 w 406"/>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6" h="140">
                    <a:moveTo>
                      <a:pt x="406" y="58"/>
                    </a:moveTo>
                    <a:lnTo>
                      <a:pt x="369" y="22"/>
                    </a:lnTo>
                    <a:lnTo>
                      <a:pt x="269" y="58"/>
                    </a:lnTo>
                    <a:lnTo>
                      <a:pt x="28" y="0"/>
                    </a:lnTo>
                    <a:lnTo>
                      <a:pt x="0" y="71"/>
                    </a:lnTo>
                    <a:lnTo>
                      <a:pt x="0" y="105"/>
                    </a:lnTo>
                    <a:lnTo>
                      <a:pt x="111" y="116"/>
                    </a:lnTo>
                    <a:lnTo>
                      <a:pt x="168" y="88"/>
                    </a:lnTo>
                    <a:lnTo>
                      <a:pt x="222" y="140"/>
                    </a:lnTo>
                    <a:lnTo>
                      <a:pt x="314" y="140"/>
                    </a:lnTo>
                    <a:lnTo>
                      <a:pt x="369" y="105"/>
                    </a:lnTo>
                    <a:lnTo>
                      <a:pt x="406" y="58"/>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1" name="Freeform 19"/>
              <p:cNvSpPr>
                <a:spLocks noChangeAspect="1"/>
              </p:cNvSpPr>
              <p:nvPr/>
            </p:nvSpPr>
            <p:spPr bwMode="auto">
              <a:xfrm>
                <a:off x="503" y="3410"/>
                <a:ext cx="109" cy="82"/>
              </a:xfrm>
              <a:custGeom>
                <a:avLst/>
                <a:gdLst>
                  <a:gd name="T0" fmla="*/ 2 w 435"/>
                  <a:gd name="T1" fmla="*/ 1 h 323"/>
                  <a:gd name="T2" fmla="*/ 2 w 435"/>
                  <a:gd name="T3" fmla="*/ 1 h 323"/>
                  <a:gd name="T4" fmla="*/ 2 w 435"/>
                  <a:gd name="T5" fmla="*/ 1 h 323"/>
                  <a:gd name="T6" fmla="*/ 2 w 435"/>
                  <a:gd name="T7" fmla="*/ 1 h 323"/>
                  <a:gd name="T8" fmla="*/ 2 w 435"/>
                  <a:gd name="T9" fmla="*/ 1 h 323"/>
                  <a:gd name="T10" fmla="*/ 1 w 435"/>
                  <a:gd name="T11" fmla="*/ 1 h 323"/>
                  <a:gd name="T12" fmla="*/ 1 w 435"/>
                  <a:gd name="T13" fmla="*/ 1 h 323"/>
                  <a:gd name="T14" fmla="*/ 1 w 435"/>
                  <a:gd name="T15" fmla="*/ 0 h 323"/>
                  <a:gd name="T16" fmla="*/ 1 w 435"/>
                  <a:gd name="T17" fmla="*/ 0 h 323"/>
                  <a:gd name="T18" fmla="*/ 1 w 435"/>
                  <a:gd name="T19" fmla="*/ 1 h 323"/>
                  <a:gd name="T20" fmla="*/ 0 w 435"/>
                  <a:gd name="T21" fmla="*/ 1 h 323"/>
                  <a:gd name="T22" fmla="*/ 0 w 435"/>
                  <a:gd name="T23" fmla="*/ 1 h 323"/>
                  <a:gd name="T24" fmla="*/ 1 w 435"/>
                  <a:gd name="T25" fmla="*/ 1 h 323"/>
                  <a:gd name="T26" fmla="*/ 1 w 435"/>
                  <a:gd name="T27" fmla="*/ 1 h 323"/>
                  <a:gd name="T28" fmla="*/ 1 w 435"/>
                  <a:gd name="T29" fmla="*/ 1 h 323"/>
                  <a:gd name="T30" fmla="*/ 1 w 435"/>
                  <a:gd name="T31" fmla="*/ 1 h 323"/>
                  <a:gd name="T32" fmla="*/ 1 w 435"/>
                  <a:gd name="T33" fmla="*/ 1 h 323"/>
                  <a:gd name="T34" fmla="*/ 1 w 435"/>
                  <a:gd name="T35" fmla="*/ 1 h 323"/>
                  <a:gd name="T36" fmla="*/ 2 w 435"/>
                  <a:gd name="T37" fmla="*/ 1 h 323"/>
                  <a:gd name="T38" fmla="*/ 2 w 435"/>
                  <a:gd name="T39" fmla="*/ 1 h 3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3"/>
                  <a:gd name="T62" fmla="*/ 435 w 435"/>
                  <a:gd name="T63" fmla="*/ 323 h 3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3">
                    <a:moveTo>
                      <a:pt x="427" y="288"/>
                    </a:moveTo>
                    <a:lnTo>
                      <a:pt x="435" y="252"/>
                    </a:lnTo>
                    <a:lnTo>
                      <a:pt x="389" y="242"/>
                    </a:lnTo>
                    <a:lnTo>
                      <a:pt x="389" y="161"/>
                    </a:lnTo>
                    <a:lnTo>
                      <a:pt x="343" y="195"/>
                    </a:lnTo>
                    <a:lnTo>
                      <a:pt x="297" y="115"/>
                    </a:lnTo>
                    <a:lnTo>
                      <a:pt x="332" y="115"/>
                    </a:lnTo>
                    <a:lnTo>
                      <a:pt x="241" y="0"/>
                    </a:lnTo>
                    <a:lnTo>
                      <a:pt x="185" y="0"/>
                    </a:lnTo>
                    <a:lnTo>
                      <a:pt x="129" y="92"/>
                    </a:lnTo>
                    <a:lnTo>
                      <a:pt x="0" y="92"/>
                    </a:lnTo>
                    <a:lnTo>
                      <a:pt x="49" y="208"/>
                    </a:lnTo>
                    <a:lnTo>
                      <a:pt x="101" y="299"/>
                    </a:lnTo>
                    <a:lnTo>
                      <a:pt x="223" y="299"/>
                    </a:lnTo>
                    <a:lnTo>
                      <a:pt x="195" y="252"/>
                    </a:lnTo>
                    <a:lnTo>
                      <a:pt x="258" y="252"/>
                    </a:lnTo>
                    <a:lnTo>
                      <a:pt x="287" y="267"/>
                    </a:lnTo>
                    <a:lnTo>
                      <a:pt x="323" y="323"/>
                    </a:lnTo>
                    <a:lnTo>
                      <a:pt x="427" y="288"/>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2" name="Freeform 20"/>
              <p:cNvSpPr>
                <a:spLocks noChangeAspect="1"/>
              </p:cNvSpPr>
              <p:nvPr/>
            </p:nvSpPr>
            <p:spPr bwMode="auto">
              <a:xfrm>
                <a:off x="320" y="3324"/>
                <a:ext cx="88" cy="72"/>
              </a:xfrm>
              <a:custGeom>
                <a:avLst/>
                <a:gdLst>
                  <a:gd name="T0" fmla="*/ 1 w 350"/>
                  <a:gd name="T1" fmla="*/ 1 h 291"/>
                  <a:gd name="T2" fmla="*/ 1 w 350"/>
                  <a:gd name="T3" fmla="*/ 1 h 291"/>
                  <a:gd name="T4" fmla="*/ 1 w 350"/>
                  <a:gd name="T5" fmla="*/ 1 h 291"/>
                  <a:gd name="T6" fmla="*/ 1 w 350"/>
                  <a:gd name="T7" fmla="*/ 1 h 291"/>
                  <a:gd name="T8" fmla="*/ 2 w 350"/>
                  <a:gd name="T9" fmla="*/ 1 h 291"/>
                  <a:gd name="T10" fmla="*/ 2 w 350"/>
                  <a:gd name="T11" fmla="*/ 0 h 291"/>
                  <a:gd name="T12" fmla="*/ 1 w 350"/>
                  <a:gd name="T13" fmla="*/ 0 h 291"/>
                  <a:gd name="T14" fmla="*/ 1 w 350"/>
                  <a:gd name="T15" fmla="*/ 0 h 291"/>
                  <a:gd name="T16" fmla="*/ 1 w 350"/>
                  <a:gd name="T17" fmla="*/ 0 h 291"/>
                  <a:gd name="T18" fmla="*/ 0 w 350"/>
                  <a:gd name="T19" fmla="*/ 0 h 291"/>
                  <a:gd name="T20" fmla="*/ 0 w 350"/>
                  <a:gd name="T21" fmla="*/ 1 h 291"/>
                  <a:gd name="T22" fmla="*/ 0 w 350"/>
                  <a:gd name="T23" fmla="*/ 1 h 291"/>
                  <a:gd name="T24" fmla="*/ 1 w 350"/>
                  <a:gd name="T25" fmla="*/ 1 h 291"/>
                  <a:gd name="T26" fmla="*/ 1 w 350"/>
                  <a:gd name="T27" fmla="*/ 1 h 291"/>
                  <a:gd name="T28" fmla="*/ 1 w 350"/>
                  <a:gd name="T29" fmla="*/ 1 h 291"/>
                  <a:gd name="T30" fmla="*/ 1 w 350"/>
                  <a:gd name="T31" fmla="*/ 1 h 291"/>
                  <a:gd name="T32" fmla="*/ 1 w 350"/>
                  <a:gd name="T33" fmla="*/ 1 h 2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0"/>
                  <a:gd name="T52" fmla="*/ 0 h 291"/>
                  <a:gd name="T53" fmla="*/ 350 w 350"/>
                  <a:gd name="T54" fmla="*/ 291 h 2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0" h="291">
                    <a:moveTo>
                      <a:pt x="240" y="255"/>
                    </a:moveTo>
                    <a:lnTo>
                      <a:pt x="268" y="223"/>
                    </a:lnTo>
                    <a:lnTo>
                      <a:pt x="284" y="199"/>
                    </a:lnTo>
                    <a:lnTo>
                      <a:pt x="284" y="140"/>
                    </a:lnTo>
                    <a:lnTo>
                      <a:pt x="350" y="104"/>
                    </a:lnTo>
                    <a:lnTo>
                      <a:pt x="350" y="49"/>
                    </a:lnTo>
                    <a:lnTo>
                      <a:pt x="313" y="0"/>
                    </a:lnTo>
                    <a:lnTo>
                      <a:pt x="212" y="0"/>
                    </a:lnTo>
                    <a:lnTo>
                      <a:pt x="164" y="11"/>
                    </a:lnTo>
                    <a:lnTo>
                      <a:pt x="46" y="59"/>
                    </a:lnTo>
                    <a:lnTo>
                      <a:pt x="0" y="128"/>
                    </a:lnTo>
                    <a:lnTo>
                      <a:pt x="0" y="209"/>
                    </a:lnTo>
                    <a:lnTo>
                      <a:pt x="119" y="223"/>
                    </a:lnTo>
                    <a:lnTo>
                      <a:pt x="156" y="291"/>
                    </a:lnTo>
                    <a:lnTo>
                      <a:pt x="212" y="265"/>
                    </a:lnTo>
                    <a:lnTo>
                      <a:pt x="240" y="255"/>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3" name="Freeform 21"/>
              <p:cNvSpPr>
                <a:spLocks noChangeAspect="1"/>
              </p:cNvSpPr>
              <p:nvPr/>
            </p:nvSpPr>
            <p:spPr bwMode="auto">
              <a:xfrm>
                <a:off x="244" y="3367"/>
                <a:ext cx="40" cy="44"/>
              </a:xfrm>
              <a:custGeom>
                <a:avLst/>
                <a:gdLst>
                  <a:gd name="T0" fmla="*/ 0 w 156"/>
                  <a:gd name="T1" fmla="*/ 1 h 174"/>
                  <a:gd name="T2" fmla="*/ 0 w 156"/>
                  <a:gd name="T3" fmla="*/ 0 h 174"/>
                  <a:gd name="T4" fmla="*/ 1 w 156"/>
                  <a:gd name="T5" fmla="*/ 0 h 174"/>
                  <a:gd name="T6" fmla="*/ 1 w 156"/>
                  <a:gd name="T7" fmla="*/ 0 h 174"/>
                  <a:gd name="T8" fmla="*/ 1 w 156"/>
                  <a:gd name="T9" fmla="*/ 0 h 174"/>
                  <a:gd name="T10" fmla="*/ 0 w 156"/>
                  <a:gd name="T11" fmla="*/ 0 h 174"/>
                  <a:gd name="T12" fmla="*/ 0 w 156"/>
                  <a:gd name="T13" fmla="*/ 0 h 174"/>
                  <a:gd name="T14" fmla="*/ 0 w 156"/>
                  <a:gd name="T15" fmla="*/ 0 h 174"/>
                  <a:gd name="T16" fmla="*/ 0 w 156"/>
                  <a:gd name="T17" fmla="*/ 1 h 174"/>
                  <a:gd name="T18" fmla="*/ 0 w 156"/>
                  <a:gd name="T19" fmla="*/ 1 h 174"/>
                  <a:gd name="T20" fmla="*/ 0 w 156"/>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
                  <a:gd name="T34" fmla="*/ 0 h 174"/>
                  <a:gd name="T35" fmla="*/ 156 w 156"/>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 h="174">
                    <a:moveTo>
                      <a:pt x="19" y="174"/>
                    </a:moveTo>
                    <a:lnTo>
                      <a:pt x="43" y="104"/>
                    </a:lnTo>
                    <a:lnTo>
                      <a:pt x="119" y="71"/>
                    </a:lnTo>
                    <a:lnTo>
                      <a:pt x="119" y="49"/>
                    </a:lnTo>
                    <a:lnTo>
                      <a:pt x="156" y="0"/>
                    </a:lnTo>
                    <a:lnTo>
                      <a:pt x="100" y="0"/>
                    </a:lnTo>
                    <a:lnTo>
                      <a:pt x="64" y="59"/>
                    </a:lnTo>
                    <a:lnTo>
                      <a:pt x="7" y="71"/>
                    </a:lnTo>
                    <a:lnTo>
                      <a:pt x="0" y="174"/>
                    </a:lnTo>
                    <a:lnTo>
                      <a:pt x="19" y="174"/>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4" name="Freeform 22"/>
              <p:cNvSpPr>
                <a:spLocks noChangeAspect="1"/>
              </p:cNvSpPr>
              <p:nvPr/>
            </p:nvSpPr>
            <p:spPr bwMode="auto">
              <a:xfrm>
                <a:off x="890" y="3670"/>
                <a:ext cx="215" cy="232"/>
              </a:xfrm>
              <a:custGeom>
                <a:avLst/>
                <a:gdLst>
                  <a:gd name="T0" fmla="*/ 1 w 860"/>
                  <a:gd name="T1" fmla="*/ 4 h 917"/>
                  <a:gd name="T2" fmla="*/ 1 w 860"/>
                  <a:gd name="T3" fmla="*/ 4 h 917"/>
                  <a:gd name="T4" fmla="*/ 1 w 860"/>
                  <a:gd name="T5" fmla="*/ 3 h 917"/>
                  <a:gd name="T6" fmla="*/ 2 w 860"/>
                  <a:gd name="T7" fmla="*/ 3 h 917"/>
                  <a:gd name="T8" fmla="*/ 2 w 860"/>
                  <a:gd name="T9" fmla="*/ 3 h 917"/>
                  <a:gd name="T10" fmla="*/ 2 w 860"/>
                  <a:gd name="T11" fmla="*/ 3 h 917"/>
                  <a:gd name="T12" fmla="*/ 3 w 860"/>
                  <a:gd name="T13" fmla="*/ 3 h 917"/>
                  <a:gd name="T14" fmla="*/ 3 w 860"/>
                  <a:gd name="T15" fmla="*/ 3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2 h 917"/>
                  <a:gd name="T28" fmla="*/ 3 w 860"/>
                  <a:gd name="T29" fmla="*/ 1 h 917"/>
                  <a:gd name="T30" fmla="*/ 3 w 860"/>
                  <a:gd name="T31" fmla="*/ 1 h 917"/>
                  <a:gd name="T32" fmla="*/ 2 w 860"/>
                  <a:gd name="T33" fmla="*/ 1 h 917"/>
                  <a:gd name="T34" fmla="*/ 2 w 860"/>
                  <a:gd name="T35" fmla="*/ 1 h 917"/>
                  <a:gd name="T36" fmla="*/ 2 w 860"/>
                  <a:gd name="T37" fmla="*/ 0 h 917"/>
                  <a:gd name="T38" fmla="*/ 1 w 860"/>
                  <a:gd name="T39" fmla="*/ 0 h 917"/>
                  <a:gd name="T40" fmla="*/ 1 w 860"/>
                  <a:gd name="T41" fmla="*/ 0 h 917"/>
                  <a:gd name="T42" fmla="*/ 1 w 860"/>
                  <a:gd name="T43" fmla="*/ 1 h 917"/>
                  <a:gd name="T44" fmla="*/ 1 w 860"/>
                  <a:gd name="T45" fmla="*/ 1 h 917"/>
                  <a:gd name="T46" fmla="*/ 1 w 860"/>
                  <a:gd name="T47" fmla="*/ 1 h 917"/>
                  <a:gd name="T48" fmla="*/ 1 w 860"/>
                  <a:gd name="T49" fmla="*/ 1 h 917"/>
                  <a:gd name="T50" fmla="*/ 1 w 860"/>
                  <a:gd name="T51" fmla="*/ 1 h 917"/>
                  <a:gd name="T52" fmla="*/ 0 w 860"/>
                  <a:gd name="T53" fmla="*/ 1 h 917"/>
                  <a:gd name="T54" fmla="*/ 0 w 860"/>
                  <a:gd name="T55" fmla="*/ 2 h 917"/>
                  <a:gd name="T56" fmla="*/ 1 w 860"/>
                  <a:gd name="T57" fmla="*/ 3 h 917"/>
                  <a:gd name="T58" fmla="*/ 1 w 860"/>
                  <a:gd name="T59" fmla="*/ 3 h 917"/>
                  <a:gd name="T60" fmla="*/ 1 w 860"/>
                  <a:gd name="T61" fmla="*/ 3 h 917"/>
                  <a:gd name="T62" fmla="*/ 1 w 860"/>
                  <a:gd name="T63" fmla="*/ 4 h 917"/>
                  <a:gd name="T64" fmla="*/ 1 w 860"/>
                  <a:gd name="T65" fmla="*/ 4 h 917"/>
                  <a:gd name="T66" fmla="*/ 1 w 860"/>
                  <a:gd name="T67" fmla="*/ 4 h 917"/>
                  <a:gd name="T68" fmla="*/ 1 w 860"/>
                  <a:gd name="T69" fmla="*/ 4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7" y="893"/>
                    </a:moveTo>
                    <a:lnTo>
                      <a:pt x="341" y="873"/>
                    </a:lnTo>
                    <a:lnTo>
                      <a:pt x="333" y="838"/>
                    </a:lnTo>
                    <a:lnTo>
                      <a:pt x="433" y="779"/>
                    </a:lnTo>
                    <a:lnTo>
                      <a:pt x="516" y="672"/>
                    </a:lnTo>
                    <a:lnTo>
                      <a:pt x="573" y="722"/>
                    </a:lnTo>
                    <a:lnTo>
                      <a:pt x="682" y="662"/>
                    </a:lnTo>
                    <a:lnTo>
                      <a:pt x="739" y="627"/>
                    </a:lnTo>
                    <a:lnTo>
                      <a:pt x="766" y="571"/>
                    </a:lnTo>
                    <a:lnTo>
                      <a:pt x="849" y="522"/>
                    </a:lnTo>
                    <a:lnTo>
                      <a:pt x="860" y="476"/>
                    </a:lnTo>
                    <a:lnTo>
                      <a:pt x="776" y="453"/>
                    </a:lnTo>
                    <a:lnTo>
                      <a:pt x="739" y="328"/>
                    </a:lnTo>
                    <a:lnTo>
                      <a:pt x="657" y="347"/>
                    </a:lnTo>
                    <a:lnTo>
                      <a:pt x="657" y="268"/>
                    </a:lnTo>
                    <a:lnTo>
                      <a:pt x="618" y="223"/>
                    </a:lnTo>
                    <a:lnTo>
                      <a:pt x="490" y="141"/>
                    </a:lnTo>
                    <a:lnTo>
                      <a:pt x="395" y="129"/>
                    </a:lnTo>
                    <a:lnTo>
                      <a:pt x="350" y="83"/>
                    </a:lnTo>
                    <a:lnTo>
                      <a:pt x="147" y="0"/>
                    </a:lnTo>
                    <a:lnTo>
                      <a:pt x="120" y="25"/>
                    </a:lnTo>
                    <a:lnTo>
                      <a:pt x="120" y="94"/>
                    </a:lnTo>
                    <a:lnTo>
                      <a:pt x="157" y="116"/>
                    </a:lnTo>
                    <a:lnTo>
                      <a:pt x="157" y="188"/>
                    </a:lnTo>
                    <a:lnTo>
                      <a:pt x="128" y="233"/>
                    </a:lnTo>
                    <a:lnTo>
                      <a:pt x="100" y="268"/>
                    </a:lnTo>
                    <a:lnTo>
                      <a:pt x="47" y="280"/>
                    </a:lnTo>
                    <a:lnTo>
                      <a:pt x="0" y="370"/>
                    </a:lnTo>
                    <a:lnTo>
                      <a:pt x="109" y="605"/>
                    </a:lnTo>
                    <a:lnTo>
                      <a:pt x="109" y="755"/>
                    </a:lnTo>
                    <a:lnTo>
                      <a:pt x="90" y="800"/>
                    </a:lnTo>
                    <a:lnTo>
                      <a:pt x="109" y="860"/>
                    </a:lnTo>
                    <a:lnTo>
                      <a:pt x="238" y="917"/>
                    </a:lnTo>
                    <a:lnTo>
                      <a:pt x="277" y="893"/>
                    </a:lnTo>
                    <a:close/>
                  </a:path>
                </a:pathLst>
              </a:custGeom>
              <a:solidFill>
                <a:schemeClr val="bg1"/>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5" name="Freeform 23"/>
              <p:cNvSpPr>
                <a:spLocks noChangeAspect="1"/>
              </p:cNvSpPr>
              <p:nvPr/>
            </p:nvSpPr>
            <p:spPr bwMode="auto">
              <a:xfrm>
                <a:off x="772" y="3525"/>
                <a:ext cx="128" cy="80"/>
              </a:xfrm>
              <a:custGeom>
                <a:avLst/>
                <a:gdLst>
                  <a:gd name="T0" fmla="*/ 2 w 509"/>
                  <a:gd name="T1" fmla="*/ 1 h 325"/>
                  <a:gd name="T2" fmla="*/ 2 w 509"/>
                  <a:gd name="T3" fmla="*/ 0 h 325"/>
                  <a:gd name="T4" fmla="*/ 1 w 509"/>
                  <a:gd name="T5" fmla="*/ 0 h 325"/>
                  <a:gd name="T6" fmla="*/ 1 w 509"/>
                  <a:gd name="T7" fmla="*/ 0 h 325"/>
                  <a:gd name="T8" fmla="*/ 1 w 509"/>
                  <a:gd name="T9" fmla="*/ 0 h 325"/>
                  <a:gd name="T10" fmla="*/ 1 w 509"/>
                  <a:gd name="T11" fmla="*/ 0 h 325"/>
                  <a:gd name="T12" fmla="*/ 1 w 509"/>
                  <a:gd name="T13" fmla="*/ 0 h 325"/>
                  <a:gd name="T14" fmla="*/ 0 w 509"/>
                  <a:gd name="T15" fmla="*/ 0 h 325"/>
                  <a:gd name="T16" fmla="*/ 0 w 509"/>
                  <a:gd name="T17" fmla="*/ 0 h 325"/>
                  <a:gd name="T18" fmla="*/ 0 w 509"/>
                  <a:gd name="T19" fmla="*/ 0 h 325"/>
                  <a:gd name="T20" fmla="*/ 0 w 509"/>
                  <a:gd name="T21" fmla="*/ 0 h 325"/>
                  <a:gd name="T22" fmla="*/ 0 w 509"/>
                  <a:gd name="T23" fmla="*/ 0 h 325"/>
                  <a:gd name="T24" fmla="*/ 0 w 509"/>
                  <a:gd name="T25" fmla="*/ 1 h 325"/>
                  <a:gd name="T26" fmla="*/ 1 w 509"/>
                  <a:gd name="T27" fmla="*/ 1 h 325"/>
                  <a:gd name="T28" fmla="*/ 0 w 509"/>
                  <a:gd name="T29" fmla="*/ 1 h 325"/>
                  <a:gd name="T30" fmla="*/ 1 w 509"/>
                  <a:gd name="T31" fmla="*/ 1 h 325"/>
                  <a:gd name="T32" fmla="*/ 1 w 509"/>
                  <a:gd name="T33" fmla="*/ 1 h 325"/>
                  <a:gd name="T34" fmla="*/ 2 w 509"/>
                  <a:gd name="T35" fmla="*/ 1 h 325"/>
                  <a:gd name="T36" fmla="*/ 2 w 509"/>
                  <a:gd name="T37" fmla="*/ 1 h 325"/>
                  <a:gd name="T38" fmla="*/ 2 w 509"/>
                  <a:gd name="T39" fmla="*/ 1 h 3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9"/>
                  <a:gd name="T61" fmla="*/ 0 h 325"/>
                  <a:gd name="T62" fmla="*/ 509 w 509"/>
                  <a:gd name="T63" fmla="*/ 325 h 3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9" h="325">
                    <a:moveTo>
                      <a:pt x="509" y="219"/>
                    </a:moveTo>
                    <a:lnTo>
                      <a:pt x="509" y="152"/>
                    </a:lnTo>
                    <a:lnTo>
                      <a:pt x="417" y="128"/>
                    </a:lnTo>
                    <a:lnTo>
                      <a:pt x="400" y="80"/>
                    </a:lnTo>
                    <a:lnTo>
                      <a:pt x="361" y="80"/>
                    </a:lnTo>
                    <a:lnTo>
                      <a:pt x="325" y="27"/>
                    </a:lnTo>
                    <a:lnTo>
                      <a:pt x="224" y="27"/>
                    </a:lnTo>
                    <a:lnTo>
                      <a:pt x="151" y="80"/>
                    </a:lnTo>
                    <a:lnTo>
                      <a:pt x="95" y="0"/>
                    </a:lnTo>
                    <a:lnTo>
                      <a:pt x="49" y="0"/>
                    </a:lnTo>
                    <a:lnTo>
                      <a:pt x="0" y="48"/>
                    </a:lnTo>
                    <a:lnTo>
                      <a:pt x="30" y="128"/>
                    </a:lnTo>
                    <a:lnTo>
                      <a:pt x="112" y="177"/>
                    </a:lnTo>
                    <a:lnTo>
                      <a:pt x="175" y="245"/>
                    </a:lnTo>
                    <a:lnTo>
                      <a:pt x="159" y="280"/>
                    </a:lnTo>
                    <a:lnTo>
                      <a:pt x="271" y="325"/>
                    </a:lnTo>
                    <a:lnTo>
                      <a:pt x="352" y="269"/>
                    </a:lnTo>
                    <a:lnTo>
                      <a:pt x="447" y="269"/>
                    </a:lnTo>
                    <a:lnTo>
                      <a:pt x="509" y="219"/>
                    </a:lnTo>
                    <a:close/>
                  </a:path>
                </a:pathLst>
              </a:custGeom>
              <a:solidFill>
                <a:schemeClr val="bg1"/>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6" name="Freeform 24"/>
              <p:cNvSpPr>
                <a:spLocks noChangeAspect="1"/>
              </p:cNvSpPr>
              <p:nvPr/>
            </p:nvSpPr>
            <p:spPr bwMode="auto">
              <a:xfrm>
                <a:off x="776" y="3588"/>
                <a:ext cx="29" cy="27"/>
              </a:xfrm>
              <a:custGeom>
                <a:avLst/>
                <a:gdLst>
                  <a:gd name="T0" fmla="*/ 1 w 111"/>
                  <a:gd name="T1" fmla="*/ 0 h 115"/>
                  <a:gd name="T2" fmla="*/ 1 w 111"/>
                  <a:gd name="T3" fmla="*/ 0 h 115"/>
                  <a:gd name="T4" fmla="*/ 0 w 111"/>
                  <a:gd name="T5" fmla="*/ 0 h 115"/>
                  <a:gd name="T6" fmla="*/ 0 w 111"/>
                  <a:gd name="T7" fmla="*/ 0 h 115"/>
                  <a:gd name="T8" fmla="*/ 1 w 111"/>
                  <a:gd name="T9" fmla="*/ 0 h 115"/>
                  <a:gd name="T10" fmla="*/ 1 w 111"/>
                  <a:gd name="T11" fmla="*/ 0 h 115"/>
                  <a:gd name="T12" fmla="*/ 0 60000 65536"/>
                  <a:gd name="T13" fmla="*/ 0 60000 65536"/>
                  <a:gd name="T14" fmla="*/ 0 60000 65536"/>
                  <a:gd name="T15" fmla="*/ 0 60000 65536"/>
                  <a:gd name="T16" fmla="*/ 0 60000 65536"/>
                  <a:gd name="T17" fmla="*/ 0 60000 65536"/>
                  <a:gd name="T18" fmla="*/ 0 w 111"/>
                  <a:gd name="T19" fmla="*/ 0 h 115"/>
                  <a:gd name="T20" fmla="*/ 111 w 111"/>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11" h="115">
                    <a:moveTo>
                      <a:pt x="111" y="107"/>
                    </a:moveTo>
                    <a:lnTo>
                      <a:pt x="92" y="0"/>
                    </a:lnTo>
                    <a:lnTo>
                      <a:pt x="0" y="91"/>
                    </a:lnTo>
                    <a:lnTo>
                      <a:pt x="10" y="115"/>
                    </a:lnTo>
                    <a:lnTo>
                      <a:pt x="111" y="107"/>
                    </a:lnTo>
                    <a:close/>
                  </a:path>
                </a:pathLst>
              </a:custGeom>
              <a:solidFill>
                <a:schemeClr val="tx2">
                  <a:lumMod val="60000"/>
                  <a:lumOff val="40000"/>
                </a:schemeClr>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7" name="Freeform 25"/>
              <p:cNvSpPr>
                <a:spLocks noChangeAspect="1"/>
              </p:cNvSpPr>
              <p:nvPr/>
            </p:nvSpPr>
            <p:spPr bwMode="auto">
              <a:xfrm>
                <a:off x="711" y="3536"/>
                <a:ext cx="42" cy="41"/>
              </a:xfrm>
              <a:custGeom>
                <a:avLst/>
                <a:gdLst>
                  <a:gd name="T0" fmla="*/ 0 w 174"/>
                  <a:gd name="T1" fmla="*/ 1 h 162"/>
                  <a:gd name="T2" fmla="*/ 1 w 174"/>
                  <a:gd name="T3" fmla="*/ 1 h 162"/>
                  <a:gd name="T4" fmla="*/ 0 w 174"/>
                  <a:gd name="T5" fmla="*/ 0 h 162"/>
                  <a:gd name="T6" fmla="*/ 0 w 174"/>
                  <a:gd name="T7" fmla="*/ 0 h 162"/>
                  <a:gd name="T8" fmla="*/ 0 w 174"/>
                  <a:gd name="T9" fmla="*/ 0 h 162"/>
                  <a:gd name="T10" fmla="*/ 0 w 174"/>
                  <a:gd name="T11" fmla="*/ 0 h 162"/>
                  <a:gd name="T12" fmla="*/ 0 w 174"/>
                  <a:gd name="T13" fmla="*/ 1 h 162"/>
                  <a:gd name="T14" fmla="*/ 0 w 174"/>
                  <a:gd name="T15" fmla="*/ 1 h 162"/>
                  <a:gd name="T16" fmla="*/ 0 w 174"/>
                  <a:gd name="T17" fmla="*/ 1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2"/>
                  <a:gd name="T29" fmla="*/ 174 w 174"/>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2">
                    <a:moveTo>
                      <a:pt x="155" y="162"/>
                    </a:moveTo>
                    <a:lnTo>
                      <a:pt x="174" y="104"/>
                    </a:lnTo>
                    <a:lnTo>
                      <a:pt x="116" y="47"/>
                    </a:lnTo>
                    <a:lnTo>
                      <a:pt x="110" y="0"/>
                    </a:lnTo>
                    <a:lnTo>
                      <a:pt x="0" y="0"/>
                    </a:lnTo>
                    <a:lnTo>
                      <a:pt x="0" y="56"/>
                    </a:lnTo>
                    <a:lnTo>
                      <a:pt x="54" y="104"/>
                    </a:lnTo>
                    <a:lnTo>
                      <a:pt x="155" y="162"/>
                    </a:lnTo>
                    <a:close/>
                  </a:path>
                </a:pathLst>
              </a:custGeom>
              <a:solidFill>
                <a:schemeClr val="accent2"/>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8" name="Freeform 26"/>
              <p:cNvSpPr>
                <a:spLocks noChangeAspect="1"/>
              </p:cNvSpPr>
              <p:nvPr/>
            </p:nvSpPr>
            <p:spPr bwMode="auto">
              <a:xfrm>
                <a:off x="669" y="3484"/>
                <a:ext cx="101" cy="35"/>
              </a:xfrm>
              <a:custGeom>
                <a:avLst/>
                <a:gdLst>
                  <a:gd name="T0" fmla="*/ 2 w 408"/>
                  <a:gd name="T1" fmla="*/ 0 h 139"/>
                  <a:gd name="T2" fmla="*/ 2 w 408"/>
                  <a:gd name="T3" fmla="*/ 0 h 139"/>
                  <a:gd name="T4" fmla="*/ 1 w 408"/>
                  <a:gd name="T5" fmla="*/ 0 h 139"/>
                  <a:gd name="T6" fmla="*/ 0 w 408"/>
                  <a:gd name="T7" fmla="*/ 0 h 139"/>
                  <a:gd name="T8" fmla="*/ 0 w 408"/>
                  <a:gd name="T9" fmla="*/ 0 h 139"/>
                  <a:gd name="T10" fmla="*/ 0 w 408"/>
                  <a:gd name="T11" fmla="*/ 1 h 139"/>
                  <a:gd name="T12" fmla="*/ 1 w 408"/>
                  <a:gd name="T13" fmla="*/ 1 h 139"/>
                  <a:gd name="T14" fmla="*/ 1 w 408"/>
                  <a:gd name="T15" fmla="*/ 1 h 139"/>
                  <a:gd name="T16" fmla="*/ 1 w 408"/>
                  <a:gd name="T17" fmla="*/ 1 h 139"/>
                  <a:gd name="T18" fmla="*/ 1 w 408"/>
                  <a:gd name="T19" fmla="*/ 1 h 139"/>
                  <a:gd name="T20" fmla="*/ 2 w 408"/>
                  <a:gd name="T21" fmla="*/ 1 h 139"/>
                  <a:gd name="T22" fmla="*/ 2 w 408"/>
                  <a:gd name="T23" fmla="*/ 0 h 139"/>
                  <a:gd name="T24" fmla="*/ 2 w 408"/>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8"/>
                  <a:gd name="T40" fmla="*/ 0 h 139"/>
                  <a:gd name="T41" fmla="*/ 408 w 408"/>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8" h="139">
                    <a:moveTo>
                      <a:pt x="408" y="58"/>
                    </a:moveTo>
                    <a:lnTo>
                      <a:pt x="370" y="22"/>
                    </a:lnTo>
                    <a:lnTo>
                      <a:pt x="270" y="58"/>
                    </a:lnTo>
                    <a:lnTo>
                      <a:pt x="29" y="0"/>
                    </a:lnTo>
                    <a:lnTo>
                      <a:pt x="0" y="70"/>
                    </a:lnTo>
                    <a:lnTo>
                      <a:pt x="0" y="105"/>
                    </a:lnTo>
                    <a:lnTo>
                      <a:pt x="113" y="115"/>
                    </a:lnTo>
                    <a:lnTo>
                      <a:pt x="170" y="88"/>
                    </a:lnTo>
                    <a:lnTo>
                      <a:pt x="224" y="139"/>
                    </a:lnTo>
                    <a:lnTo>
                      <a:pt x="315" y="139"/>
                    </a:lnTo>
                    <a:lnTo>
                      <a:pt x="370" y="105"/>
                    </a:lnTo>
                    <a:lnTo>
                      <a:pt x="408" y="58"/>
                    </a:lnTo>
                    <a:close/>
                  </a:path>
                </a:pathLst>
              </a:custGeom>
              <a:solidFill>
                <a:schemeClr val="tx2">
                  <a:lumMod val="60000"/>
                  <a:lumOff val="40000"/>
                </a:schemeClr>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9" name="Freeform 27"/>
              <p:cNvSpPr>
                <a:spLocks noChangeAspect="1"/>
              </p:cNvSpPr>
              <p:nvPr/>
            </p:nvSpPr>
            <p:spPr bwMode="auto">
              <a:xfrm>
                <a:off x="499" y="3401"/>
                <a:ext cx="109" cy="83"/>
              </a:xfrm>
              <a:custGeom>
                <a:avLst/>
                <a:gdLst>
                  <a:gd name="T0" fmla="*/ 2 w 435"/>
                  <a:gd name="T1" fmla="*/ 1 h 324"/>
                  <a:gd name="T2" fmla="*/ 2 w 435"/>
                  <a:gd name="T3" fmla="*/ 1 h 324"/>
                  <a:gd name="T4" fmla="*/ 2 w 435"/>
                  <a:gd name="T5" fmla="*/ 1 h 324"/>
                  <a:gd name="T6" fmla="*/ 2 w 435"/>
                  <a:gd name="T7" fmla="*/ 1 h 324"/>
                  <a:gd name="T8" fmla="*/ 2 w 435"/>
                  <a:gd name="T9" fmla="*/ 1 h 324"/>
                  <a:gd name="T10" fmla="*/ 1 w 435"/>
                  <a:gd name="T11" fmla="*/ 1 h 324"/>
                  <a:gd name="T12" fmla="*/ 1 w 435"/>
                  <a:gd name="T13" fmla="*/ 1 h 324"/>
                  <a:gd name="T14" fmla="*/ 1 w 435"/>
                  <a:gd name="T15" fmla="*/ 0 h 324"/>
                  <a:gd name="T16" fmla="*/ 1 w 435"/>
                  <a:gd name="T17" fmla="*/ 0 h 324"/>
                  <a:gd name="T18" fmla="*/ 1 w 435"/>
                  <a:gd name="T19" fmla="*/ 0 h 324"/>
                  <a:gd name="T20" fmla="*/ 0 w 435"/>
                  <a:gd name="T21" fmla="*/ 0 h 324"/>
                  <a:gd name="T22" fmla="*/ 0 w 435"/>
                  <a:gd name="T23" fmla="*/ 1 h 324"/>
                  <a:gd name="T24" fmla="*/ 1 w 435"/>
                  <a:gd name="T25" fmla="*/ 1 h 324"/>
                  <a:gd name="T26" fmla="*/ 1 w 435"/>
                  <a:gd name="T27" fmla="*/ 1 h 324"/>
                  <a:gd name="T28" fmla="*/ 1 w 435"/>
                  <a:gd name="T29" fmla="*/ 1 h 324"/>
                  <a:gd name="T30" fmla="*/ 1 w 435"/>
                  <a:gd name="T31" fmla="*/ 1 h 324"/>
                  <a:gd name="T32" fmla="*/ 1 w 435"/>
                  <a:gd name="T33" fmla="*/ 1 h 324"/>
                  <a:gd name="T34" fmla="*/ 1 w 435"/>
                  <a:gd name="T35" fmla="*/ 1 h 324"/>
                  <a:gd name="T36" fmla="*/ 2 w 435"/>
                  <a:gd name="T37" fmla="*/ 1 h 324"/>
                  <a:gd name="T38" fmla="*/ 2 w 435"/>
                  <a:gd name="T39" fmla="*/ 1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4"/>
                  <a:gd name="T62" fmla="*/ 435 w 435"/>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4">
                    <a:moveTo>
                      <a:pt x="426" y="288"/>
                    </a:moveTo>
                    <a:lnTo>
                      <a:pt x="435" y="253"/>
                    </a:lnTo>
                    <a:lnTo>
                      <a:pt x="390" y="242"/>
                    </a:lnTo>
                    <a:lnTo>
                      <a:pt x="390" y="162"/>
                    </a:lnTo>
                    <a:lnTo>
                      <a:pt x="342" y="196"/>
                    </a:lnTo>
                    <a:lnTo>
                      <a:pt x="297" y="115"/>
                    </a:lnTo>
                    <a:lnTo>
                      <a:pt x="333" y="115"/>
                    </a:lnTo>
                    <a:lnTo>
                      <a:pt x="241" y="0"/>
                    </a:lnTo>
                    <a:lnTo>
                      <a:pt x="184" y="0"/>
                    </a:lnTo>
                    <a:lnTo>
                      <a:pt x="129" y="92"/>
                    </a:lnTo>
                    <a:lnTo>
                      <a:pt x="0" y="92"/>
                    </a:lnTo>
                    <a:lnTo>
                      <a:pt x="48" y="208"/>
                    </a:lnTo>
                    <a:lnTo>
                      <a:pt x="100" y="300"/>
                    </a:lnTo>
                    <a:lnTo>
                      <a:pt x="222" y="300"/>
                    </a:lnTo>
                    <a:lnTo>
                      <a:pt x="196" y="253"/>
                    </a:lnTo>
                    <a:lnTo>
                      <a:pt x="259" y="253"/>
                    </a:lnTo>
                    <a:lnTo>
                      <a:pt x="287" y="268"/>
                    </a:lnTo>
                    <a:lnTo>
                      <a:pt x="323" y="324"/>
                    </a:lnTo>
                    <a:lnTo>
                      <a:pt x="426" y="288"/>
                    </a:lnTo>
                    <a:close/>
                  </a:path>
                </a:pathLst>
              </a:custGeom>
              <a:solidFill>
                <a:schemeClr val="bg1"/>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0" name="Freeform 28"/>
              <p:cNvSpPr>
                <a:spLocks noChangeAspect="1"/>
              </p:cNvSpPr>
              <p:nvPr/>
            </p:nvSpPr>
            <p:spPr bwMode="auto">
              <a:xfrm>
                <a:off x="316" y="3317"/>
                <a:ext cx="82" cy="67"/>
              </a:xfrm>
              <a:custGeom>
                <a:avLst/>
                <a:gdLst>
                  <a:gd name="T0" fmla="*/ 1 w 352"/>
                  <a:gd name="T1" fmla="*/ 1 h 289"/>
                  <a:gd name="T2" fmla="*/ 1 w 352"/>
                  <a:gd name="T3" fmla="*/ 1 h 289"/>
                  <a:gd name="T4" fmla="*/ 1 w 352"/>
                  <a:gd name="T5" fmla="*/ 1 h 289"/>
                  <a:gd name="T6" fmla="*/ 1 w 352"/>
                  <a:gd name="T7" fmla="*/ 0 h 289"/>
                  <a:gd name="T8" fmla="*/ 1 w 352"/>
                  <a:gd name="T9" fmla="*/ 0 h 289"/>
                  <a:gd name="T10" fmla="*/ 1 w 352"/>
                  <a:gd name="T11" fmla="*/ 0 h 289"/>
                  <a:gd name="T12" fmla="*/ 1 w 352"/>
                  <a:gd name="T13" fmla="*/ 0 h 289"/>
                  <a:gd name="T14" fmla="*/ 1 w 352"/>
                  <a:gd name="T15" fmla="*/ 0 h 289"/>
                  <a:gd name="T16" fmla="*/ 1 w 352"/>
                  <a:gd name="T17" fmla="*/ 0 h 289"/>
                  <a:gd name="T18" fmla="*/ 0 w 352"/>
                  <a:gd name="T19" fmla="*/ 0 h 289"/>
                  <a:gd name="T20" fmla="*/ 0 w 352"/>
                  <a:gd name="T21" fmla="*/ 0 h 289"/>
                  <a:gd name="T22" fmla="*/ 0 w 352"/>
                  <a:gd name="T23" fmla="*/ 1 h 289"/>
                  <a:gd name="T24" fmla="*/ 1 w 352"/>
                  <a:gd name="T25" fmla="*/ 1 h 289"/>
                  <a:gd name="T26" fmla="*/ 1 w 352"/>
                  <a:gd name="T27" fmla="*/ 1 h 289"/>
                  <a:gd name="T28" fmla="*/ 1 w 352"/>
                  <a:gd name="T29" fmla="*/ 1 h 289"/>
                  <a:gd name="T30" fmla="*/ 1 w 352"/>
                  <a:gd name="T31" fmla="*/ 1 h 289"/>
                  <a:gd name="T32" fmla="*/ 1 w 352"/>
                  <a:gd name="T33" fmla="*/ 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2"/>
                  <a:gd name="T52" fmla="*/ 0 h 289"/>
                  <a:gd name="T53" fmla="*/ 352 w 352"/>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2" h="289">
                    <a:moveTo>
                      <a:pt x="241" y="255"/>
                    </a:moveTo>
                    <a:lnTo>
                      <a:pt x="270" y="222"/>
                    </a:lnTo>
                    <a:lnTo>
                      <a:pt x="286" y="198"/>
                    </a:lnTo>
                    <a:lnTo>
                      <a:pt x="286" y="139"/>
                    </a:lnTo>
                    <a:lnTo>
                      <a:pt x="352" y="104"/>
                    </a:lnTo>
                    <a:lnTo>
                      <a:pt x="352" y="47"/>
                    </a:lnTo>
                    <a:lnTo>
                      <a:pt x="315" y="0"/>
                    </a:lnTo>
                    <a:lnTo>
                      <a:pt x="213" y="0"/>
                    </a:lnTo>
                    <a:lnTo>
                      <a:pt x="165" y="10"/>
                    </a:lnTo>
                    <a:lnTo>
                      <a:pt x="47" y="59"/>
                    </a:lnTo>
                    <a:lnTo>
                      <a:pt x="0" y="128"/>
                    </a:lnTo>
                    <a:lnTo>
                      <a:pt x="0" y="209"/>
                    </a:lnTo>
                    <a:lnTo>
                      <a:pt x="121" y="222"/>
                    </a:lnTo>
                    <a:lnTo>
                      <a:pt x="157" y="289"/>
                    </a:lnTo>
                    <a:lnTo>
                      <a:pt x="213" y="265"/>
                    </a:lnTo>
                    <a:lnTo>
                      <a:pt x="241" y="255"/>
                    </a:lnTo>
                    <a:close/>
                  </a:path>
                </a:pathLst>
              </a:custGeom>
              <a:solidFill>
                <a:schemeClr val="bg1"/>
              </a:solidFill>
              <a:ln w="3175">
                <a:solidFill>
                  <a:srgbClr val="000000"/>
                </a:solidFill>
                <a:round/>
                <a:headEnd/>
                <a:tailEnd/>
              </a:ln>
            </p:spPr>
            <p:txBody>
              <a:bodyPr/>
              <a:lstStyle/>
              <a:p>
                <a:pPr algn="ctr" fontAlgn="auto">
                  <a:spcBef>
                    <a:spcPts val="0"/>
                  </a:spcBef>
                  <a:spcAft>
                    <a:spcPts val="0"/>
                  </a:spcAft>
                  <a:defRPr/>
                </a:pPr>
                <a:endParaRPr lang="en-US" sz="1000" kern="0" dirty="0">
                  <a:solidFill>
                    <a:schemeClr val="bg1">
                      <a:lumMod val="50000"/>
                    </a:schemeClr>
                  </a:solidFill>
                  <a:latin typeface="Arial" pitchFamily="34" charset="0"/>
                  <a:cs typeface="Arial" pitchFamily="34" charset="0"/>
                </a:endParaRPr>
              </a:p>
            </p:txBody>
          </p:sp>
          <p:sp>
            <p:nvSpPr>
              <p:cNvPr id="211" name="Freeform 29"/>
              <p:cNvSpPr>
                <a:spLocks noChangeAspect="1"/>
              </p:cNvSpPr>
              <p:nvPr/>
            </p:nvSpPr>
            <p:spPr bwMode="auto">
              <a:xfrm>
                <a:off x="240" y="3360"/>
                <a:ext cx="38" cy="45"/>
              </a:xfrm>
              <a:custGeom>
                <a:avLst/>
                <a:gdLst>
                  <a:gd name="T0" fmla="*/ 0 w 154"/>
                  <a:gd name="T1" fmla="*/ 1 h 174"/>
                  <a:gd name="T2" fmla="*/ 0 w 154"/>
                  <a:gd name="T3" fmla="*/ 1 h 174"/>
                  <a:gd name="T4" fmla="*/ 1 w 154"/>
                  <a:gd name="T5" fmla="*/ 0 h 174"/>
                  <a:gd name="T6" fmla="*/ 1 w 154"/>
                  <a:gd name="T7" fmla="*/ 0 h 174"/>
                  <a:gd name="T8" fmla="*/ 1 w 154"/>
                  <a:gd name="T9" fmla="*/ 0 h 174"/>
                  <a:gd name="T10" fmla="*/ 1 w 154"/>
                  <a:gd name="T11" fmla="*/ 0 h 174"/>
                  <a:gd name="T12" fmla="*/ 0 w 154"/>
                  <a:gd name="T13" fmla="*/ 0 h 174"/>
                  <a:gd name="T14" fmla="*/ 0 w 154"/>
                  <a:gd name="T15" fmla="*/ 0 h 174"/>
                  <a:gd name="T16" fmla="*/ 0 w 154"/>
                  <a:gd name="T17" fmla="*/ 1 h 174"/>
                  <a:gd name="T18" fmla="*/ 0 w 154"/>
                  <a:gd name="T19" fmla="*/ 1 h 174"/>
                  <a:gd name="T20" fmla="*/ 0 w 154"/>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
                  <a:gd name="T34" fmla="*/ 0 h 174"/>
                  <a:gd name="T35" fmla="*/ 154 w 154"/>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 h="174">
                    <a:moveTo>
                      <a:pt x="17" y="174"/>
                    </a:moveTo>
                    <a:lnTo>
                      <a:pt x="43" y="104"/>
                    </a:lnTo>
                    <a:lnTo>
                      <a:pt x="118" y="69"/>
                    </a:lnTo>
                    <a:lnTo>
                      <a:pt x="118" y="48"/>
                    </a:lnTo>
                    <a:lnTo>
                      <a:pt x="154" y="0"/>
                    </a:lnTo>
                    <a:lnTo>
                      <a:pt x="99" y="0"/>
                    </a:lnTo>
                    <a:lnTo>
                      <a:pt x="63" y="59"/>
                    </a:lnTo>
                    <a:lnTo>
                      <a:pt x="7" y="69"/>
                    </a:lnTo>
                    <a:lnTo>
                      <a:pt x="0" y="174"/>
                    </a:lnTo>
                    <a:lnTo>
                      <a:pt x="17" y="174"/>
                    </a:lnTo>
                    <a:close/>
                  </a:path>
                </a:pathLst>
              </a:custGeom>
              <a:solidFill>
                <a:schemeClr val="accent1">
                  <a:lumMod val="60000"/>
                  <a:lumOff val="40000"/>
                </a:schemeClr>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195" name="Text Box 30"/>
            <p:cNvSpPr txBox="1">
              <a:spLocks noChangeArrowheads="1"/>
            </p:cNvSpPr>
            <p:nvPr/>
          </p:nvSpPr>
          <p:spPr bwMode="auto">
            <a:xfrm>
              <a:off x="191" y="3261"/>
              <a:ext cx="302" cy="177"/>
            </a:xfrm>
            <a:prstGeom prst="rect">
              <a:avLst/>
            </a:prstGeom>
            <a:solidFill>
              <a:schemeClr val="bg1"/>
            </a:solidFill>
            <a:ln w="3175">
              <a:solidFill>
                <a:srgbClr val="000000"/>
              </a:solid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HI</a:t>
              </a:r>
            </a:p>
          </p:txBody>
        </p:sp>
      </p:grpSp>
      <p:sp>
        <p:nvSpPr>
          <p:cNvPr id="212" name="Freeform 94"/>
          <p:cNvSpPr>
            <a:spLocks/>
          </p:cNvSpPr>
          <p:nvPr/>
        </p:nvSpPr>
        <p:spPr bwMode="auto">
          <a:xfrm rot="13400463">
            <a:off x="6852300" y="3486857"/>
            <a:ext cx="394035" cy="360341"/>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 name="connsiteX0" fmla="*/ 0 w 9664"/>
              <a:gd name="connsiteY0" fmla="*/ 8561 h 10000"/>
              <a:gd name="connsiteX1" fmla="*/ 1176 w 9664"/>
              <a:gd name="connsiteY1" fmla="*/ 0 h 10000"/>
              <a:gd name="connsiteX2" fmla="*/ 5130 w 9664"/>
              <a:gd name="connsiteY2" fmla="*/ 739 h 10000"/>
              <a:gd name="connsiteX3" fmla="*/ 6569 w 9664"/>
              <a:gd name="connsiteY3" fmla="*/ 4336 h 10000"/>
              <a:gd name="connsiteX4" fmla="*/ 9664 w 9664"/>
              <a:gd name="connsiteY4" fmla="*/ 5663 h 10000"/>
              <a:gd name="connsiteX5" fmla="*/ 9344 w 9664"/>
              <a:gd name="connsiteY5" fmla="*/ 10000 h 10000"/>
              <a:gd name="connsiteX6" fmla="*/ 2687 w 9664"/>
              <a:gd name="connsiteY6" fmla="*/ 9072 h 10000"/>
              <a:gd name="connsiteX7" fmla="*/ 0 w 9664"/>
              <a:gd name="connsiteY7" fmla="*/ 8561 h 10000"/>
              <a:gd name="connsiteX0" fmla="*/ 0 w 10000"/>
              <a:gd name="connsiteY0" fmla="*/ 8561 h 10000"/>
              <a:gd name="connsiteX1" fmla="*/ 1217 w 10000"/>
              <a:gd name="connsiteY1" fmla="*/ 0 h 10000"/>
              <a:gd name="connsiteX2" fmla="*/ 5308 w 10000"/>
              <a:gd name="connsiteY2" fmla="*/ 739 h 10000"/>
              <a:gd name="connsiteX3" fmla="*/ 6797 w 10000"/>
              <a:gd name="connsiteY3" fmla="*/ 4336 h 10000"/>
              <a:gd name="connsiteX4" fmla="*/ 10000 w 10000"/>
              <a:gd name="connsiteY4" fmla="*/ 5663 h 10000"/>
              <a:gd name="connsiteX5" fmla="*/ 9669 w 10000"/>
              <a:gd name="connsiteY5" fmla="*/ 10000 h 10000"/>
              <a:gd name="connsiteX6" fmla="*/ 2780 w 10000"/>
              <a:gd name="connsiteY6" fmla="*/ 9072 h 10000"/>
              <a:gd name="connsiteX7" fmla="*/ 0 w 10000"/>
              <a:gd name="connsiteY7" fmla="*/ 8561 h 10000"/>
              <a:gd name="connsiteX0" fmla="*/ 0 w 10000"/>
              <a:gd name="connsiteY0" fmla="*/ 8561 h 10000"/>
              <a:gd name="connsiteX1" fmla="*/ 1217 w 10000"/>
              <a:gd name="connsiteY1" fmla="*/ 0 h 10000"/>
              <a:gd name="connsiteX2" fmla="*/ 3808 w 10000"/>
              <a:gd name="connsiteY2" fmla="*/ 771 h 10000"/>
              <a:gd name="connsiteX3" fmla="*/ 6797 w 10000"/>
              <a:gd name="connsiteY3" fmla="*/ 4336 h 10000"/>
              <a:gd name="connsiteX4" fmla="*/ 10000 w 10000"/>
              <a:gd name="connsiteY4" fmla="*/ 5663 h 10000"/>
              <a:gd name="connsiteX5" fmla="*/ 9669 w 10000"/>
              <a:gd name="connsiteY5" fmla="*/ 10000 h 10000"/>
              <a:gd name="connsiteX6" fmla="*/ 2780 w 10000"/>
              <a:gd name="connsiteY6" fmla="*/ 9072 h 10000"/>
              <a:gd name="connsiteX7" fmla="*/ 0 w 10000"/>
              <a:gd name="connsiteY7" fmla="*/ 8561 h 10000"/>
              <a:gd name="connsiteX0" fmla="*/ 0 w 9858"/>
              <a:gd name="connsiteY0" fmla="*/ 8561 h 10000"/>
              <a:gd name="connsiteX1" fmla="*/ 1217 w 9858"/>
              <a:gd name="connsiteY1" fmla="*/ 0 h 10000"/>
              <a:gd name="connsiteX2" fmla="*/ 3808 w 9858"/>
              <a:gd name="connsiteY2" fmla="*/ 771 h 10000"/>
              <a:gd name="connsiteX3" fmla="*/ 6797 w 9858"/>
              <a:gd name="connsiteY3" fmla="*/ 4336 h 10000"/>
              <a:gd name="connsiteX4" fmla="*/ 9858 w 9858"/>
              <a:gd name="connsiteY4" fmla="*/ 5129 h 10000"/>
              <a:gd name="connsiteX5" fmla="*/ 9669 w 9858"/>
              <a:gd name="connsiteY5" fmla="*/ 10000 h 10000"/>
              <a:gd name="connsiteX6" fmla="*/ 2780 w 9858"/>
              <a:gd name="connsiteY6" fmla="*/ 9072 h 10000"/>
              <a:gd name="connsiteX7" fmla="*/ 0 w 9858"/>
              <a:gd name="connsiteY7" fmla="*/ 8561 h 10000"/>
              <a:gd name="connsiteX0" fmla="*/ 0 w 10000"/>
              <a:gd name="connsiteY0" fmla="*/ 8561 h 10000"/>
              <a:gd name="connsiteX1" fmla="*/ 1235 w 10000"/>
              <a:gd name="connsiteY1" fmla="*/ 0 h 10000"/>
              <a:gd name="connsiteX2" fmla="*/ 3863 w 10000"/>
              <a:gd name="connsiteY2" fmla="*/ 771 h 10000"/>
              <a:gd name="connsiteX3" fmla="*/ 6895 w 10000"/>
              <a:gd name="connsiteY3" fmla="*/ 4336 h 10000"/>
              <a:gd name="connsiteX4" fmla="*/ 7538 w 10000"/>
              <a:gd name="connsiteY4" fmla="*/ 3663 h 10000"/>
              <a:gd name="connsiteX5" fmla="*/ 10000 w 10000"/>
              <a:gd name="connsiteY5" fmla="*/ 5129 h 10000"/>
              <a:gd name="connsiteX6" fmla="*/ 9808 w 10000"/>
              <a:gd name="connsiteY6" fmla="*/ 10000 h 10000"/>
              <a:gd name="connsiteX7" fmla="*/ 2820 w 10000"/>
              <a:gd name="connsiteY7" fmla="*/ 9072 h 10000"/>
              <a:gd name="connsiteX8" fmla="*/ 0 w 10000"/>
              <a:gd name="connsiteY8" fmla="*/ 8561 h 10000"/>
              <a:gd name="connsiteX0" fmla="*/ 0 w 10000"/>
              <a:gd name="connsiteY0" fmla="*/ 8561 h 10000"/>
              <a:gd name="connsiteX1" fmla="*/ 1235 w 10000"/>
              <a:gd name="connsiteY1" fmla="*/ 0 h 10000"/>
              <a:gd name="connsiteX2" fmla="*/ 3863 w 10000"/>
              <a:gd name="connsiteY2" fmla="*/ 771 h 10000"/>
              <a:gd name="connsiteX3" fmla="*/ 5040 w 10000"/>
              <a:gd name="connsiteY3" fmla="*/ 3583 h 10000"/>
              <a:gd name="connsiteX4" fmla="*/ 6895 w 10000"/>
              <a:gd name="connsiteY4" fmla="*/ 4336 h 10000"/>
              <a:gd name="connsiteX5" fmla="*/ 7538 w 10000"/>
              <a:gd name="connsiteY5" fmla="*/ 3663 h 10000"/>
              <a:gd name="connsiteX6" fmla="*/ 10000 w 10000"/>
              <a:gd name="connsiteY6" fmla="*/ 5129 h 10000"/>
              <a:gd name="connsiteX7" fmla="*/ 9808 w 10000"/>
              <a:gd name="connsiteY7" fmla="*/ 10000 h 10000"/>
              <a:gd name="connsiteX8" fmla="*/ 2820 w 10000"/>
              <a:gd name="connsiteY8" fmla="*/ 9072 h 10000"/>
              <a:gd name="connsiteX9" fmla="*/ 0 w 10000"/>
              <a:gd name="connsiteY9" fmla="*/ 8561 h 10000"/>
              <a:gd name="connsiteX0" fmla="*/ 0 w 10000"/>
              <a:gd name="connsiteY0" fmla="*/ 8561 h 10000"/>
              <a:gd name="connsiteX1" fmla="*/ 1235 w 10000"/>
              <a:gd name="connsiteY1" fmla="*/ 0 h 10000"/>
              <a:gd name="connsiteX2" fmla="*/ 2578 w 10000"/>
              <a:gd name="connsiteY2" fmla="*/ 2117 h 10000"/>
              <a:gd name="connsiteX3" fmla="*/ 5040 w 10000"/>
              <a:gd name="connsiteY3" fmla="*/ 3583 h 10000"/>
              <a:gd name="connsiteX4" fmla="*/ 6895 w 10000"/>
              <a:gd name="connsiteY4" fmla="*/ 4336 h 10000"/>
              <a:gd name="connsiteX5" fmla="*/ 7538 w 10000"/>
              <a:gd name="connsiteY5" fmla="*/ 3663 h 10000"/>
              <a:gd name="connsiteX6" fmla="*/ 10000 w 10000"/>
              <a:gd name="connsiteY6" fmla="*/ 5129 h 10000"/>
              <a:gd name="connsiteX7" fmla="*/ 9808 w 10000"/>
              <a:gd name="connsiteY7" fmla="*/ 10000 h 10000"/>
              <a:gd name="connsiteX8" fmla="*/ 2820 w 10000"/>
              <a:gd name="connsiteY8" fmla="*/ 9072 h 10000"/>
              <a:gd name="connsiteX9" fmla="*/ 0 w 10000"/>
              <a:gd name="connsiteY9"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5040 w 10000"/>
              <a:gd name="connsiteY4" fmla="*/ 3583 h 10000"/>
              <a:gd name="connsiteX5" fmla="*/ 6895 w 10000"/>
              <a:gd name="connsiteY5" fmla="*/ 4336 h 10000"/>
              <a:gd name="connsiteX6" fmla="*/ 7538 w 10000"/>
              <a:gd name="connsiteY6" fmla="*/ 3663 h 10000"/>
              <a:gd name="connsiteX7" fmla="*/ 10000 w 10000"/>
              <a:gd name="connsiteY7" fmla="*/ 5129 h 10000"/>
              <a:gd name="connsiteX8" fmla="*/ 9808 w 10000"/>
              <a:gd name="connsiteY8" fmla="*/ 10000 h 10000"/>
              <a:gd name="connsiteX9" fmla="*/ 2820 w 10000"/>
              <a:gd name="connsiteY9" fmla="*/ 9072 h 10000"/>
              <a:gd name="connsiteX10" fmla="*/ 0 w 10000"/>
              <a:gd name="connsiteY10"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6895 w 10000"/>
              <a:gd name="connsiteY5" fmla="*/ 4336 h 10000"/>
              <a:gd name="connsiteX6" fmla="*/ 7538 w 10000"/>
              <a:gd name="connsiteY6" fmla="*/ 3663 h 10000"/>
              <a:gd name="connsiteX7" fmla="*/ 10000 w 10000"/>
              <a:gd name="connsiteY7" fmla="*/ 5129 h 10000"/>
              <a:gd name="connsiteX8" fmla="*/ 9808 w 10000"/>
              <a:gd name="connsiteY8" fmla="*/ 10000 h 10000"/>
              <a:gd name="connsiteX9" fmla="*/ 2820 w 10000"/>
              <a:gd name="connsiteY9" fmla="*/ 9072 h 10000"/>
              <a:gd name="connsiteX10" fmla="*/ 0 w 10000"/>
              <a:gd name="connsiteY10"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5646 w 10000"/>
              <a:gd name="connsiteY5" fmla="*/ 4296 h 10000"/>
              <a:gd name="connsiteX6" fmla="*/ 6895 w 10000"/>
              <a:gd name="connsiteY6" fmla="*/ 4336 h 10000"/>
              <a:gd name="connsiteX7" fmla="*/ 7538 w 10000"/>
              <a:gd name="connsiteY7" fmla="*/ 3663 h 10000"/>
              <a:gd name="connsiteX8" fmla="*/ 10000 w 10000"/>
              <a:gd name="connsiteY8" fmla="*/ 5129 h 10000"/>
              <a:gd name="connsiteX9" fmla="*/ 9808 w 10000"/>
              <a:gd name="connsiteY9" fmla="*/ 10000 h 10000"/>
              <a:gd name="connsiteX10" fmla="*/ 2820 w 10000"/>
              <a:gd name="connsiteY10" fmla="*/ 9072 h 10000"/>
              <a:gd name="connsiteX11" fmla="*/ 0 w 10000"/>
              <a:gd name="connsiteY11"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5646 w 10000"/>
              <a:gd name="connsiteY5" fmla="*/ 4296 h 10000"/>
              <a:gd name="connsiteX6" fmla="*/ 6895 w 10000"/>
              <a:gd name="connsiteY6" fmla="*/ 4336 h 10000"/>
              <a:gd name="connsiteX7" fmla="*/ 7538 w 10000"/>
              <a:gd name="connsiteY7" fmla="*/ 3663 h 10000"/>
              <a:gd name="connsiteX8" fmla="*/ 9394 w 10000"/>
              <a:gd name="connsiteY8" fmla="*/ 4416 h 10000"/>
              <a:gd name="connsiteX9" fmla="*/ 10000 w 10000"/>
              <a:gd name="connsiteY9" fmla="*/ 5129 h 10000"/>
              <a:gd name="connsiteX10" fmla="*/ 9808 w 10000"/>
              <a:gd name="connsiteY10" fmla="*/ 10000 h 10000"/>
              <a:gd name="connsiteX11" fmla="*/ 2820 w 10000"/>
              <a:gd name="connsiteY11" fmla="*/ 9072 h 10000"/>
              <a:gd name="connsiteX12" fmla="*/ 0 w 10000"/>
              <a:gd name="connsiteY12" fmla="*/ 856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0" y="8561"/>
                </a:moveTo>
                <a:lnTo>
                  <a:pt x="1235" y="0"/>
                </a:lnTo>
                <a:lnTo>
                  <a:pt x="2578" y="2117"/>
                </a:lnTo>
                <a:cubicBezTo>
                  <a:pt x="2860" y="2531"/>
                  <a:pt x="3524" y="1801"/>
                  <a:pt x="3827" y="2157"/>
                </a:cubicBezTo>
                <a:cubicBezTo>
                  <a:pt x="4130" y="2513"/>
                  <a:pt x="4094" y="3899"/>
                  <a:pt x="4397" y="4255"/>
                </a:cubicBezTo>
                <a:cubicBezTo>
                  <a:pt x="4700" y="4611"/>
                  <a:pt x="5230" y="4283"/>
                  <a:pt x="5646" y="4296"/>
                </a:cubicBezTo>
                <a:cubicBezTo>
                  <a:pt x="6062" y="4309"/>
                  <a:pt x="6591" y="4475"/>
                  <a:pt x="6895" y="4336"/>
                </a:cubicBezTo>
                <a:lnTo>
                  <a:pt x="7538" y="3663"/>
                </a:lnTo>
                <a:lnTo>
                  <a:pt x="9394" y="4416"/>
                </a:lnTo>
                <a:lnTo>
                  <a:pt x="10000" y="5129"/>
                </a:lnTo>
                <a:cubicBezTo>
                  <a:pt x="9887" y="6575"/>
                  <a:pt x="9921" y="8554"/>
                  <a:pt x="9808" y="10000"/>
                </a:cubicBezTo>
                <a:lnTo>
                  <a:pt x="2820" y="9072"/>
                </a:lnTo>
                <a:lnTo>
                  <a:pt x="0" y="8561"/>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3" name="Text Box 217"/>
          <p:cNvSpPr txBox="1">
            <a:spLocks noChangeArrowheads="1"/>
          </p:cNvSpPr>
          <p:nvPr/>
        </p:nvSpPr>
        <p:spPr bwMode="auto">
          <a:xfrm>
            <a:off x="6862446" y="3510284"/>
            <a:ext cx="461963" cy="246063"/>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DC</a:t>
            </a:r>
          </a:p>
        </p:txBody>
      </p:sp>
      <p:sp>
        <p:nvSpPr>
          <p:cNvPr id="214" name="Line 153"/>
          <p:cNvSpPr>
            <a:spLocks noChangeShapeType="1"/>
          </p:cNvSpPr>
          <p:nvPr/>
        </p:nvSpPr>
        <p:spPr bwMode="auto">
          <a:xfrm>
            <a:off x="6302936" y="3061619"/>
            <a:ext cx="762000" cy="38100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215" name="Group 245"/>
          <p:cNvGrpSpPr>
            <a:grpSpLocks/>
          </p:cNvGrpSpPr>
          <p:nvPr/>
        </p:nvGrpSpPr>
        <p:grpSpPr bwMode="auto">
          <a:xfrm>
            <a:off x="6675121" y="4389121"/>
            <a:ext cx="2280920" cy="1737357"/>
            <a:chOff x="6826469" y="5507997"/>
            <a:chExt cx="2359572" cy="1034258"/>
          </a:xfrm>
        </p:grpSpPr>
        <p:sp>
          <p:nvSpPr>
            <p:cNvPr id="216" name="Rectangle 222"/>
            <p:cNvSpPr>
              <a:spLocks noChangeArrowheads="1"/>
            </p:cNvSpPr>
            <p:nvPr/>
          </p:nvSpPr>
          <p:spPr bwMode="auto">
            <a:xfrm>
              <a:off x="6826469" y="5943473"/>
              <a:ext cx="283779" cy="163304"/>
            </a:xfrm>
            <a:prstGeom prst="rect">
              <a:avLst/>
            </a:prstGeom>
            <a:solidFill>
              <a:srgbClr val="AABA0A"/>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217" name="Rectangle 222"/>
            <p:cNvSpPr>
              <a:spLocks noChangeArrowheads="1"/>
            </p:cNvSpPr>
            <p:nvPr/>
          </p:nvSpPr>
          <p:spPr bwMode="auto">
            <a:xfrm>
              <a:off x="6826469" y="5725734"/>
              <a:ext cx="283779" cy="163304"/>
            </a:xfrm>
            <a:prstGeom prst="rect">
              <a:avLst/>
            </a:prstGeom>
            <a:pattFill prst="pct5">
              <a:fgClr>
                <a:schemeClr val="tx1"/>
              </a:fgClr>
              <a:bgClr>
                <a:schemeClr val="bg1"/>
              </a:bgClr>
            </a:patt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218" name="Rectangle 222"/>
            <p:cNvSpPr>
              <a:spLocks noChangeArrowheads="1"/>
            </p:cNvSpPr>
            <p:nvPr/>
          </p:nvSpPr>
          <p:spPr bwMode="auto">
            <a:xfrm>
              <a:off x="6826469" y="6378951"/>
              <a:ext cx="283779" cy="163304"/>
            </a:xfrm>
            <a:prstGeom prst="rect">
              <a:avLst/>
            </a:prstGeom>
            <a:solidFill>
              <a:schemeClr val="bg1"/>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219" name="Text Box 220"/>
            <p:cNvSpPr txBox="1">
              <a:spLocks noChangeArrowheads="1"/>
            </p:cNvSpPr>
            <p:nvPr/>
          </p:nvSpPr>
          <p:spPr bwMode="auto">
            <a:xfrm>
              <a:off x="7204841" y="5545192"/>
              <a:ext cx="1981200" cy="91610"/>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a:solidFill>
                    <a:sysClr val="windowText" lastClr="000000"/>
                  </a:solidFill>
                  <a:cs typeface="Arial" pitchFamily="34" charset="0"/>
                </a:rPr>
                <a:t> 1.9-8.4% (1</a:t>
              </a:r>
              <a:r>
                <a:rPr lang="en-US" sz="1000" kern="0" baseline="30000" dirty="0">
                  <a:solidFill>
                    <a:sysClr val="windowText" lastClr="000000"/>
                  </a:solidFill>
                  <a:cs typeface="Arial" pitchFamily="34" charset="0"/>
                </a:rPr>
                <a:t>st</a:t>
              </a:r>
              <a:r>
                <a:rPr lang="en-US" sz="1000" kern="0" dirty="0">
                  <a:solidFill>
                    <a:sysClr val="windowText" lastClr="000000"/>
                  </a:solidFill>
                  <a:cs typeface="Arial" pitchFamily="34" charset="0"/>
                </a:rPr>
                <a:t> Quartile)</a:t>
              </a:r>
            </a:p>
          </p:txBody>
        </p:sp>
        <p:sp>
          <p:nvSpPr>
            <p:cNvPr id="220" name="Text Box 220"/>
            <p:cNvSpPr txBox="1">
              <a:spLocks noChangeArrowheads="1"/>
            </p:cNvSpPr>
            <p:nvPr/>
          </p:nvSpPr>
          <p:spPr bwMode="auto">
            <a:xfrm>
              <a:off x="7204840" y="5763838"/>
              <a:ext cx="1981200" cy="91610"/>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a:solidFill>
                    <a:sysClr val="windowText" lastClr="000000"/>
                  </a:solidFill>
                  <a:cs typeface="Arial" pitchFamily="34" charset="0"/>
                </a:rPr>
                <a:t> 8.4-11.8% (2</a:t>
              </a:r>
              <a:r>
                <a:rPr lang="en-US" sz="1000" kern="0" baseline="30000" dirty="0">
                  <a:solidFill>
                    <a:sysClr val="windowText" lastClr="000000"/>
                  </a:solidFill>
                  <a:cs typeface="Arial" pitchFamily="34" charset="0"/>
                </a:rPr>
                <a:t>nd</a:t>
              </a:r>
              <a:r>
                <a:rPr lang="en-US" sz="1000" kern="0" dirty="0">
                  <a:solidFill>
                    <a:sysClr val="windowText" lastClr="000000"/>
                  </a:solidFill>
                  <a:cs typeface="Arial" pitchFamily="34" charset="0"/>
                </a:rPr>
                <a:t> Quartile)</a:t>
              </a:r>
            </a:p>
          </p:txBody>
        </p:sp>
        <p:sp>
          <p:nvSpPr>
            <p:cNvPr id="221" name="Text Box 220"/>
            <p:cNvSpPr txBox="1">
              <a:spLocks noChangeArrowheads="1"/>
            </p:cNvSpPr>
            <p:nvPr/>
          </p:nvSpPr>
          <p:spPr bwMode="auto">
            <a:xfrm>
              <a:off x="7204840" y="6417057"/>
              <a:ext cx="1981200" cy="91610"/>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a:solidFill>
                    <a:sysClr val="windowText" lastClr="000000"/>
                  </a:solidFill>
                  <a:cs typeface="Arial" pitchFamily="34" charset="0"/>
                </a:rPr>
                <a:t> Missing</a:t>
              </a:r>
            </a:p>
          </p:txBody>
        </p:sp>
        <p:sp>
          <p:nvSpPr>
            <p:cNvPr id="222" name="Rectangle 222"/>
            <p:cNvSpPr>
              <a:spLocks noChangeArrowheads="1"/>
            </p:cNvSpPr>
            <p:nvPr/>
          </p:nvSpPr>
          <p:spPr bwMode="auto">
            <a:xfrm>
              <a:off x="6826469" y="5507997"/>
              <a:ext cx="283779" cy="163304"/>
            </a:xfrm>
            <a:prstGeom prst="rect">
              <a:avLst/>
            </a:prstGeom>
            <a:solidFill>
              <a:srgbClr val="0072C6"/>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chemeClr val="bg1">
                    <a:lumMod val="50000"/>
                  </a:schemeClr>
                </a:solidFill>
                <a:cs typeface="Arial" pitchFamily="34" charset="0"/>
              </a:endParaRPr>
            </a:p>
          </p:txBody>
        </p:sp>
      </p:grpSp>
      <p:sp>
        <p:nvSpPr>
          <p:cNvPr id="223" name="Text Box 220"/>
          <p:cNvSpPr txBox="1">
            <a:spLocks noChangeArrowheads="1"/>
          </p:cNvSpPr>
          <p:nvPr/>
        </p:nvSpPr>
        <p:spPr bwMode="auto">
          <a:xfrm>
            <a:off x="7040880" y="5181600"/>
            <a:ext cx="1981200" cy="153888"/>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a:solidFill>
                  <a:sysClr val="windowText" lastClr="000000"/>
                </a:solidFill>
                <a:latin typeface="Calibri" panose="020F0502020204030204" pitchFamily="34" charset="0"/>
                <a:cs typeface="Arial" pitchFamily="34" charset="0"/>
              </a:rPr>
              <a:t> </a:t>
            </a:r>
            <a:r>
              <a:rPr lang="en-US" sz="1000" kern="0" dirty="0">
                <a:solidFill>
                  <a:sysClr val="windowText" lastClr="000000"/>
                </a:solidFill>
                <a:cs typeface="Arial" pitchFamily="34" charset="0"/>
              </a:rPr>
              <a:t>11.9-14.4% (3</a:t>
            </a:r>
            <a:r>
              <a:rPr lang="en-US" sz="1000" kern="0" baseline="30000" dirty="0">
                <a:solidFill>
                  <a:sysClr val="windowText" lastClr="000000"/>
                </a:solidFill>
                <a:cs typeface="Arial" panose="020B0604020202020204" pitchFamily="34" charset="0"/>
              </a:rPr>
              <a:t>rd</a:t>
            </a:r>
            <a:r>
              <a:rPr lang="en-US" sz="1000" kern="0" dirty="0">
                <a:solidFill>
                  <a:sysClr val="windowText" lastClr="000000"/>
                </a:solidFill>
                <a:cs typeface="Arial" panose="020B0604020202020204" pitchFamily="34" charset="0"/>
              </a:rPr>
              <a:t> Quartile)</a:t>
            </a:r>
          </a:p>
        </p:txBody>
      </p:sp>
      <p:sp>
        <p:nvSpPr>
          <p:cNvPr id="224" name="Rectangle 12"/>
          <p:cNvSpPr>
            <a:spLocks noChangeArrowheads="1"/>
          </p:cNvSpPr>
          <p:nvPr/>
        </p:nvSpPr>
        <p:spPr bwMode="auto">
          <a:xfrm>
            <a:off x="4982953" y="5041416"/>
            <a:ext cx="838200" cy="640080"/>
          </a:xfrm>
          <a:prstGeom prst="rect">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225" name="Freeform 224"/>
          <p:cNvSpPr/>
          <p:nvPr/>
        </p:nvSpPr>
        <p:spPr>
          <a:xfrm>
            <a:off x="5132495" y="5065512"/>
            <a:ext cx="558800" cy="228600"/>
          </a:xfrm>
          <a:custGeom>
            <a:avLst/>
            <a:gdLst>
              <a:gd name="connsiteX0" fmla="*/ 294564 w 457566"/>
              <a:gd name="connsiteY0" fmla="*/ 11927 h 167823"/>
              <a:gd name="connsiteX1" fmla="*/ 330345 w 457566"/>
              <a:gd name="connsiteY1" fmla="*/ 15902 h 167823"/>
              <a:gd name="connsiteX2" fmla="*/ 386004 w 457566"/>
              <a:gd name="connsiteY2" fmla="*/ 23854 h 167823"/>
              <a:gd name="connsiteX3" fmla="*/ 405882 w 457566"/>
              <a:gd name="connsiteY3" fmla="*/ 27829 h 167823"/>
              <a:gd name="connsiteX4" fmla="*/ 417809 w 457566"/>
              <a:gd name="connsiteY4" fmla="*/ 31805 h 167823"/>
              <a:gd name="connsiteX5" fmla="*/ 433712 w 457566"/>
              <a:gd name="connsiteY5" fmla="*/ 35781 h 167823"/>
              <a:gd name="connsiteX6" fmla="*/ 457566 w 457566"/>
              <a:gd name="connsiteY6" fmla="*/ 43732 h 167823"/>
              <a:gd name="connsiteX7" fmla="*/ 449615 w 457566"/>
              <a:gd name="connsiteY7" fmla="*/ 55659 h 167823"/>
              <a:gd name="connsiteX8" fmla="*/ 457566 w 457566"/>
              <a:gd name="connsiteY8" fmla="*/ 83489 h 167823"/>
              <a:gd name="connsiteX9" fmla="*/ 433712 w 457566"/>
              <a:gd name="connsiteY9" fmla="*/ 91440 h 167823"/>
              <a:gd name="connsiteX10" fmla="*/ 413834 w 457566"/>
              <a:gd name="connsiteY10" fmla="*/ 107342 h 167823"/>
              <a:gd name="connsiteX11" fmla="*/ 397931 w 457566"/>
              <a:gd name="connsiteY11" fmla="*/ 127221 h 167823"/>
              <a:gd name="connsiteX12" fmla="*/ 393955 w 457566"/>
              <a:gd name="connsiteY12" fmla="*/ 139148 h 167823"/>
              <a:gd name="connsiteX13" fmla="*/ 370102 w 457566"/>
              <a:gd name="connsiteY13" fmla="*/ 147099 h 167823"/>
              <a:gd name="connsiteX14" fmla="*/ 358175 w 457566"/>
              <a:gd name="connsiteY14" fmla="*/ 151075 h 167823"/>
              <a:gd name="connsiteX15" fmla="*/ 350223 w 457566"/>
              <a:gd name="connsiteY15" fmla="*/ 159026 h 167823"/>
              <a:gd name="connsiteX16" fmla="*/ 322394 w 457566"/>
              <a:gd name="connsiteY16" fmla="*/ 163002 h 167823"/>
              <a:gd name="connsiteX17" fmla="*/ 310467 w 457566"/>
              <a:gd name="connsiteY17" fmla="*/ 166977 h 167823"/>
              <a:gd name="connsiteX18" fmla="*/ 282637 w 457566"/>
              <a:gd name="connsiteY18" fmla="*/ 163002 h 167823"/>
              <a:gd name="connsiteX19" fmla="*/ 274686 w 457566"/>
              <a:gd name="connsiteY19" fmla="*/ 155050 h 167823"/>
              <a:gd name="connsiteX20" fmla="*/ 258783 w 457566"/>
              <a:gd name="connsiteY20" fmla="*/ 151075 h 167823"/>
              <a:gd name="connsiteX21" fmla="*/ 230954 w 457566"/>
              <a:gd name="connsiteY21" fmla="*/ 155050 h 167823"/>
              <a:gd name="connsiteX22" fmla="*/ 250832 w 457566"/>
              <a:gd name="connsiteY22" fmla="*/ 151075 h 167823"/>
              <a:gd name="connsiteX23" fmla="*/ 242881 w 457566"/>
              <a:gd name="connsiteY23" fmla="*/ 163002 h 167823"/>
              <a:gd name="connsiteX24" fmla="*/ 199148 w 457566"/>
              <a:gd name="connsiteY24" fmla="*/ 159026 h 167823"/>
              <a:gd name="connsiteX25" fmla="*/ 175295 w 457566"/>
              <a:gd name="connsiteY25" fmla="*/ 155050 h 167823"/>
              <a:gd name="connsiteX26" fmla="*/ 163368 w 457566"/>
              <a:gd name="connsiteY26" fmla="*/ 151075 h 167823"/>
              <a:gd name="connsiteX27" fmla="*/ 115660 w 457566"/>
              <a:gd name="connsiteY27" fmla="*/ 155050 h 167823"/>
              <a:gd name="connsiteX28" fmla="*/ 107708 w 457566"/>
              <a:gd name="connsiteY28" fmla="*/ 163002 h 167823"/>
              <a:gd name="connsiteX29" fmla="*/ 56025 w 457566"/>
              <a:gd name="connsiteY29" fmla="*/ 151075 h 167823"/>
              <a:gd name="connsiteX30" fmla="*/ 24220 w 457566"/>
              <a:gd name="connsiteY30" fmla="*/ 155050 h 167823"/>
              <a:gd name="connsiteX31" fmla="*/ 28195 w 457566"/>
              <a:gd name="connsiteY31" fmla="*/ 143123 h 167823"/>
              <a:gd name="connsiteX32" fmla="*/ 20244 w 457566"/>
              <a:gd name="connsiteY32" fmla="*/ 131196 h 167823"/>
              <a:gd name="connsiteX33" fmla="*/ 32171 w 457566"/>
              <a:gd name="connsiteY33" fmla="*/ 99391 h 167823"/>
              <a:gd name="connsiteX34" fmla="*/ 36147 w 457566"/>
              <a:gd name="connsiteY34" fmla="*/ 87464 h 167823"/>
              <a:gd name="connsiteX35" fmla="*/ 32171 w 457566"/>
              <a:gd name="connsiteY35" fmla="*/ 75537 h 167823"/>
              <a:gd name="connsiteX36" fmla="*/ 8317 w 457566"/>
              <a:gd name="connsiteY36" fmla="*/ 67586 h 167823"/>
              <a:gd name="connsiteX37" fmla="*/ 8317 w 457566"/>
              <a:gd name="connsiteY37" fmla="*/ 39756 h 167823"/>
              <a:gd name="connsiteX38" fmla="*/ 24220 w 457566"/>
              <a:gd name="connsiteY38" fmla="*/ 35781 h 167823"/>
              <a:gd name="connsiteX39" fmla="*/ 32171 w 457566"/>
              <a:gd name="connsiteY39" fmla="*/ 27829 h 167823"/>
              <a:gd name="connsiteX40" fmla="*/ 44098 w 457566"/>
              <a:gd name="connsiteY40" fmla="*/ 3976 h 167823"/>
              <a:gd name="connsiteX41" fmla="*/ 56025 w 457566"/>
              <a:gd name="connsiteY41" fmla="*/ 0 h 167823"/>
              <a:gd name="connsiteX42" fmla="*/ 135538 w 457566"/>
              <a:gd name="connsiteY42" fmla="*/ 7951 h 1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7566" h="167823">
                <a:moveTo>
                  <a:pt x="294564" y="11927"/>
                </a:moveTo>
                <a:cubicBezTo>
                  <a:pt x="320766" y="3192"/>
                  <a:pt x="289868" y="10842"/>
                  <a:pt x="330345" y="15902"/>
                </a:cubicBezTo>
                <a:cubicBezTo>
                  <a:pt x="358005" y="19360"/>
                  <a:pt x="360773" y="19267"/>
                  <a:pt x="386004" y="23854"/>
                </a:cubicBezTo>
                <a:cubicBezTo>
                  <a:pt x="392652" y="25063"/>
                  <a:pt x="399327" y="26190"/>
                  <a:pt x="405882" y="27829"/>
                </a:cubicBezTo>
                <a:cubicBezTo>
                  <a:pt x="409948" y="28845"/>
                  <a:pt x="413780" y="30654"/>
                  <a:pt x="417809" y="31805"/>
                </a:cubicBezTo>
                <a:cubicBezTo>
                  <a:pt x="423063" y="33306"/>
                  <a:pt x="428478" y="34211"/>
                  <a:pt x="433712" y="35781"/>
                </a:cubicBezTo>
                <a:cubicBezTo>
                  <a:pt x="441740" y="38189"/>
                  <a:pt x="457566" y="43732"/>
                  <a:pt x="457566" y="43732"/>
                </a:cubicBezTo>
                <a:cubicBezTo>
                  <a:pt x="454916" y="47708"/>
                  <a:pt x="450291" y="50929"/>
                  <a:pt x="449615" y="55659"/>
                </a:cubicBezTo>
                <a:cubicBezTo>
                  <a:pt x="449115" y="59156"/>
                  <a:pt x="456073" y="79011"/>
                  <a:pt x="457566" y="83489"/>
                </a:cubicBezTo>
                <a:cubicBezTo>
                  <a:pt x="449615" y="86139"/>
                  <a:pt x="438361" y="84466"/>
                  <a:pt x="433712" y="91440"/>
                </a:cubicBezTo>
                <a:cubicBezTo>
                  <a:pt x="423437" y="106854"/>
                  <a:pt x="430294" y="101856"/>
                  <a:pt x="413834" y="107342"/>
                </a:cubicBezTo>
                <a:cubicBezTo>
                  <a:pt x="403840" y="137321"/>
                  <a:pt x="418483" y="101530"/>
                  <a:pt x="397931" y="127221"/>
                </a:cubicBezTo>
                <a:cubicBezTo>
                  <a:pt x="395313" y="130493"/>
                  <a:pt x="397365" y="136712"/>
                  <a:pt x="393955" y="139148"/>
                </a:cubicBezTo>
                <a:cubicBezTo>
                  <a:pt x="387135" y="144019"/>
                  <a:pt x="378053" y="144449"/>
                  <a:pt x="370102" y="147099"/>
                </a:cubicBezTo>
                <a:lnTo>
                  <a:pt x="358175" y="151075"/>
                </a:lnTo>
                <a:cubicBezTo>
                  <a:pt x="355524" y="153725"/>
                  <a:pt x="353779" y="157841"/>
                  <a:pt x="350223" y="159026"/>
                </a:cubicBezTo>
                <a:cubicBezTo>
                  <a:pt x="341333" y="161989"/>
                  <a:pt x="331583" y="161164"/>
                  <a:pt x="322394" y="163002"/>
                </a:cubicBezTo>
                <a:cubicBezTo>
                  <a:pt x="318285" y="163824"/>
                  <a:pt x="314443" y="165652"/>
                  <a:pt x="310467" y="166977"/>
                </a:cubicBezTo>
                <a:cubicBezTo>
                  <a:pt x="301190" y="165652"/>
                  <a:pt x="291527" y="165965"/>
                  <a:pt x="282637" y="163002"/>
                </a:cubicBezTo>
                <a:cubicBezTo>
                  <a:pt x="279081" y="161817"/>
                  <a:pt x="278039" y="156726"/>
                  <a:pt x="274686" y="155050"/>
                </a:cubicBezTo>
                <a:cubicBezTo>
                  <a:pt x="269799" y="152606"/>
                  <a:pt x="264084" y="152400"/>
                  <a:pt x="258783" y="151075"/>
                </a:cubicBezTo>
                <a:cubicBezTo>
                  <a:pt x="249507" y="152400"/>
                  <a:pt x="240324" y="155050"/>
                  <a:pt x="230954" y="155050"/>
                </a:cubicBezTo>
                <a:cubicBezTo>
                  <a:pt x="224197" y="155050"/>
                  <a:pt x="245210" y="147327"/>
                  <a:pt x="250832" y="151075"/>
                </a:cubicBezTo>
                <a:cubicBezTo>
                  <a:pt x="254808" y="153726"/>
                  <a:pt x="245531" y="159026"/>
                  <a:pt x="242881" y="163002"/>
                </a:cubicBezTo>
                <a:cubicBezTo>
                  <a:pt x="212616" y="152913"/>
                  <a:pt x="227246" y="153406"/>
                  <a:pt x="199148" y="159026"/>
                </a:cubicBezTo>
                <a:cubicBezTo>
                  <a:pt x="191197" y="157701"/>
                  <a:pt x="183164" y="156799"/>
                  <a:pt x="175295" y="155050"/>
                </a:cubicBezTo>
                <a:cubicBezTo>
                  <a:pt x="171204" y="154141"/>
                  <a:pt x="167559" y="151075"/>
                  <a:pt x="163368" y="151075"/>
                </a:cubicBezTo>
                <a:cubicBezTo>
                  <a:pt x="147410" y="151075"/>
                  <a:pt x="131563" y="153725"/>
                  <a:pt x="115660" y="155050"/>
                </a:cubicBezTo>
                <a:cubicBezTo>
                  <a:pt x="113009" y="157701"/>
                  <a:pt x="111444" y="162691"/>
                  <a:pt x="107708" y="163002"/>
                </a:cubicBezTo>
                <a:cubicBezTo>
                  <a:pt x="74079" y="165805"/>
                  <a:pt x="75130" y="163811"/>
                  <a:pt x="56025" y="151075"/>
                </a:cubicBezTo>
                <a:cubicBezTo>
                  <a:pt x="46813" y="157216"/>
                  <a:pt x="36993" y="167823"/>
                  <a:pt x="24220" y="155050"/>
                </a:cubicBezTo>
                <a:cubicBezTo>
                  <a:pt x="21257" y="152087"/>
                  <a:pt x="26870" y="147099"/>
                  <a:pt x="28195" y="143123"/>
                </a:cubicBezTo>
                <a:cubicBezTo>
                  <a:pt x="25545" y="139147"/>
                  <a:pt x="20837" y="135937"/>
                  <a:pt x="20244" y="131196"/>
                </a:cubicBezTo>
                <a:cubicBezTo>
                  <a:pt x="17943" y="112789"/>
                  <a:pt x="25573" y="112588"/>
                  <a:pt x="32171" y="99391"/>
                </a:cubicBezTo>
                <a:cubicBezTo>
                  <a:pt x="34045" y="95643"/>
                  <a:pt x="34822" y="91440"/>
                  <a:pt x="36147" y="87464"/>
                </a:cubicBezTo>
                <a:cubicBezTo>
                  <a:pt x="34822" y="83488"/>
                  <a:pt x="35581" y="77973"/>
                  <a:pt x="32171" y="75537"/>
                </a:cubicBezTo>
                <a:cubicBezTo>
                  <a:pt x="25351" y="70665"/>
                  <a:pt x="8317" y="67586"/>
                  <a:pt x="8317" y="67586"/>
                </a:cubicBezTo>
                <a:cubicBezTo>
                  <a:pt x="6734" y="61253"/>
                  <a:pt x="0" y="46409"/>
                  <a:pt x="8317" y="39756"/>
                </a:cubicBezTo>
                <a:cubicBezTo>
                  <a:pt x="12584" y="36343"/>
                  <a:pt x="18919" y="37106"/>
                  <a:pt x="24220" y="35781"/>
                </a:cubicBezTo>
                <a:cubicBezTo>
                  <a:pt x="26870" y="33130"/>
                  <a:pt x="30243" y="31043"/>
                  <a:pt x="32171" y="27829"/>
                </a:cubicBezTo>
                <a:cubicBezTo>
                  <a:pt x="38818" y="16750"/>
                  <a:pt x="32500" y="13254"/>
                  <a:pt x="44098" y="3976"/>
                </a:cubicBezTo>
                <a:cubicBezTo>
                  <a:pt x="47370" y="1358"/>
                  <a:pt x="52049" y="1325"/>
                  <a:pt x="56025" y="0"/>
                </a:cubicBezTo>
                <a:cubicBezTo>
                  <a:pt x="97480" y="13818"/>
                  <a:pt x="71498" y="7951"/>
                  <a:pt x="135538" y="7951"/>
                </a:cubicBezTo>
              </a:path>
            </a:pathLst>
          </a:cu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w="28575">
                <a:solidFill>
                  <a:schemeClr val="tx1"/>
                </a:solidFill>
              </a:ln>
            </a:endParaRPr>
          </a:p>
        </p:txBody>
      </p:sp>
      <p:sp>
        <p:nvSpPr>
          <p:cNvPr id="226" name="Text Box 30"/>
          <p:cNvSpPr txBox="1">
            <a:spLocks noChangeArrowheads="1"/>
          </p:cNvSpPr>
          <p:nvPr/>
        </p:nvSpPr>
        <p:spPr bwMode="auto">
          <a:xfrm>
            <a:off x="5220753" y="5394958"/>
            <a:ext cx="362600" cy="228600"/>
          </a:xfrm>
          <a:prstGeom prst="rect">
            <a:avLst/>
          </a:prstGeom>
          <a:solidFill>
            <a:schemeClr val="bg1"/>
          </a:solidFill>
          <a:ln w="3175">
            <a:solidFill>
              <a:srgbClr val="000000"/>
            </a:solid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PR</a:t>
            </a:r>
          </a:p>
        </p:txBody>
      </p:sp>
      <p:sp>
        <p:nvSpPr>
          <p:cNvPr id="227" name="Rectangle 222"/>
          <p:cNvSpPr>
            <a:spLocks noChangeArrowheads="1"/>
          </p:cNvSpPr>
          <p:nvPr/>
        </p:nvSpPr>
        <p:spPr bwMode="auto">
          <a:xfrm>
            <a:off x="6675120" y="5486400"/>
            <a:ext cx="274320" cy="274320"/>
          </a:xfrm>
          <a:prstGeom prst="rect">
            <a:avLst/>
          </a:prstGeom>
          <a:solidFill>
            <a:schemeClr val="bg1">
              <a:lumMod val="50000"/>
            </a:schemeClr>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8" name="Text Box 220"/>
          <p:cNvSpPr txBox="1">
            <a:spLocks noChangeArrowheads="1"/>
          </p:cNvSpPr>
          <p:nvPr/>
        </p:nvSpPr>
        <p:spPr bwMode="auto">
          <a:xfrm>
            <a:off x="7040880" y="5550408"/>
            <a:ext cx="1915160" cy="153888"/>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a:solidFill>
                  <a:sysClr val="windowText" lastClr="000000"/>
                </a:solidFill>
                <a:latin typeface="Calibri" panose="020F0502020204030204" pitchFamily="34" charset="0"/>
                <a:cs typeface="Arial" pitchFamily="34" charset="0"/>
              </a:rPr>
              <a:t> </a:t>
            </a:r>
            <a:r>
              <a:rPr lang="en-US" sz="1000" kern="0" dirty="0">
                <a:solidFill>
                  <a:sysClr val="windowText" lastClr="000000"/>
                </a:solidFill>
                <a:cs typeface="Arial" pitchFamily="34" charset="0"/>
              </a:rPr>
              <a:t>14.5-24.9% (4</a:t>
            </a:r>
            <a:r>
              <a:rPr lang="en-US" sz="1000" kern="0" baseline="30000" dirty="0">
                <a:solidFill>
                  <a:sysClr val="windowText" lastClr="000000"/>
                </a:solidFill>
                <a:cs typeface="Arial" panose="020B0604020202020204" pitchFamily="34" charset="0"/>
              </a:rPr>
              <a:t>th</a:t>
            </a:r>
            <a:r>
              <a:rPr lang="en-US" sz="1000" kern="0" dirty="0">
                <a:solidFill>
                  <a:sysClr val="windowText" lastClr="000000"/>
                </a:solidFill>
                <a:cs typeface="Arial" panose="020B0604020202020204" pitchFamily="34" charset="0"/>
              </a:rPr>
              <a:t> Quartile)</a:t>
            </a:r>
          </a:p>
        </p:txBody>
      </p:sp>
      <p:sp>
        <p:nvSpPr>
          <p:cNvPr id="229" name="Line 153"/>
          <p:cNvSpPr>
            <a:spLocks noChangeShapeType="1"/>
          </p:cNvSpPr>
          <p:nvPr/>
        </p:nvSpPr>
        <p:spPr bwMode="auto">
          <a:xfrm>
            <a:off x="6461270" y="3087404"/>
            <a:ext cx="762000" cy="38100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Tree>
    <p:extLst>
      <p:ext uri="{BB962C8B-B14F-4D97-AF65-F5344CB8AC3E}">
        <p14:creationId xmlns:p14="http://schemas.microsoft.com/office/powerpoint/2010/main" val="1332994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a:t>Prevention: Receipt of Recommended Vaccinations by Young Children</a:t>
            </a:r>
            <a:endParaRPr lang="en-US" sz="2800" dirty="0"/>
          </a:p>
        </p:txBody>
      </p:sp>
      <p:sp>
        <p:nvSpPr>
          <p:cNvPr id="3" name="Content Placeholder 2"/>
          <p:cNvSpPr>
            <a:spLocks noGrp="1"/>
          </p:cNvSpPr>
          <p:nvPr>
            <p:ph idx="1"/>
          </p:nvPr>
        </p:nvSpPr>
        <p:spPr>
          <a:xfrm>
            <a:off x="457200" y="1600200"/>
            <a:ext cx="8382000" cy="4525963"/>
          </a:xfrm>
        </p:spPr>
        <p:txBody>
          <a:bodyPr>
            <a:normAutofit/>
          </a:bodyPr>
          <a:lstStyle/>
          <a:p>
            <a:r>
              <a:rPr lang="en-US" dirty="0"/>
              <a:t>Immunizations reduce mortality and morbidity by:</a:t>
            </a:r>
          </a:p>
          <a:p>
            <a:pPr lvl="1"/>
            <a:r>
              <a:rPr lang="en-US" dirty="0"/>
              <a:t>Protecting recipients from illness and </a:t>
            </a:r>
          </a:p>
          <a:p>
            <a:pPr lvl="1"/>
            <a:r>
              <a:rPr lang="en-US" dirty="0"/>
              <a:t>Protecting others in the community who are not vaccinated. </a:t>
            </a:r>
          </a:p>
          <a:p>
            <a:r>
              <a:rPr lang="en-US" dirty="0"/>
              <a:t>Beginning in 2007, seven vaccines were recommended to be completed by ages 19-35 months. </a:t>
            </a:r>
          </a:p>
          <a:p>
            <a:r>
              <a:rPr lang="en-US" dirty="0"/>
              <a:t>The Healthy People 2020 target is 80% coverage in the population ages 19-35 months. </a:t>
            </a:r>
          </a:p>
        </p:txBody>
      </p:sp>
    </p:spTree>
    <p:extLst>
      <p:ext uri="{BB962C8B-B14F-4D97-AF65-F5344CB8AC3E}">
        <p14:creationId xmlns:p14="http://schemas.microsoft.com/office/powerpoint/2010/main" val="2509922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543800" cy="868362"/>
          </a:xfrm>
        </p:spPr>
        <p:txBody>
          <a:bodyPr>
            <a:noAutofit/>
          </a:bodyPr>
          <a:lstStyle/>
          <a:p>
            <a:r>
              <a:rPr lang="en-US" sz="2800" dirty="0"/>
              <a:t>Prevention:  Receipt of Recommended Vaccinations by Young Children</a:t>
            </a:r>
          </a:p>
        </p:txBody>
      </p:sp>
      <p:sp>
        <p:nvSpPr>
          <p:cNvPr id="5" name="TextBox 4"/>
          <p:cNvSpPr txBox="1"/>
          <p:nvPr/>
        </p:nvSpPr>
        <p:spPr>
          <a:xfrm>
            <a:off x="1676400" y="1593285"/>
            <a:ext cx="5867400" cy="923330"/>
          </a:xfrm>
          <a:prstGeom prst="rect">
            <a:avLst/>
          </a:prstGeom>
          <a:noFill/>
        </p:spPr>
        <p:txBody>
          <a:bodyPr wrap="square" rtlCol="0">
            <a:spAutoFit/>
          </a:bodyPr>
          <a:lstStyle/>
          <a:p>
            <a:pPr algn="ctr"/>
            <a:r>
              <a:rPr lang="en-US" dirty="0"/>
              <a:t>The U.S. Surgeon General, Dr. </a:t>
            </a:r>
            <a:r>
              <a:rPr lang="en-US" dirty="0" err="1"/>
              <a:t>Vivek</a:t>
            </a:r>
            <a:r>
              <a:rPr lang="en-US" dirty="0"/>
              <a:t> H. Murthy, and Elmo want everyone to stay healthy and get vaccinated!</a:t>
            </a:r>
          </a:p>
          <a:p>
            <a:pPr algn="ctr"/>
            <a:r>
              <a:rPr lang="en-US" dirty="0">
                <a:hlinkClick r:id="rId4"/>
              </a:rPr>
              <a:t>https://youtu.be/viS1ps0r4K0</a:t>
            </a:r>
            <a:r>
              <a:rPr lang="en-US" dirty="0"/>
              <a:t> </a:t>
            </a:r>
          </a:p>
        </p:txBody>
      </p:sp>
      <p:pic>
        <p:nvPicPr>
          <p:cNvPr id="6" name="viS1ps0r4K0?rel=0"/>
          <p:cNvPicPr>
            <a:picLocks noGrp="1" noRot="1" noChangeAspect="1"/>
          </p:cNvPicPr>
          <p:nvPr>
            <p:ph idx="1"/>
            <a:videoFile r:link="rId1"/>
          </p:nvPr>
        </p:nvPicPr>
        <p:blipFill>
          <a:blip r:embed="rId5"/>
          <a:stretch>
            <a:fillRect/>
          </a:stretch>
        </p:blipFill>
        <p:spPr>
          <a:xfrm>
            <a:off x="1277620" y="2819400"/>
            <a:ext cx="6664960" cy="3749040"/>
          </a:xfrm>
          <a:prstGeom prst="rect">
            <a:avLst/>
          </a:prstGeom>
        </p:spPr>
      </p:pic>
    </p:spTree>
    <p:extLst>
      <p:ext uri="{BB962C8B-B14F-4D97-AF65-F5344CB8AC3E}">
        <p14:creationId xmlns:p14="http://schemas.microsoft.com/office/powerpoint/2010/main" val="997820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Children ages 19-35 months who received the 4:3:1:3:3:1:4 vaccine series, by household income and race/ethnicity, 2009-2013</a:t>
            </a:r>
          </a:p>
        </p:txBody>
      </p:sp>
      <p:graphicFrame>
        <p:nvGraphicFramePr>
          <p:cNvPr id="4" name="Chart 3"/>
          <p:cNvGraphicFramePr/>
          <p:nvPr>
            <p:extLst>
              <p:ext uri="{D42A27DB-BD31-4B8C-83A1-F6EECF244321}">
                <p14:modId xmlns:p14="http://schemas.microsoft.com/office/powerpoint/2010/main" val="2014178331"/>
              </p:ext>
            </p:extLst>
          </p:nvPr>
        </p:nvGraphicFramePr>
        <p:xfrm>
          <a:off x="457200" y="1463040"/>
          <a:ext cx="4114800" cy="37490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2825028293"/>
              </p:ext>
            </p:extLst>
          </p:nvPr>
        </p:nvGraphicFramePr>
        <p:xfrm>
          <a:off x="4572000" y="1463040"/>
          <a:ext cx="4114800" cy="374904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457200" y="5394960"/>
            <a:ext cx="8229600" cy="1169551"/>
          </a:xfrm>
          <a:prstGeom prst="rect">
            <a:avLst/>
          </a:prstGeom>
          <a:noFill/>
        </p:spPr>
        <p:txBody>
          <a:bodyPr wrap="square" rtlCol="0">
            <a:spAutoFit/>
          </a:bodyPr>
          <a:lstStyle/>
          <a:p>
            <a:r>
              <a:rPr lang="en-US" sz="1000" b="1" dirty="0">
                <a:ea typeface="Times New Roman"/>
                <a:cs typeface="Times New Roman"/>
              </a:rPr>
              <a:t>Source: </a:t>
            </a:r>
            <a:r>
              <a:rPr lang="en-US" sz="1000" dirty="0">
                <a:ea typeface="Times New Roman"/>
                <a:cs typeface="Times New Roman"/>
              </a:rPr>
              <a:t>Centers for Disease Control and Prevention, National Center for Health Statistics and National Center for Immunization and Respiratory Diseases, National Immunization Survey, 2009-2013.</a:t>
            </a:r>
          </a:p>
          <a:p>
            <a:r>
              <a:rPr lang="en-US" sz="1000" b="1" dirty="0">
                <a:ea typeface="Times New Roman"/>
                <a:cs typeface="Times New Roman"/>
              </a:rPr>
              <a:t>Note: </a:t>
            </a:r>
            <a:r>
              <a:rPr lang="en-US" sz="1000" dirty="0">
                <a:ea typeface="Times New Roman"/>
                <a:cs typeface="Times New Roman"/>
              </a:rPr>
              <a:t>White and Black are non-Hispanic. Hispanic includes all races. The 4:3:1:3:3:1:4 vaccine series </a:t>
            </a:r>
            <a:r>
              <a:rPr lang="en-US" sz="1000" dirty="0"/>
              <a:t>refers to 4 or more doses of diphtheria and tetanus toxoids and pertussis vaccine, or diphtheria and tetanus toxoids;</a:t>
            </a:r>
            <a:r>
              <a:rPr lang="en-US" sz="1000" dirty="0">
                <a:ea typeface="Times New Roman"/>
                <a:cs typeface="Times New Roman"/>
              </a:rPr>
              <a:t> 3 or more doses of poliovirus vaccine; 1 or more doses of measles antigen-containing vaccine, including measles-mumps-rubella; 3 or more doses of </a:t>
            </a:r>
            <a:r>
              <a:rPr lang="en-US" sz="1000" i="1" dirty="0">
                <a:ea typeface="Times New Roman"/>
                <a:cs typeface="Times New Roman"/>
              </a:rPr>
              <a:t>Haemophilus </a:t>
            </a:r>
            <a:r>
              <a:rPr lang="en-US" sz="1000" i="1" dirty="0" err="1">
                <a:ea typeface="Times New Roman"/>
                <a:cs typeface="Times New Roman"/>
              </a:rPr>
              <a:t>influenzae</a:t>
            </a:r>
            <a:r>
              <a:rPr lang="en-US" sz="1000" i="1" dirty="0">
                <a:ea typeface="Times New Roman"/>
                <a:cs typeface="Times New Roman"/>
              </a:rPr>
              <a:t> </a:t>
            </a:r>
            <a:r>
              <a:rPr lang="en-US" sz="1000" dirty="0">
                <a:ea typeface="Times New Roman"/>
                <a:cs typeface="Times New Roman"/>
              </a:rPr>
              <a:t>type b (</a:t>
            </a:r>
            <a:r>
              <a:rPr lang="en-US" sz="1000" dirty="0" err="1">
                <a:ea typeface="Times New Roman"/>
                <a:cs typeface="Times New Roman"/>
              </a:rPr>
              <a:t>Hib</a:t>
            </a:r>
            <a:r>
              <a:rPr lang="en-US" sz="1000" dirty="0">
                <a:ea typeface="Times New Roman"/>
                <a:cs typeface="Times New Roman"/>
              </a:rPr>
              <a:t>) vaccine; 3 or more doses of hepatitis B vaccine; 1 or more doses of varicella vaccine; and 4 or more doses of pneumococcal conjugate vaccine. Full series of </a:t>
            </a:r>
            <a:r>
              <a:rPr lang="en-US" sz="1000" dirty="0" err="1">
                <a:ea typeface="Times New Roman"/>
                <a:cs typeface="Times New Roman"/>
              </a:rPr>
              <a:t>Hib</a:t>
            </a:r>
            <a:r>
              <a:rPr lang="en-US" sz="1000" dirty="0">
                <a:ea typeface="Times New Roman"/>
                <a:cs typeface="Times New Roman"/>
              </a:rPr>
              <a:t> vaccine is ≥3 or ≥4 doses, depending on brand type.</a:t>
            </a:r>
          </a:p>
        </p:txBody>
      </p:sp>
      <p:sp>
        <p:nvSpPr>
          <p:cNvPr id="9" name="TextBox 8"/>
          <p:cNvSpPr txBox="1"/>
          <p:nvPr/>
        </p:nvSpPr>
        <p:spPr>
          <a:xfrm>
            <a:off x="1294410" y="2400319"/>
            <a:ext cx="2194560" cy="246221"/>
          </a:xfrm>
          <a:prstGeom prst="rect">
            <a:avLst/>
          </a:prstGeom>
          <a:noFill/>
          <a:ln>
            <a:solidFill>
              <a:schemeClr val="tx1"/>
            </a:solidFill>
          </a:ln>
        </p:spPr>
        <p:txBody>
          <a:bodyPr wrap="square" rtlCol="0">
            <a:spAutoFit/>
          </a:bodyPr>
          <a:lstStyle/>
          <a:p>
            <a:pPr algn="ctr"/>
            <a:r>
              <a:rPr lang="en-US" sz="1000" dirty="0"/>
              <a:t>2012 Achievable Benchmark: 72%</a:t>
            </a:r>
          </a:p>
        </p:txBody>
      </p:sp>
    </p:spTree>
    <p:extLst>
      <p:ext uri="{BB962C8B-B14F-4D97-AF65-F5344CB8AC3E}">
        <p14:creationId xmlns:p14="http://schemas.microsoft.com/office/powerpoint/2010/main" val="1837231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Prevention: Children’s Vision Screening</a:t>
            </a:r>
            <a:endParaRPr lang="en-US" dirty="0"/>
          </a:p>
        </p:txBody>
      </p:sp>
      <p:sp>
        <p:nvSpPr>
          <p:cNvPr id="3" name="Content Placeholder 2"/>
          <p:cNvSpPr>
            <a:spLocks noGrp="1"/>
          </p:cNvSpPr>
          <p:nvPr>
            <p:ph idx="1"/>
          </p:nvPr>
        </p:nvSpPr>
        <p:spPr/>
        <p:txBody>
          <a:bodyPr/>
          <a:lstStyle/>
          <a:p>
            <a:r>
              <a:rPr lang="en-US" dirty="0"/>
              <a:t>Vision checks for children may detect problems of which children and their parents were previously unaware.</a:t>
            </a:r>
            <a:r>
              <a:rPr lang="en-US" baseline="30000" dirty="0"/>
              <a:t>6</a:t>
            </a:r>
            <a:endParaRPr lang="en-US" dirty="0"/>
          </a:p>
          <a:p>
            <a:r>
              <a:rPr lang="en-US" dirty="0"/>
              <a:t>Early detection also improves the chances that corrective treatments will be effective.</a:t>
            </a:r>
            <a:r>
              <a:rPr lang="en-US" baseline="30000" dirty="0"/>
              <a:t>6</a:t>
            </a:r>
            <a:endParaRPr lang="en-US" dirty="0"/>
          </a:p>
        </p:txBody>
      </p:sp>
    </p:spTree>
    <p:extLst>
      <p:ext uri="{BB962C8B-B14F-4D97-AF65-F5344CB8AC3E}">
        <p14:creationId xmlns:p14="http://schemas.microsoft.com/office/powerpoint/2010/main" val="630733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National Healthcare Quality and Disparities Report</a:t>
            </a:r>
          </a:p>
        </p:txBody>
      </p:sp>
      <p:sp>
        <p:nvSpPr>
          <p:cNvPr id="3" name="Content Placeholder 2"/>
          <p:cNvSpPr>
            <a:spLocks noGrp="1"/>
          </p:cNvSpPr>
          <p:nvPr>
            <p:ph idx="1"/>
          </p:nvPr>
        </p:nvSpPr>
        <p:spPr/>
        <p:txBody>
          <a:bodyPr>
            <a:normAutofit fontScale="85000" lnSpcReduction="10000"/>
          </a:bodyPr>
          <a:lstStyle/>
          <a:p>
            <a:r>
              <a:rPr lang="en-US" dirty="0"/>
              <a:t>Annual report to Congress mandated in the Healthcare Research and Quality Act of 1999 (P.L. 106-129)</a:t>
            </a:r>
          </a:p>
          <a:p>
            <a:r>
              <a:rPr lang="en-US" dirty="0"/>
              <a:t>Provides a comprehensive overview of: </a:t>
            </a:r>
          </a:p>
          <a:p>
            <a:pPr lvl="1"/>
            <a:r>
              <a:rPr lang="en-US" dirty="0"/>
              <a:t>Quality of health care received by the general U.S. population</a:t>
            </a:r>
          </a:p>
          <a:p>
            <a:pPr lvl="1"/>
            <a:r>
              <a:rPr lang="en-US" dirty="0"/>
              <a:t>Disparities in care experienced by different racial, ethnic, and socioeconomic groups</a:t>
            </a:r>
          </a:p>
          <a:p>
            <a:r>
              <a:rPr lang="en-US" dirty="0"/>
              <a:t>Assesses the performance of our health system and identifies areas of strengths and weaknesses along three main axes: </a:t>
            </a:r>
          </a:p>
          <a:p>
            <a:pPr lvl="1"/>
            <a:r>
              <a:rPr lang="en-US" dirty="0"/>
              <a:t>Access to health care</a:t>
            </a:r>
          </a:p>
          <a:p>
            <a:pPr lvl="1"/>
            <a:r>
              <a:rPr lang="en-US" dirty="0"/>
              <a:t>Quality of health care</a:t>
            </a:r>
          </a:p>
          <a:p>
            <a:pPr lvl="1"/>
            <a:r>
              <a:rPr lang="en-US" dirty="0"/>
              <a:t>Priorities of the National Quality Strategy</a:t>
            </a:r>
          </a:p>
          <a:p>
            <a:endParaRPr lang="en-US" dirty="0"/>
          </a:p>
        </p:txBody>
      </p:sp>
    </p:spTree>
    <p:extLst>
      <p:ext uri="{BB962C8B-B14F-4D97-AF65-F5344CB8AC3E}">
        <p14:creationId xmlns:p14="http://schemas.microsoft.com/office/powerpoint/2010/main" val="2265395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Children ages 3-5 years who ever had their vision checked by a health provider, by race/ethnicity, United States, 2002-2013</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83033274"/>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2"/>
          <p:cNvSpPr/>
          <p:nvPr/>
        </p:nvSpPr>
        <p:spPr>
          <a:xfrm>
            <a:off x="457200" y="5577840"/>
            <a:ext cx="8229600" cy="400110"/>
          </a:xfrm>
          <a:prstGeom prst="rect">
            <a:avLst/>
          </a:prstGeom>
        </p:spPr>
        <p:txBody>
          <a:bodyPr wrap="square">
            <a:spAutoFit/>
          </a:bodyPr>
          <a:lstStyle/>
          <a:p>
            <a:r>
              <a:rPr lang="en-US" sz="1000" b="1" dirty="0"/>
              <a:t>Source: </a:t>
            </a:r>
            <a:r>
              <a:rPr lang="en-US" sz="1000" dirty="0"/>
              <a:t>Agency for Healthcare Research and Quality, Medical Expenditure Panel Survey, 2002-2012.</a:t>
            </a:r>
          </a:p>
          <a:p>
            <a:r>
              <a:rPr lang="en-US" sz="1000" b="1" dirty="0"/>
              <a:t>Note: </a:t>
            </a:r>
            <a:r>
              <a:rPr lang="en-US" sz="1000" dirty="0"/>
              <a:t>White and Black are non-Hispanic. Hispanic includes all races.</a:t>
            </a:r>
          </a:p>
        </p:txBody>
      </p:sp>
    </p:spTree>
    <p:extLst>
      <p:ext uri="{BB962C8B-B14F-4D97-AF65-F5344CB8AC3E}">
        <p14:creationId xmlns:p14="http://schemas.microsoft.com/office/powerpoint/2010/main" val="2461417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Prevention: Well-Child Visits in the Last Year</a:t>
            </a:r>
            <a:endParaRPr lang="en-US" dirty="0"/>
          </a:p>
        </p:txBody>
      </p:sp>
      <p:sp>
        <p:nvSpPr>
          <p:cNvPr id="3" name="Content Placeholder 2"/>
          <p:cNvSpPr>
            <a:spLocks noGrp="1"/>
          </p:cNvSpPr>
          <p:nvPr>
            <p:ph idx="1"/>
          </p:nvPr>
        </p:nvSpPr>
        <p:spPr/>
        <p:txBody>
          <a:bodyPr>
            <a:normAutofit/>
          </a:bodyPr>
          <a:lstStyle/>
          <a:p>
            <a:r>
              <a:rPr lang="en-US" dirty="0"/>
              <a:t>The American Academy of Pediatrics recommends annual preventive health care visits for all children.</a:t>
            </a:r>
            <a:r>
              <a:rPr lang="en-US" baseline="30000" dirty="0"/>
              <a:t>7</a:t>
            </a:r>
            <a:r>
              <a:rPr lang="en-US" dirty="0"/>
              <a:t> </a:t>
            </a:r>
          </a:p>
          <a:p>
            <a:r>
              <a:rPr lang="en-US" dirty="0"/>
              <a:t>The Affordable Care Act requires insurance plans to cover well-child visits with no copayments or deductibles.</a:t>
            </a:r>
            <a:r>
              <a:rPr lang="en-US" baseline="30000" dirty="0"/>
              <a:t>8</a:t>
            </a:r>
          </a:p>
          <a:p>
            <a:r>
              <a:rPr lang="en-US" dirty="0"/>
              <a:t>A Healthy People 2020 objective is to improve the rate of adolescent well visits.</a:t>
            </a:r>
            <a:r>
              <a:rPr lang="en-US" baseline="30000" dirty="0"/>
              <a:t>9</a:t>
            </a:r>
          </a:p>
        </p:txBody>
      </p:sp>
    </p:spTree>
    <p:extLst>
      <p:ext uri="{BB962C8B-B14F-4D97-AF65-F5344CB8AC3E}">
        <p14:creationId xmlns:p14="http://schemas.microsoft.com/office/powerpoint/2010/main" val="1141581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Children ages 0-17 with a well-child visit in the last 12 months, by race/ethnicity and family income, 2000-2014</a:t>
            </a:r>
          </a:p>
        </p:txBody>
      </p:sp>
      <p:graphicFrame>
        <p:nvGraphicFramePr>
          <p:cNvPr id="8" name="Content Placeholder 7"/>
          <p:cNvGraphicFramePr>
            <a:graphicFrameLocks noGrp="1"/>
          </p:cNvGraphicFramePr>
          <p:nvPr>
            <p:ph sz="half" idx="4294967295"/>
            <p:extLst>
              <p:ext uri="{D42A27DB-BD31-4B8C-83A1-F6EECF244321}">
                <p14:modId xmlns:p14="http://schemas.microsoft.com/office/powerpoint/2010/main" val="2042663684"/>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p:cNvGraphicFramePr>
            <a:graphicFrameLocks noGrp="1"/>
          </p:cNvGraphicFramePr>
          <p:nvPr>
            <p:ph sz="half" idx="4294967295"/>
            <p:extLst>
              <p:ext uri="{D42A27DB-BD31-4B8C-83A1-F6EECF244321}">
                <p14:modId xmlns:p14="http://schemas.microsoft.com/office/powerpoint/2010/main" val="1988963007"/>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457200" y="5943600"/>
            <a:ext cx="8229600" cy="400110"/>
          </a:xfrm>
          <a:prstGeom prst="rect">
            <a:avLst/>
          </a:prstGeom>
        </p:spPr>
        <p:txBody>
          <a:bodyPr wrap="square">
            <a:spAutoFit/>
          </a:bodyPr>
          <a:lstStyle/>
          <a:p>
            <a:r>
              <a:rPr lang="en-US" sz="1000" b="1" dirty="0"/>
              <a:t>Source: </a:t>
            </a:r>
            <a:r>
              <a:rPr lang="en-US" sz="1000" dirty="0"/>
              <a:t>Centers for Disease Control and Prevention, National Center for Health Statistics, National Health Interview Survey, 2000-2014.</a:t>
            </a:r>
          </a:p>
          <a:p>
            <a:r>
              <a:rPr lang="en-US" sz="1000" b="1" dirty="0"/>
              <a:t>Note: </a:t>
            </a:r>
            <a:r>
              <a:rPr lang="en-US" sz="1000" dirty="0"/>
              <a:t>White and Black are non-Hispanic. Hispanic includes all races.</a:t>
            </a:r>
            <a:endParaRPr lang="en-US" sz="1000" b="1" dirty="0"/>
          </a:p>
        </p:txBody>
      </p:sp>
    </p:spTree>
    <p:extLst>
      <p:ext uri="{BB962C8B-B14F-4D97-AF65-F5344CB8AC3E}">
        <p14:creationId xmlns:p14="http://schemas.microsoft.com/office/powerpoint/2010/main" val="1062248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Prevention: Adolescent Meningitis Vaccine</a:t>
            </a:r>
            <a:endParaRPr lang="en-US" dirty="0"/>
          </a:p>
        </p:txBody>
      </p:sp>
      <p:sp>
        <p:nvSpPr>
          <p:cNvPr id="5" name="Content Placeholder 4"/>
          <p:cNvSpPr>
            <a:spLocks noGrp="1"/>
          </p:cNvSpPr>
          <p:nvPr>
            <p:ph idx="1"/>
          </p:nvPr>
        </p:nvSpPr>
        <p:spPr>
          <a:xfrm>
            <a:off x="457200" y="1447800"/>
            <a:ext cx="8382000" cy="5029200"/>
          </a:xfrm>
        </p:spPr>
        <p:txBody>
          <a:bodyPr>
            <a:normAutofit/>
          </a:bodyPr>
          <a:lstStyle/>
          <a:p>
            <a:r>
              <a:rPr lang="en-US" dirty="0"/>
              <a:t>In 2010, children ages 10-14 years made up 6.7% of the U.S. population, and teens ages 15-19 made up 7.1%.</a:t>
            </a:r>
            <a:r>
              <a:rPr lang="en-US" baseline="30000" dirty="0"/>
              <a:t>10</a:t>
            </a:r>
            <a:r>
              <a:rPr lang="en-US" dirty="0"/>
              <a:t> </a:t>
            </a:r>
          </a:p>
          <a:p>
            <a:r>
              <a:rPr lang="en-US" dirty="0"/>
              <a:t>Youth ages 10-19 years are at risk of contracting meningitis, a possibly fatal</a:t>
            </a:r>
            <a:r>
              <a:rPr lang="en-US" baseline="30000" dirty="0"/>
              <a:t>11</a:t>
            </a:r>
            <a:r>
              <a:rPr lang="en-US" dirty="0"/>
              <a:t> infection.</a:t>
            </a:r>
            <a:r>
              <a:rPr lang="en-US" baseline="30000" dirty="0"/>
              <a:t> </a:t>
            </a:r>
            <a:endParaRPr lang="en-US" dirty="0"/>
          </a:p>
          <a:p>
            <a:r>
              <a:rPr lang="en-US" dirty="0"/>
              <a:t>Meningococcal diseases are infections caused by the bacteria </a:t>
            </a:r>
            <a:r>
              <a:rPr lang="en-US" i="1" dirty="0"/>
              <a:t>Neisseria meningitidis.</a:t>
            </a:r>
            <a:r>
              <a:rPr lang="en-US" baseline="30000" dirty="0"/>
              <a:t>12</a:t>
            </a:r>
            <a:r>
              <a:rPr lang="en-US" dirty="0"/>
              <a:t> </a:t>
            </a:r>
          </a:p>
          <a:p>
            <a:r>
              <a:rPr lang="en-US" dirty="0"/>
              <a:t>The meningococcal vaccine can prevent most types of meningococcal disease.</a:t>
            </a:r>
            <a:r>
              <a:rPr lang="en-US" baseline="30000" dirty="0"/>
              <a:t>13</a:t>
            </a:r>
            <a:endParaRPr lang="en-US" dirty="0"/>
          </a:p>
        </p:txBody>
      </p:sp>
    </p:spTree>
    <p:extLst>
      <p:ext uri="{BB962C8B-B14F-4D97-AF65-F5344CB8AC3E}">
        <p14:creationId xmlns:p14="http://schemas.microsoft.com/office/powerpoint/2010/main" val="1077075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Adolescents ages 13-15 who ever received at least 1 dose of the meningococcal vaccine, by race/ethnicity and family income, 2008-2013</a:t>
            </a:r>
          </a:p>
        </p:txBody>
      </p:sp>
      <p:sp>
        <p:nvSpPr>
          <p:cNvPr id="4" name="Content Placeholder 3"/>
          <p:cNvSpPr>
            <a:spLocks noGrp="1"/>
          </p:cNvSpPr>
          <p:nvPr>
            <p:ph sz="half" idx="4294967295"/>
          </p:nvPr>
        </p:nvSpPr>
        <p:spPr>
          <a:xfrm>
            <a:off x="457200" y="5669280"/>
            <a:ext cx="8229600" cy="609600"/>
          </a:xfrm>
        </p:spPr>
        <p:txBody>
          <a:bodyPr>
            <a:noAutofit/>
          </a:bodyPr>
          <a:lstStyle/>
          <a:p>
            <a:pPr marL="0" indent="0">
              <a:buNone/>
            </a:pPr>
            <a:r>
              <a:rPr lang="en-US" sz="1000" b="1" dirty="0"/>
              <a:t>Source: </a:t>
            </a:r>
            <a:r>
              <a:rPr lang="en-US" sz="1000" dirty="0"/>
              <a:t>Centers for Disease Control and Prevention, National Center for Health Statistics and National Center for Immunization and Respiratory Diseases, National Immunization Survey, 2008-2013. </a:t>
            </a:r>
          </a:p>
          <a:p>
            <a:pPr marL="0" indent="0">
              <a:spcBef>
                <a:spcPts val="0"/>
              </a:spcBef>
              <a:buNone/>
            </a:pPr>
            <a:r>
              <a:rPr lang="en-US" sz="1000" b="1" dirty="0"/>
              <a:t>Note: </a:t>
            </a:r>
            <a:r>
              <a:rPr lang="en-US" sz="1000" dirty="0"/>
              <a:t>White and Black are non-Hispanic. Hispanic includes all races.</a:t>
            </a:r>
            <a:endParaRPr lang="en-US" sz="1000" b="1" dirty="0"/>
          </a:p>
        </p:txBody>
      </p:sp>
      <p:graphicFrame>
        <p:nvGraphicFramePr>
          <p:cNvPr id="5" name="Chart 4"/>
          <p:cNvGraphicFramePr/>
          <p:nvPr>
            <p:extLst>
              <p:ext uri="{D42A27DB-BD31-4B8C-83A1-F6EECF244321}">
                <p14:modId xmlns:p14="http://schemas.microsoft.com/office/powerpoint/2010/main" val="1554521075"/>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297425681"/>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8046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Adolescents ages 13-17 years who ever received at least 1 dose of the meningococcal vaccine, by State quartiles, 2014 </a:t>
            </a:r>
          </a:p>
        </p:txBody>
      </p:sp>
      <p:sp>
        <p:nvSpPr>
          <p:cNvPr id="4" name="Title 1"/>
          <p:cNvSpPr txBox="1">
            <a:spLocks/>
          </p:cNvSpPr>
          <p:nvPr/>
        </p:nvSpPr>
        <p:spPr>
          <a:xfrm>
            <a:off x="1600200" y="274638"/>
            <a:ext cx="7086600" cy="868362"/>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600" b="1" kern="1200" baseline="0">
                <a:solidFill>
                  <a:schemeClr val="accent1"/>
                </a:solidFill>
                <a:latin typeface="+mj-lt"/>
                <a:ea typeface="+mj-ea"/>
                <a:cs typeface="+mj-cs"/>
              </a:defRPr>
            </a:lvl1pPr>
          </a:lstStyle>
          <a:p>
            <a:endParaRPr lang="en-US" sz="2000" dirty="0"/>
          </a:p>
        </p:txBody>
      </p:sp>
      <p:sp>
        <p:nvSpPr>
          <p:cNvPr id="5" name="Rectangle 4"/>
          <p:cNvSpPr/>
          <p:nvPr/>
        </p:nvSpPr>
        <p:spPr>
          <a:xfrm>
            <a:off x="457200" y="6126480"/>
            <a:ext cx="8229600" cy="553998"/>
          </a:xfrm>
          <a:prstGeom prst="rect">
            <a:avLst/>
          </a:prstGeom>
        </p:spPr>
        <p:txBody>
          <a:bodyPr wrap="square" lIns="0">
            <a:spAutoFit/>
          </a:bodyPr>
          <a:lstStyle/>
          <a:p>
            <a:r>
              <a:rPr lang="en-US" sz="1000" b="1" dirty="0"/>
              <a:t>Source: </a:t>
            </a:r>
            <a:r>
              <a:rPr lang="en-US" sz="1000" dirty="0"/>
              <a:t>National Immunization Survey-Teen, United States, 2014. </a:t>
            </a:r>
            <a:r>
              <a:rPr lang="en-US" sz="1000" dirty="0">
                <a:hlinkClick r:id="rId3"/>
              </a:rPr>
              <a:t>http://www.cdc.gov/vaccines/imz-managers/coverage/nis/teen/data/tables-2014.html</a:t>
            </a:r>
            <a:r>
              <a:rPr lang="en-US" sz="1000" dirty="0"/>
              <a:t> </a:t>
            </a:r>
          </a:p>
          <a:p>
            <a:r>
              <a:rPr lang="en-US" sz="1000" b="1" dirty="0">
                <a:solidFill>
                  <a:srgbClr val="0000FF"/>
                </a:solidFill>
              </a:rPr>
              <a:t>Note: </a:t>
            </a:r>
            <a:r>
              <a:rPr lang="en-US" sz="1000" dirty="0">
                <a:solidFill>
                  <a:srgbClr val="0000FF"/>
                </a:solidFill>
              </a:rPr>
              <a:t>Quartile values may overlap due to rounding.</a:t>
            </a:r>
            <a:endParaRPr lang="en-US" sz="1000" b="1" dirty="0">
              <a:solidFill>
                <a:srgbClr val="0000FF"/>
              </a:solidFill>
            </a:endParaRPr>
          </a:p>
        </p:txBody>
      </p:sp>
      <p:sp>
        <p:nvSpPr>
          <p:cNvPr id="6" name="Title 1"/>
          <p:cNvSpPr txBox="1">
            <a:spLocks/>
          </p:cNvSpPr>
          <p:nvPr/>
        </p:nvSpPr>
        <p:spPr>
          <a:xfrm>
            <a:off x="1600200" y="274638"/>
            <a:ext cx="7086600" cy="8683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accent1"/>
                </a:solidFill>
                <a:latin typeface="+mj-lt"/>
                <a:ea typeface="+mj-ea"/>
                <a:cs typeface="+mj-cs"/>
              </a:defRPr>
            </a:lvl1pPr>
          </a:lstStyle>
          <a:p>
            <a:endParaRPr lang="en-US" sz="2000" dirty="0"/>
          </a:p>
        </p:txBody>
      </p:sp>
      <p:sp>
        <p:nvSpPr>
          <p:cNvPr id="7" name="Title 3"/>
          <p:cNvSpPr txBox="1">
            <a:spLocks/>
          </p:cNvSpPr>
          <p:nvPr/>
        </p:nvSpPr>
        <p:spPr>
          <a:xfrm>
            <a:off x="1600200" y="274638"/>
            <a:ext cx="7086600" cy="8683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baseline="0">
                <a:solidFill>
                  <a:schemeClr val="accent1"/>
                </a:solidFill>
                <a:latin typeface="+mj-lt"/>
                <a:ea typeface="+mj-ea"/>
                <a:cs typeface="+mj-cs"/>
              </a:defRPr>
            </a:lvl1pPr>
          </a:lstStyle>
          <a:p>
            <a:endParaRPr lang="en-US" sz="2000" dirty="0"/>
          </a:p>
        </p:txBody>
      </p:sp>
      <p:grpSp>
        <p:nvGrpSpPr>
          <p:cNvPr id="8" name="Group 332"/>
          <p:cNvGrpSpPr>
            <a:grpSpLocks noChangeAspect="1"/>
          </p:cNvGrpSpPr>
          <p:nvPr/>
        </p:nvGrpSpPr>
        <p:grpSpPr bwMode="auto">
          <a:xfrm>
            <a:off x="1143000" y="1371600"/>
            <a:ext cx="6400800" cy="3887778"/>
            <a:chOff x="816" y="576"/>
            <a:chExt cx="4854" cy="2948"/>
          </a:xfrm>
        </p:grpSpPr>
        <p:sp>
          <p:nvSpPr>
            <p:cNvPr id="9" name="Freeform 31"/>
            <p:cNvSpPr>
              <a:spLocks/>
            </p:cNvSpPr>
            <p:nvPr/>
          </p:nvSpPr>
          <p:spPr bwMode="auto">
            <a:xfrm>
              <a:off x="1058" y="601"/>
              <a:ext cx="584" cy="441"/>
            </a:xfrm>
            <a:custGeom>
              <a:avLst/>
              <a:gdLst>
                <a:gd name="T0" fmla="*/ 19 w 622"/>
                <a:gd name="T1" fmla="*/ 95 h 440"/>
                <a:gd name="T2" fmla="*/ 11 w 622"/>
                <a:gd name="T3" fmla="*/ 217 h 440"/>
                <a:gd name="T4" fmla="*/ 23 w 622"/>
                <a:gd name="T5" fmla="*/ 217 h 440"/>
                <a:gd name="T6" fmla="*/ 17 w 622"/>
                <a:gd name="T7" fmla="*/ 246 h 440"/>
                <a:gd name="T8" fmla="*/ 8 w 622"/>
                <a:gd name="T9" fmla="*/ 230 h 440"/>
                <a:gd name="T10" fmla="*/ 0 w 622"/>
                <a:gd name="T11" fmla="*/ 263 h 440"/>
                <a:gd name="T12" fmla="*/ 35 w 622"/>
                <a:gd name="T13" fmla="*/ 287 h 440"/>
                <a:gd name="T14" fmla="*/ 36 w 622"/>
                <a:gd name="T15" fmla="*/ 298 h 440"/>
                <a:gd name="T16" fmla="*/ 45 w 622"/>
                <a:gd name="T17" fmla="*/ 300 h 440"/>
                <a:gd name="T18" fmla="*/ 89 w 622"/>
                <a:gd name="T19" fmla="*/ 389 h 440"/>
                <a:gd name="T20" fmla="*/ 138 w 622"/>
                <a:gd name="T21" fmla="*/ 386 h 440"/>
                <a:gd name="T22" fmla="*/ 175 w 622"/>
                <a:gd name="T23" fmla="*/ 407 h 440"/>
                <a:gd name="T24" fmla="*/ 193 w 622"/>
                <a:gd name="T25" fmla="*/ 403 h 440"/>
                <a:gd name="T26" fmla="*/ 305 w 622"/>
                <a:gd name="T27" fmla="*/ 407 h 440"/>
                <a:gd name="T28" fmla="*/ 431 w 622"/>
                <a:gd name="T29" fmla="*/ 444 h 440"/>
                <a:gd name="T30" fmla="*/ 434 w 622"/>
                <a:gd name="T31" fmla="*/ 395 h 440"/>
                <a:gd name="T32" fmla="*/ 486 w 622"/>
                <a:gd name="T33" fmla="*/ 108 h 440"/>
                <a:gd name="T34" fmla="*/ 150 w 622"/>
                <a:gd name="T35" fmla="*/ 0 h 440"/>
                <a:gd name="T36" fmla="*/ 152 w 622"/>
                <a:gd name="T37" fmla="*/ 82 h 440"/>
                <a:gd name="T38" fmla="*/ 136 w 622"/>
                <a:gd name="T39" fmla="*/ 150 h 440"/>
                <a:gd name="T40" fmla="*/ 133 w 622"/>
                <a:gd name="T41" fmla="*/ 186 h 440"/>
                <a:gd name="T42" fmla="*/ 98 w 622"/>
                <a:gd name="T43" fmla="*/ 197 h 440"/>
                <a:gd name="T44" fmla="*/ 96 w 622"/>
                <a:gd name="T45" fmla="*/ 181 h 440"/>
                <a:gd name="T46" fmla="*/ 125 w 622"/>
                <a:gd name="T47" fmla="*/ 158 h 440"/>
                <a:gd name="T48" fmla="*/ 122 w 622"/>
                <a:gd name="T49" fmla="*/ 139 h 440"/>
                <a:gd name="T50" fmla="*/ 96 w 622"/>
                <a:gd name="T51" fmla="*/ 144 h 440"/>
                <a:gd name="T52" fmla="*/ 116 w 622"/>
                <a:gd name="T53" fmla="*/ 123 h 440"/>
                <a:gd name="T54" fmla="*/ 130 w 622"/>
                <a:gd name="T55" fmla="*/ 108 h 440"/>
                <a:gd name="T56" fmla="*/ 21 w 622"/>
                <a:gd name="T57" fmla="*/ 21 h 440"/>
                <a:gd name="T58" fmla="*/ 11 w 622"/>
                <a:gd name="T59" fmla="*/ 45 h 440"/>
                <a:gd name="T60" fmla="*/ 19 w 622"/>
                <a:gd name="T61" fmla="*/ 95 h 440"/>
                <a:gd name="T62" fmla="*/ 19 w 622"/>
                <a:gd name="T63" fmla="*/ 95 h 4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0"/>
                <a:gd name="T98" fmla="*/ 622 w 622"/>
                <a:gd name="T99" fmla="*/ 440 h 4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0">
                  <a:moveTo>
                    <a:pt x="23" y="95"/>
                  </a:moveTo>
                  <a:lnTo>
                    <a:pt x="15" y="217"/>
                  </a:lnTo>
                  <a:lnTo>
                    <a:pt x="30" y="217"/>
                  </a:lnTo>
                  <a:lnTo>
                    <a:pt x="21" y="242"/>
                  </a:lnTo>
                  <a:lnTo>
                    <a:pt x="10" y="226"/>
                  </a:lnTo>
                  <a:lnTo>
                    <a:pt x="0" y="259"/>
                  </a:lnTo>
                  <a:lnTo>
                    <a:pt x="44" y="283"/>
                  </a:lnTo>
                  <a:lnTo>
                    <a:pt x="46" y="294"/>
                  </a:lnTo>
                  <a:lnTo>
                    <a:pt x="57" y="296"/>
                  </a:lnTo>
                  <a:lnTo>
                    <a:pt x="114" y="385"/>
                  </a:lnTo>
                  <a:lnTo>
                    <a:pt x="177" y="382"/>
                  </a:lnTo>
                  <a:lnTo>
                    <a:pt x="224" y="403"/>
                  </a:lnTo>
                  <a:lnTo>
                    <a:pt x="247" y="399"/>
                  </a:lnTo>
                  <a:lnTo>
                    <a:pt x="389" y="403"/>
                  </a:lnTo>
                  <a:lnTo>
                    <a:pt x="551" y="440"/>
                  </a:lnTo>
                  <a:lnTo>
                    <a:pt x="554" y="391"/>
                  </a:lnTo>
                  <a:lnTo>
                    <a:pt x="622" y="108"/>
                  </a:lnTo>
                  <a:lnTo>
                    <a:pt x="191" y="0"/>
                  </a:lnTo>
                  <a:lnTo>
                    <a:pt x="195" y="82"/>
                  </a:lnTo>
                  <a:lnTo>
                    <a:pt x="174" y="150"/>
                  </a:lnTo>
                  <a:lnTo>
                    <a:pt x="170" y="186"/>
                  </a:lnTo>
                  <a:lnTo>
                    <a:pt x="125" y="197"/>
                  </a:lnTo>
                  <a:lnTo>
                    <a:pt x="122" y="181"/>
                  </a:lnTo>
                  <a:lnTo>
                    <a:pt x="159" y="158"/>
                  </a:lnTo>
                  <a:lnTo>
                    <a:pt x="156" y="139"/>
                  </a:lnTo>
                  <a:lnTo>
                    <a:pt x="122" y="144"/>
                  </a:lnTo>
                  <a:lnTo>
                    <a:pt x="148" y="123"/>
                  </a:lnTo>
                  <a:lnTo>
                    <a:pt x="166" y="108"/>
                  </a:lnTo>
                  <a:lnTo>
                    <a:pt x="26" y="21"/>
                  </a:lnTo>
                  <a:lnTo>
                    <a:pt x="15" y="45"/>
                  </a:lnTo>
                  <a:lnTo>
                    <a:pt x="23" y="9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 name="Freeform 32"/>
            <p:cNvSpPr>
              <a:spLocks/>
            </p:cNvSpPr>
            <p:nvPr/>
          </p:nvSpPr>
          <p:spPr bwMode="auto">
            <a:xfrm>
              <a:off x="1195" y="627"/>
              <a:ext cx="27" cy="32"/>
            </a:xfrm>
            <a:custGeom>
              <a:avLst/>
              <a:gdLst>
                <a:gd name="T0" fmla="*/ 0 w 29"/>
                <a:gd name="T1" fmla="*/ 14 h 32"/>
                <a:gd name="T2" fmla="*/ 18 w 29"/>
                <a:gd name="T3" fmla="*/ 0 h 32"/>
                <a:gd name="T4" fmla="*/ 21 w 29"/>
                <a:gd name="T5" fmla="*/ 14 h 32"/>
                <a:gd name="T6" fmla="*/ 18 w 29"/>
                <a:gd name="T7" fmla="*/ 32 h 32"/>
                <a:gd name="T8" fmla="*/ 0 w 29"/>
                <a:gd name="T9" fmla="*/ 14 h 32"/>
                <a:gd name="T10" fmla="*/ 0 w 29"/>
                <a:gd name="T11" fmla="*/ 14 h 32"/>
                <a:gd name="T12" fmla="*/ 0 w 29"/>
                <a:gd name="T13" fmla="*/ 14 h 32"/>
                <a:gd name="T14" fmla="*/ 0 60000 65536"/>
                <a:gd name="T15" fmla="*/ 0 60000 65536"/>
                <a:gd name="T16" fmla="*/ 0 60000 65536"/>
                <a:gd name="T17" fmla="*/ 0 60000 65536"/>
                <a:gd name="T18" fmla="*/ 0 60000 65536"/>
                <a:gd name="T19" fmla="*/ 0 60000 65536"/>
                <a:gd name="T20" fmla="*/ 0 60000 65536"/>
                <a:gd name="T21" fmla="*/ 0 w 29"/>
                <a:gd name="T22" fmla="*/ 0 h 32"/>
                <a:gd name="T23" fmla="*/ 29 w 29"/>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2">
                  <a:moveTo>
                    <a:pt x="0" y="14"/>
                  </a:moveTo>
                  <a:lnTo>
                    <a:pt x="23" y="0"/>
                  </a:lnTo>
                  <a:lnTo>
                    <a:pt x="29" y="14"/>
                  </a:lnTo>
                  <a:lnTo>
                    <a:pt x="24" y="32"/>
                  </a:lnTo>
                  <a:lnTo>
                    <a:pt x="0" y="1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 name="Freeform 33"/>
            <p:cNvSpPr>
              <a:spLocks/>
            </p:cNvSpPr>
            <p:nvPr/>
          </p:nvSpPr>
          <p:spPr bwMode="auto">
            <a:xfrm>
              <a:off x="1598" y="1537"/>
              <a:ext cx="495" cy="641"/>
            </a:xfrm>
            <a:custGeom>
              <a:avLst/>
              <a:gdLst>
                <a:gd name="T0" fmla="*/ 89 w 526"/>
                <a:gd name="T1" fmla="*/ 0 h 641"/>
                <a:gd name="T2" fmla="*/ 290 w 526"/>
                <a:gd name="T3" fmla="*/ 47 h 641"/>
                <a:gd name="T4" fmla="*/ 275 w 526"/>
                <a:gd name="T5" fmla="*/ 159 h 641"/>
                <a:gd name="T6" fmla="*/ 413 w 526"/>
                <a:gd name="T7" fmla="*/ 186 h 641"/>
                <a:gd name="T8" fmla="*/ 359 w 526"/>
                <a:gd name="T9" fmla="*/ 641 h 641"/>
                <a:gd name="T10" fmla="*/ 0 w 526"/>
                <a:gd name="T11" fmla="*/ 565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4" y="0"/>
                  </a:moveTo>
                  <a:lnTo>
                    <a:pt x="369" y="47"/>
                  </a:lnTo>
                  <a:lnTo>
                    <a:pt x="350" y="159"/>
                  </a:lnTo>
                  <a:lnTo>
                    <a:pt x="526" y="186"/>
                  </a:lnTo>
                  <a:lnTo>
                    <a:pt x="458" y="641"/>
                  </a:lnTo>
                  <a:lnTo>
                    <a:pt x="0" y="565"/>
                  </a:lnTo>
                  <a:lnTo>
                    <a:pt x="114"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 name="Freeform 34"/>
            <p:cNvSpPr>
              <a:spLocks/>
            </p:cNvSpPr>
            <p:nvPr/>
          </p:nvSpPr>
          <p:spPr bwMode="auto">
            <a:xfrm>
              <a:off x="904" y="869"/>
              <a:ext cx="699" cy="616"/>
            </a:xfrm>
            <a:custGeom>
              <a:avLst/>
              <a:gdLst>
                <a:gd name="T0" fmla="*/ 0 w 741"/>
                <a:gd name="T1" fmla="*/ 462 h 614"/>
                <a:gd name="T2" fmla="*/ 24 w 741"/>
                <a:gd name="T3" fmla="*/ 303 h 614"/>
                <a:gd name="T4" fmla="*/ 55 w 741"/>
                <a:gd name="T5" fmla="*/ 258 h 614"/>
                <a:gd name="T6" fmla="*/ 125 w 741"/>
                <a:gd name="T7" fmla="*/ 0 h 614"/>
                <a:gd name="T8" fmla="*/ 162 w 741"/>
                <a:gd name="T9" fmla="*/ 13 h 614"/>
                <a:gd name="T10" fmla="*/ 164 w 741"/>
                <a:gd name="T11" fmla="*/ 25 h 614"/>
                <a:gd name="T12" fmla="*/ 172 w 741"/>
                <a:gd name="T13" fmla="*/ 26 h 614"/>
                <a:gd name="T14" fmla="*/ 217 w 741"/>
                <a:gd name="T15" fmla="*/ 115 h 614"/>
                <a:gd name="T16" fmla="*/ 266 w 741"/>
                <a:gd name="T17" fmla="*/ 112 h 614"/>
                <a:gd name="T18" fmla="*/ 303 w 741"/>
                <a:gd name="T19" fmla="*/ 133 h 614"/>
                <a:gd name="T20" fmla="*/ 321 w 741"/>
                <a:gd name="T21" fmla="*/ 130 h 614"/>
                <a:gd name="T22" fmla="*/ 432 w 741"/>
                <a:gd name="T23" fmla="*/ 133 h 614"/>
                <a:gd name="T24" fmla="*/ 559 w 741"/>
                <a:gd name="T25" fmla="*/ 170 h 614"/>
                <a:gd name="T26" fmla="*/ 565 w 741"/>
                <a:gd name="T27" fmla="*/ 190 h 614"/>
                <a:gd name="T28" fmla="*/ 580 w 741"/>
                <a:gd name="T29" fmla="*/ 217 h 614"/>
                <a:gd name="T30" fmla="*/ 537 w 741"/>
                <a:gd name="T31" fmla="*/ 301 h 614"/>
                <a:gd name="T32" fmla="*/ 510 w 741"/>
                <a:gd name="T33" fmla="*/ 336 h 614"/>
                <a:gd name="T34" fmla="*/ 506 w 741"/>
                <a:gd name="T35" fmla="*/ 359 h 614"/>
                <a:gd name="T36" fmla="*/ 522 w 741"/>
                <a:gd name="T37" fmla="*/ 381 h 614"/>
                <a:gd name="T38" fmla="*/ 504 w 741"/>
                <a:gd name="T39" fmla="*/ 433 h 614"/>
                <a:gd name="T40" fmla="*/ 469 w 741"/>
                <a:gd name="T41" fmla="*/ 618 h 614"/>
                <a:gd name="T42" fmla="*/ 273 w 741"/>
                <a:gd name="T43" fmla="*/ 558 h 614"/>
                <a:gd name="T44" fmla="*/ 0 w 741"/>
                <a:gd name="T45" fmla="*/ 462 h 614"/>
                <a:gd name="T46" fmla="*/ 0 w 741"/>
                <a:gd name="T47" fmla="*/ 462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70" y="258"/>
                  </a:lnTo>
                  <a:lnTo>
                    <a:pt x="160" y="0"/>
                  </a:lnTo>
                  <a:lnTo>
                    <a:pt x="207" y="13"/>
                  </a:lnTo>
                  <a:lnTo>
                    <a:pt x="209" y="25"/>
                  </a:lnTo>
                  <a:lnTo>
                    <a:pt x="220" y="26"/>
                  </a:lnTo>
                  <a:lnTo>
                    <a:pt x="277" y="115"/>
                  </a:lnTo>
                  <a:lnTo>
                    <a:pt x="340" y="112"/>
                  </a:lnTo>
                  <a:lnTo>
                    <a:pt x="387" y="133"/>
                  </a:lnTo>
                  <a:lnTo>
                    <a:pt x="410" y="130"/>
                  </a:lnTo>
                  <a:lnTo>
                    <a:pt x="552" y="133"/>
                  </a:lnTo>
                  <a:lnTo>
                    <a:pt x="714" y="170"/>
                  </a:lnTo>
                  <a:lnTo>
                    <a:pt x="722" y="190"/>
                  </a:lnTo>
                  <a:lnTo>
                    <a:pt x="741" y="217"/>
                  </a:lnTo>
                  <a:lnTo>
                    <a:pt x="686" y="301"/>
                  </a:lnTo>
                  <a:lnTo>
                    <a:pt x="651" y="332"/>
                  </a:lnTo>
                  <a:lnTo>
                    <a:pt x="646" y="355"/>
                  </a:lnTo>
                  <a:lnTo>
                    <a:pt x="667" y="377"/>
                  </a:lnTo>
                  <a:lnTo>
                    <a:pt x="644" y="429"/>
                  </a:lnTo>
                  <a:lnTo>
                    <a:pt x="599" y="614"/>
                  </a:lnTo>
                  <a:lnTo>
                    <a:pt x="348" y="554"/>
                  </a:lnTo>
                  <a:lnTo>
                    <a:pt x="0" y="45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 name="Freeform 35"/>
            <p:cNvSpPr>
              <a:spLocks/>
            </p:cNvSpPr>
            <p:nvPr/>
          </p:nvSpPr>
          <p:spPr bwMode="auto">
            <a:xfrm>
              <a:off x="838" y="1327"/>
              <a:ext cx="698" cy="1230"/>
            </a:xfrm>
            <a:custGeom>
              <a:avLst/>
              <a:gdLst>
                <a:gd name="T0" fmla="*/ 21 w 738"/>
                <a:gd name="T1" fmla="*/ 250 h 1229"/>
                <a:gd name="T2" fmla="*/ 5 w 738"/>
                <a:gd name="T3" fmla="*/ 345 h 1229"/>
                <a:gd name="T4" fmla="*/ 59 w 738"/>
                <a:gd name="T5" fmla="*/ 499 h 1229"/>
                <a:gd name="T6" fmla="*/ 70 w 738"/>
                <a:gd name="T7" fmla="*/ 489 h 1229"/>
                <a:gd name="T8" fmla="*/ 86 w 738"/>
                <a:gd name="T9" fmla="*/ 554 h 1229"/>
                <a:gd name="T10" fmla="*/ 59 w 738"/>
                <a:gd name="T11" fmla="*/ 509 h 1229"/>
                <a:gd name="T12" fmla="*/ 53 w 738"/>
                <a:gd name="T13" fmla="*/ 580 h 1229"/>
                <a:gd name="T14" fmla="*/ 84 w 738"/>
                <a:gd name="T15" fmla="*/ 628 h 1229"/>
                <a:gd name="T16" fmla="*/ 63 w 738"/>
                <a:gd name="T17" fmla="*/ 687 h 1229"/>
                <a:gd name="T18" fmla="*/ 124 w 738"/>
                <a:gd name="T19" fmla="*/ 851 h 1229"/>
                <a:gd name="T20" fmla="*/ 111 w 738"/>
                <a:gd name="T21" fmla="*/ 911 h 1229"/>
                <a:gd name="T22" fmla="*/ 190 w 738"/>
                <a:gd name="T23" fmla="*/ 958 h 1229"/>
                <a:gd name="T24" fmla="*/ 218 w 738"/>
                <a:gd name="T25" fmla="*/ 1006 h 1229"/>
                <a:gd name="T26" fmla="*/ 252 w 738"/>
                <a:gd name="T27" fmla="*/ 1022 h 1229"/>
                <a:gd name="T28" fmla="*/ 253 w 738"/>
                <a:gd name="T29" fmla="*/ 1052 h 1229"/>
                <a:gd name="T30" fmla="*/ 275 w 738"/>
                <a:gd name="T31" fmla="*/ 1058 h 1229"/>
                <a:gd name="T32" fmla="*/ 321 w 738"/>
                <a:gd name="T33" fmla="*/ 1152 h 1229"/>
                <a:gd name="T34" fmla="*/ 321 w 738"/>
                <a:gd name="T35" fmla="*/ 1218 h 1229"/>
                <a:gd name="T36" fmla="*/ 527 w 738"/>
                <a:gd name="T37" fmla="*/ 1233 h 1229"/>
                <a:gd name="T38" fmla="*/ 513 w 738"/>
                <a:gd name="T39" fmla="*/ 1205 h 1229"/>
                <a:gd name="T40" fmla="*/ 520 w 738"/>
                <a:gd name="T41" fmla="*/ 1167 h 1229"/>
                <a:gd name="T42" fmla="*/ 553 w 738"/>
                <a:gd name="T43" fmla="*/ 1099 h 1229"/>
                <a:gd name="T44" fmla="*/ 577 w 738"/>
                <a:gd name="T45" fmla="*/ 1081 h 1229"/>
                <a:gd name="T46" fmla="*/ 563 w 738"/>
                <a:gd name="T47" fmla="*/ 1056 h 1229"/>
                <a:gd name="T48" fmla="*/ 553 w 738"/>
                <a:gd name="T49" fmla="*/ 990 h 1229"/>
                <a:gd name="T50" fmla="*/ 260 w 738"/>
                <a:gd name="T51" fmla="*/ 423 h 1229"/>
                <a:gd name="T52" fmla="*/ 328 w 738"/>
                <a:gd name="T53" fmla="*/ 96 h 1229"/>
                <a:gd name="T54" fmla="*/ 55 w 738"/>
                <a:gd name="T55" fmla="*/ 0 h 1229"/>
                <a:gd name="T56" fmla="*/ 48 w 738"/>
                <a:gd name="T57" fmla="*/ 20 h 1229"/>
                <a:gd name="T58" fmla="*/ 0 w 738"/>
                <a:gd name="T59" fmla="*/ 164 h 1229"/>
                <a:gd name="T60" fmla="*/ 21 w 738"/>
                <a:gd name="T61" fmla="*/ 250 h 1229"/>
                <a:gd name="T62" fmla="*/ 21 w 738"/>
                <a:gd name="T63" fmla="*/ 250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8"/>
                <a:gd name="T97" fmla="*/ 0 h 1229"/>
                <a:gd name="T98" fmla="*/ 738 w 738"/>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8" h="1229">
                  <a:moveTo>
                    <a:pt x="26" y="250"/>
                  </a:moveTo>
                  <a:lnTo>
                    <a:pt x="5" y="345"/>
                  </a:lnTo>
                  <a:lnTo>
                    <a:pt x="76" y="499"/>
                  </a:lnTo>
                  <a:lnTo>
                    <a:pt x="89" y="489"/>
                  </a:lnTo>
                  <a:lnTo>
                    <a:pt x="110" y="554"/>
                  </a:lnTo>
                  <a:lnTo>
                    <a:pt x="76" y="509"/>
                  </a:lnTo>
                  <a:lnTo>
                    <a:pt x="68" y="580"/>
                  </a:lnTo>
                  <a:lnTo>
                    <a:pt x="107" y="624"/>
                  </a:lnTo>
                  <a:lnTo>
                    <a:pt x="81" y="683"/>
                  </a:lnTo>
                  <a:lnTo>
                    <a:pt x="158" y="847"/>
                  </a:lnTo>
                  <a:lnTo>
                    <a:pt x="141" y="907"/>
                  </a:lnTo>
                  <a:lnTo>
                    <a:pt x="243" y="954"/>
                  </a:lnTo>
                  <a:lnTo>
                    <a:pt x="280" y="1002"/>
                  </a:lnTo>
                  <a:lnTo>
                    <a:pt x="322" y="1018"/>
                  </a:lnTo>
                  <a:lnTo>
                    <a:pt x="323" y="1048"/>
                  </a:lnTo>
                  <a:lnTo>
                    <a:pt x="351" y="1054"/>
                  </a:lnTo>
                  <a:lnTo>
                    <a:pt x="411" y="1148"/>
                  </a:lnTo>
                  <a:lnTo>
                    <a:pt x="411" y="1214"/>
                  </a:lnTo>
                  <a:lnTo>
                    <a:pt x="673" y="1229"/>
                  </a:lnTo>
                  <a:lnTo>
                    <a:pt x="657" y="1201"/>
                  </a:lnTo>
                  <a:lnTo>
                    <a:pt x="665" y="1163"/>
                  </a:lnTo>
                  <a:lnTo>
                    <a:pt x="707" y="1095"/>
                  </a:lnTo>
                  <a:lnTo>
                    <a:pt x="738" y="1077"/>
                  </a:lnTo>
                  <a:lnTo>
                    <a:pt x="720" y="1052"/>
                  </a:lnTo>
                  <a:lnTo>
                    <a:pt x="707" y="986"/>
                  </a:lnTo>
                  <a:lnTo>
                    <a:pt x="332" y="423"/>
                  </a:lnTo>
                  <a:lnTo>
                    <a:pt x="419" y="96"/>
                  </a:lnTo>
                  <a:lnTo>
                    <a:pt x="71" y="0"/>
                  </a:lnTo>
                  <a:lnTo>
                    <a:pt x="61" y="20"/>
                  </a:lnTo>
                  <a:lnTo>
                    <a:pt x="0" y="164"/>
                  </a:lnTo>
                  <a:lnTo>
                    <a:pt x="26" y="25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4" name="Freeform 36"/>
            <p:cNvSpPr>
              <a:spLocks/>
            </p:cNvSpPr>
            <p:nvPr/>
          </p:nvSpPr>
          <p:spPr bwMode="auto">
            <a:xfrm>
              <a:off x="1150" y="1424"/>
              <a:ext cx="556" cy="890"/>
            </a:xfrm>
            <a:custGeom>
              <a:avLst/>
              <a:gdLst>
                <a:gd name="T0" fmla="*/ 0 w 591"/>
                <a:gd name="T1" fmla="*/ 327 h 890"/>
                <a:gd name="T2" fmla="*/ 294 w 591"/>
                <a:gd name="T3" fmla="*/ 890 h 890"/>
                <a:gd name="T4" fmla="*/ 306 w 591"/>
                <a:gd name="T5" fmla="*/ 770 h 890"/>
                <a:gd name="T6" fmla="*/ 322 w 591"/>
                <a:gd name="T7" fmla="*/ 764 h 890"/>
                <a:gd name="T8" fmla="*/ 350 w 591"/>
                <a:gd name="T9" fmla="*/ 785 h 890"/>
                <a:gd name="T10" fmla="*/ 373 w 591"/>
                <a:gd name="T11" fmla="*/ 678 h 890"/>
                <a:gd name="T12" fmla="*/ 463 w 591"/>
                <a:gd name="T13" fmla="*/ 113 h 890"/>
                <a:gd name="T14" fmla="*/ 264 w 591"/>
                <a:gd name="T15" fmla="*/ 60 h 890"/>
                <a:gd name="T16" fmla="*/ 68 w 591"/>
                <a:gd name="T17" fmla="*/ 0 h 890"/>
                <a:gd name="T18" fmla="*/ 0 w 591"/>
                <a:gd name="T19" fmla="*/ 327 h 890"/>
                <a:gd name="T20" fmla="*/ 0 w 591"/>
                <a:gd name="T21" fmla="*/ 327 h 8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1"/>
                <a:gd name="T34" fmla="*/ 0 h 890"/>
                <a:gd name="T35" fmla="*/ 591 w 591"/>
                <a:gd name="T36" fmla="*/ 890 h 8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1" h="890">
                  <a:moveTo>
                    <a:pt x="0" y="327"/>
                  </a:moveTo>
                  <a:lnTo>
                    <a:pt x="375" y="890"/>
                  </a:lnTo>
                  <a:lnTo>
                    <a:pt x="390" y="770"/>
                  </a:lnTo>
                  <a:lnTo>
                    <a:pt x="411" y="764"/>
                  </a:lnTo>
                  <a:lnTo>
                    <a:pt x="446" y="785"/>
                  </a:lnTo>
                  <a:lnTo>
                    <a:pt x="477" y="678"/>
                  </a:lnTo>
                  <a:lnTo>
                    <a:pt x="591" y="113"/>
                  </a:lnTo>
                  <a:lnTo>
                    <a:pt x="338" y="60"/>
                  </a:lnTo>
                  <a:lnTo>
                    <a:pt x="87" y="0"/>
                  </a:lnTo>
                  <a:lnTo>
                    <a:pt x="0" y="32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5" name="Freeform 37"/>
            <p:cNvSpPr>
              <a:spLocks/>
            </p:cNvSpPr>
            <p:nvPr/>
          </p:nvSpPr>
          <p:spPr bwMode="auto">
            <a:xfrm>
              <a:off x="1469" y="709"/>
              <a:ext cx="524" cy="873"/>
            </a:xfrm>
            <a:custGeom>
              <a:avLst/>
              <a:gdLst>
                <a:gd name="T0" fmla="*/ 0 w 557"/>
                <a:gd name="T1" fmla="*/ 774 h 873"/>
                <a:gd name="T2" fmla="*/ 35 w 557"/>
                <a:gd name="T3" fmla="*/ 589 h 873"/>
                <a:gd name="T4" fmla="*/ 53 w 557"/>
                <a:gd name="T5" fmla="*/ 537 h 873"/>
                <a:gd name="T6" fmla="*/ 36 w 557"/>
                <a:gd name="T7" fmla="*/ 515 h 873"/>
                <a:gd name="T8" fmla="*/ 40 w 557"/>
                <a:gd name="T9" fmla="*/ 492 h 873"/>
                <a:gd name="T10" fmla="*/ 68 w 557"/>
                <a:gd name="T11" fmla="*/ 461 h 873"/>
                <a:gd name="T12" fmla="*/ 110 w 557"/>
                <a:gd name="T13" fmla="*/ 377 h 873"/>
                <a:gd name="T14" fmla="*/ 95 w 557"/>
                <a:gd name="T15" fmla="*/ 350 h 873"/>
                <a:gd name="T16" fmla="*/ 89 w 557"/>
                <a:gd name="T17" fmla="*/ 330 h 873"/>
                <a:gd name="T18" fmla="*/ 92 w 557"/>
                <a:gd name="T19" fmla="*/ 283 h 873"/>
                <a:gd name="T20" fmla="*/ 145 w 557"/>
                <a:gd name="T21" fmla="*/ 0 h 873"/>
                <a:gd name="T22" fmla="*/ 201 w 557"/>
                <a:gd name="T23" fmla="*/ 15 h 873"/>
                <a:gd name="T24" fmla="*/ 183 w 557"/>
                <a:gd name="T25" fmla="*/ 126 h 873"/>
                <a:gd name="T26" fmla="*/ 195 w 557"/>
                <a:gd name="T27" fmla="*/ 165 h 873"/>
                <a:gd name="T28" fmla="*/ 196 w 557"/>
                <a:gd name="T29" fmla="*/ 189 h 873"/>
                <a:gd name="T30" fmla="*/ 190 w 557"/>
                <a:gd name="T31" fmla="*/ 194 h 873"/>
                <a:gd name="T32" fmla="*/ 210 w 557"/>
                <a:gd name="T33" fmla="*/ 220 h 873"/>
                <a:gd name="T34" fmla="*/ 235 w 557"/>
                <a:gd name="T35" fmla="*/ 291 h 873"/>
                <a:gd name="T36" fmla="*/ 241 w 557"/>
                <a:gd name="T37" fmla="*/ 355 h 873"/>
                <a:gd name="T38" fmla="*/ 246 w 557"/>
                <a:gd name="T39" fmla="*/ 389 h 873"/>
                <a:gd name="T40" fmla="*/ 229 w 557"/>
                <a:gd name="T41" fmla="*/ 421 h 873"/>
                <a:gd name="T42" fmla="*/ 239 w 557"/>
                <a:gd name="T43" fmla="*/ 435 h 873"/>
                <a:gd name="T44" fmla="*/ 270 w 557"/>
                <a:gd name="T45" fmla="*/ 414 h 873"/>
                <a:gd name="T46" fmla="*/ 291 w 557"/>
                <a:gd name="T47" fmla="*/ 526 h 873"/>
                <a:gd name="T48" fmla="*/ 305 w 557"/>
                <a:gd name="T49" fmla="*/ 531 h 873"/>
                <a:gd name="T50" fmla="*/ 307 w 557"/>
                <a:gd name="T51" fmla="*/ 563 h 873"/>
                <a:gd name="T52" fmla="*/ 346 w 557"/>
                <a:gd name="T53" fmla="*/ 576 h 873"/>
                <a:gd name="T54" fmla="*/ 407 w 557"/>
                <a:gd name="T55" fmla="*/ 578 h 873"/>
                <a:gd name="T56" fmla="*/ 433 w 557"/>
                <a:gd name="T57" fmla="*/ 593 h 873"/>
                <a:gd name="T58" fmla="*/ 395 w 557"/>
                <a:gd name="T59" fmla="*/ 873 h 873"/>
                <a:gd name="T60" fmla="*/ 196 w 557"/>
                <a:gd name="T61" fmla="*/ 827 h 873"/>
                <a:gd name="T62" fmla="*/ 0 w 557"/>
                <a:gd name="T63" fmla="*/ 774 h 873"/>
                <a:gd name="T64" fmla="*/ 0 w 557"/>
                <a:gd name="T65" fmla="*/ 774 h 8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3"/>
                <a:gd name="T101" fmla="*/ 557 w 557"/>
                <a:gd name="T102" fmla="*/ 873 h 8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3">
                  <a:moveTo>
                    <a:pt x="0" y="774"/>
                  </a:moveTo>
                  <a:lnTo>
                    <a:pt x="45" y="589"/>
                  </a:lnTo>
                  <a:lnTo>
                    <a:pt x="68" y="537"/>
                  </a:lnTo>
                  <a:lnTo>
                    <a:pt x="47" y="515"/>
                  </a:lnTo>
                  <a:lnTo>
                    <a:pt x="52" y="492"/>
                  </a:lnTo>
                  <a:lnTo>
                    <a:pt x="87" y="461"/>
                  </a:lnTo>
                  <a:lnTo>
                    <a:pt x="142" y="377"/>
                  </a:lnTo>
                  <a:lnTo>
                    <a:pt x="123" y="350"/>
                  </a:lnTo>
                  <a:lnTo>
                    <a:pt x="115" y="330"/>
                  </a:lnTo>
                  <a:lnTo>
                    <a:pt x="118" y="283"/>
                  </a:lnTo>
                  <a:lnTo>
                    <a:pt x="186" y="0"/>
                  </a:lnTo>
                  <a:lnTo>
                    <a:pt x="259" y="15"/>
                  </a:lnTo>
                  <a:lnTo>
                    <a:pt x="235" y="126"/>
                  </a:lnTo>
                  <a:lnTo>
                    <a:pt x="251" y="165"/>
                  </a:lnTo>
                  <a:lnTo>
                    <a:pt x="253" y="189"/>
                  </a:lnTo>
                  <a:lnTo>
                    <a:pt x="244" y="194"/>
                  </a:lnTo>
                  <a:lnTo>
                    <a:pt x="272" y="220"/>
                  </a:lnTo>
                  <a:lnTo>
                    <a:pt x="301" y="291"/>
                  </a:lnTo>
                  <a:lnTo>
                    <a:pt x="311" y="355"/>
                  </a:lnTo>
                  <a:lnTo>
                    <a:pt x="316" y="389"/>
                  </a:lnTo>
                  <a:lnTo>
                    <a:pt x="295" y="421"/>
                  </a:lnTo>
                  <a:lnTo>
                    <a:pt x="309" y="435"/>
                  </a:lnTo>
                  <a:lnTo>
                    <a:pt x="348" y="414"/>
                  </a:lnTo>
                  <a:lnTo>
                    <a:pt x="374" y="526"/>
                  </a:lnTo>
                  <a:lnTo>
                    <a:pt x="392" y="531"/>
                  </a:lnTo>
                  <a:lnTo>
                    <a:pt x="395" y="563"/>
                  </a:lnTo>
                  <a:lnTo>
                    <a:pt x="445" y="576"/>
                  </a:lnTo>
                  <a:lnTo>
                    <a:pt x="523" y="578"/>
                  </a:lnTo>
                  <a:lnTo>
                    <a:pt x="557" y="593"/>
                  </a:lnTo>
                  <a:lnTo>
                    <a:pt x="508" y="873"/>
                  </a:lnTo>
                  <a:lnTo>
                    <a:pt x="253" y="827"/>
                  </a:lnTo>
                  <a:lnTo>
                    <a:pt x="0" y="77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6" name="Freeform 38"/>
            <p:cNvSpPr>
              <a:spLocks/>
            </p:cNvSpPr>
            <p:nvPr/>
          </p:nvSpPr>
          <p:spPr bwMode="auto">
            <a:xfrm>
              <a:off x="1689" y="724"/>
              <a:ext cx="896" cy="590"/>
            </a:xfrm>
            <a:custGeom>
              <a:avLst/>
              <a:gdLst>
                <a:gd name="T0" fmla="*/ 12 w 952"/>
                <a:gd name="T1" fmla="*/ 150 h 590"/>
                <a:gd name="T2" fmla="*/ 14 w 952"/>
                <a:gd name="T3" fmla="*/ 174 h 590"/>
                <a:gd name="T4" fmla="*/ 8 w 952"/>
                <a:gd name="T5" fmla="*/ 179 h 590"/>
                <a:gd name="T6" fmla="*/ 29 w 952"/>
                <a:gd name="T7" fmla="*/ 205 h 590"/>
                <a:gd name="T8" fmla="*/ 52 w 952"/>
                <a:gd name="T9" fmla="*/ 276 h 590"/>
                <a:gd name="T10" fmla="*/ 59 w 952"/>
                <a:gd name="T11" fmla="*/ 340 h 590"/>
                <a:gd name="T12" fmla="*/ 63 w 952"/>
                <a:gd name="T13" fmla="*/ 374 h 590"/>
                <a:gd name="T14" fmla="*/ 47 w 952"/>
                <a:gd name="T15" fmla="*/ 406 h 590"/>
                <a:gd name="T16" fmla="*/ 58 w 952"/>
                <a:gd name="T17" fmla="*/ 420 h 590"/>
                <a:gd name="T18" fmla="*/ 88 w 952"/>
                <a:gd name="T19" fmla="*/ 399 h 590"/>
                <a:gd name="T20" fmla="*/ 109 w 952"/>
                <a:gd name="T21" fmla="*/ 511 h 590"/>
                <a:gd name="T22" fmla="*/ 123 w 952"/>
                <a:gd name="T23" fmla="*/ 516 h 590"/>
                <a:gd name="T24" fmla="*/ 125 w 952"/>
                <a:gd name="T25" fmla="*/ 548 h 590"/>
                <a:gd name="T26" fmla="*/ 135 w 952"/>
                <a:gd name="T27" fmla="*/ 565 h 590"/>
                <a:gd name="T28" fmla="*/ 164 w 952"/>
                <a:gd name="T29" fmla="*/ 561 h 590"/>
                <a:gd name="T30" fmla="*/ 226 w 952"/>
                <a:gd name="T31" fmla="*/ 563 h 590"/>
                <a:gd name="T32" fmla="*/ 252 w 952"/>
                <a:gd name="T33" fmla="*/ 578 h 590"/>
                <a:gd name="T34" fmla="*/ 259 w 952"/>
                <a:gd name="T35" fmla="*/ 519 h 590"/>
                <a:gd name="T36" fmla="*/ 463 w 952"/>
                <a:gd name="T37" fmla="*/ 558 h 590"/>
                <a:gd name="T38" fmla="*/ 710 w 952"/>
                <a:gd name="T39" fmla="*/ 590 h 590"/>
                <a:gd name="T40" fmla="*/ 717 w 952"/>
                <a:gd name="T41" fmla="*/ 484 h 590"/>
                <a:gd name="T42" fmla="*/ 744 w 952"/>
                <a:gd name="T43" fmla="*/ 139 h 590"/>
                <a:gd name="T44" fmla="*/ 413 w 952"/>
                <a:gd name="T45" fmla="*/ 90 h 590"/>
                <a:gd name="T46" fmla="*/ 250 w 952"/>
                <a:gd name="T47" fmla="*/ 56 h 590"/>
                <a:gd name="T48" fmla="*/ 20 w 952"/>
                <a:gd name="T49" fmla="*/ 0 h 590"/>
                <a:gd name="T50" fmla="*/ 0 w 952"/>
                <a:gd name="T51" fmla="*/ 111 h 590"/>
                <a:gd name="T52" fmla="*/ 12 w 952"/>
                <a:gd name="T53" fmla="*/ 150 h 590"/>
                <a:gd name="T54" fmla="*/ 12 w 952"/>
                <a:gd name="T55" fmla="*/ 150 h 5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90"/>
                <a:gd name="T86" fmla="*/ 952 w 952"/>
                <a:gd name="T87" fmla="*/ 590 h 5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90">
                  <a:moveTo>
                    <a:pt x="16" y="150"/>
                  </a:moveTo>
                  <a:lnTo>
                    <a:pt x="18" y="174"/>
                  </a:lnTo>
                  <a:lnTo>
                    <a:pt x="9" y="179"/>
                  </a:lnTo>
                  <a:lnTo>
                    <a:pt x="37" y="205"/>
                  </a:lnTo>
                  <a:lnTo>
                    <a:pt x="66" y="276"/>
                  </a:lnTo>
                  <a:lnTo>
                    <a:pt x="76" y="340"/>
                  </a:lnTo>
                  <a:lnTo>
                    <a:pt x="81" y="374"/>
                  </a:lnTo>
                  <a:lnTo>
                    <a:pt x="60" y="406"/>
                  </a:lnTo>
                  <a:lnTo>
                    <a:pt x="74" y="420"/>
                  </a:lnTo>
                  <a:lnTo>
                    <a:pt x="113" y="399"/>
                  </a:lnTo>
                  <a:lnTo>
                    <a:pt x="139" y="511"/>
                  </a:lnTo>
                  <a:lnTo>
                    <a:pt x="157" y="516"/>
                  </a:lnTo>
                  <a:lnTo>
                    <a:pt x="160" y="548"/>
                  </a:lnTo>
                  <a:lnTo>
                    <a:pt x="173" y="565"/>
                  </a:lnTo>
                  <a:lnTo>
                    <a:pt x="210" y="561"/>
                  </a:lnTo>
                  <a:lnTo>
                    <a:pt x="288" y="563"/>
                  </a:lnTo>
                  <a:lnTo>
                    <a:pt x="322" y="578"/>
                  </a:lnTo>
                  <a:lnTo>
                    <a:pt x="332" y="519"/>
                  </a:lnTo>
                  <a:lnTo>
                    <a:pt x="591" y="558"/>
                  </a:lnTo>
                  <a:lnTo>
                    <a:pt x="908" y="590"/>
                  </a:lnTo>
                  <a:lnTo>
                    <a:pt x="919" y="484"/>
                  </a:lnTo>
                  <a:lnTo>
                    <a:pt x="952" y="139"/>
                  </a:lnTo>
                  <a:lnTo>
                    <a:pt x="529" y="90"/>
                  </a:lnTo>
                  <a:lnTo>
                    <a:pt x="320" y="56"/>
                  </a:lnTo>
                  <a:lnTo>
                    <a:pt x="24" y="0"/>
                  </a:lnTo>
                  <a:lnTo>
                    <a:pt x="0" y="111"/>
                  </a:lnTo>
                  <a:lnTo>
                    <a:pt x="16" y="15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7" name="Freeform 39"/>
            <p:cNvSpPr>
              <a:spLocks/>
            </p:cNvSpPr>
            <p:nvPr/>
          </p:nvSpPr>
          <p:spPr bwMode="auto">
            <a:xfrm>
              <a:off x="1433" y="2102"/>
              <a:ext cx="596" cy="715"/>
            </a:xfrm>
            <a:custGeom>
              <a:avLst/>
              <a:gdLst>
                <a:gd name="T0" fmla="*/ 32 w 634"/>
                <a:gd name="T1" fmla="*/ 459 h 716"/>
                <a:gd name="T2" fmla="*/ 20 w 634"/>
                <a:gd name="T3" fmla="*/ 431 h 716"/>
                <a:gd name="T4" fmla="*/ 24 w 634"/>
                <a:gd name="T5" fmla="*/ 393 h 716"/>
                <a:gd name="T6" fmla="*/ 58 w 634"/>
                <a:gd name="T7" fmla="*/ 321 h 716"/>
                <a:gd name="T8" fmla="*/ 82 w 634"/>
                <a:gd name="T9" fmla="*/ 303 h 716"/>
                <a:gd name="T10" fmla="*/ 68 w 634"/>
                <a:gd name="T11" fmla="*/ 278 h 716"/>
                <a:gd name="T12" fmla="*/ 58 w 634"/>
                <a:gd name="T13" fmla="*/ 212 h 716"/>
                <a:gd name="T14" fmla="*/ 70 w 634"/>
                <a:gd name="T15" fmla="*/ 92 h 716"/>
                <a:gd name="T16" fmla="*/ 86 w 634"/>
                <a:gd name="T17" fmla="*/ 86 h 716"/>
                <a:gd name="T18" fmla="*/ 113 w 634"/>
                <a:gd name="T19" fmla="*/ 107 h 716"/>
                <a:gd name="T20" fmla="*/ 137 w 634"/>
                <a:gd name="T21" fmla="*/ 0 h 716"/>
                <a:gd name="T22" fmla="*/ 494 w 634"/>
                <a:gd name="T23" fmla="*/ 76 h 716"/>
                <a:gd name="T24" fmla="*/ 421 w 634"/>
                <a:gd name="T25" fmla="*/ 720 h 716"/>
                <a:gd name="T26" fmla="*/ 311 w 634"/>
                <a:gd name="T27" fmla="*/ 700 h 716"/>
                <a:gd name="T28" fmla="*/ 243 w 634"/>
                <a:gd name="T29" fmla="*/ 676 h 716"/>
                <a:gd name="T30" fmla="*/ 102 w 634"/>
                <a:gd name="T31" fmla="*/ 605 h 716"/>
                <a:gd name="T32" fmla="*/ 0 w 634"/>
                <a:gd name="T33" fmla="*/ 495 h 716"/>
                <a:gd name="T34" fmla="*/ 32 w 634"/>
                <a:gd name="T35" fmla="*/ 459 h 716"/>
                <a:gd name="T36" fmla="*/ 32 w 634"/>
                <a:gd name="T37" fmla="*/ 459 h 7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4"/>
                <a:gd name="T58" fmla="*/ 0 h 716"/>
                <a:gd name="T59" fmla="*/ 634 w 634"/>
                <a:gd name="T60" fmla="*/ 716 h 7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4" h="716">
                  <a:moveTo>
                    <a:pt x="40" y="455"/>
                  </a:moveTo>
                  <a:lnTo>
                    <a:pt x="24" y="427"/>
                  </a:lnTo>
                  <a:lnTo>
                    <a:pt x="32" y="389"/>
                  </a:lnTo>
                  <a:lnTo>
                    <a:pt x="74" y="321"/>
                  </a:lnTo>
                  <a:lnTo>
                    <a:pt x="105" y="303"/>
                  </a:lnTo>
                  <a:lnTo>
                    <a:pt x="87" y="278"/>
                  </a:lnTo>
                  <a:lnTo>
                    <a:pt x="74" y="212"/>
                  </a:lnTo>
                  <a:lnTo>
                    <a:pt x="89" y="92"/>
                  </a:lnTo>
                  <a:lnTo>
                    <a:pt x="110" y="86"/>
                  </a:lnTo>
                  <a:lnTo>
                    <a:pt x="145" y="107"/>
                  </a:lnTo>
                  <a:lnTo>
                    <a:pt x="176" y="0"/>
                  </a:lnTo>
                  <a:lnTo>
                    <a:pt x="634" y="76"/>
                  </a:lnTo>
                  <a:lnTo>
                    <a:pt x="539" y="716"/>
                  </a:lnTo>
                  <a:lnTo>
                    <a:pt x="398" y="696"/>
                  </a:lnTo>
                  <a:lnTo>
                    <a:pt x="311" y="672"/>
                  </a:lnTo>
                  <a:lnTo>
                    <a:pt x="131" y="601"/>
                  </a:lnTo>
                  <a:lnTo>
                    <a:pt x="0" y="491"/>
                  </a:lnTo>
                  <a:lnTo>
                    <a:pt x="40" y="45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 name="Freeform 40"/>
            <p:cNvSpPr>
              <a:spLocks/>
            </p:cNvSpPr>
            <p:nvPr/>
          </p:nvSpPr>
          <p:spPr bwMode="auto">
            <a:xfrm>
              <a:off x="1927" y="1244"/>
              <a:ext cx="617" cy="525"/>
            </a:xfrm>
            <a:custGeom>
              <a:avLst/>
              <a:gdLst>
                <a:gd name="T0" fmla="*/ 0 w 654"/>
                <a:gd name="T1" fmla="*/ 448 h 526"/>
                <a:gd name="T2" fmla="*/ 61 w 654"/>
                <a:gd name="T3" fmla="*/ 0 h 526"/>
                <a:gd name="T4" fmla="*/ 263 w 654"/>
                <a:gd name="T5" fmla="*/ 39 h 526"/>
                <a:gd name="T6" fmla="*/ 512 w 654"/>
                <a:gd name="T7" fmla="*/ 71 h 526"/>
                <a:gd name="T8" fmla="*/ 496 w 654"/>
                <a:gd name="T9" fmla="*/ 296 h 526"/>
                <a:gd name="T10" fmla="*/ 480 w 654"/>
                <a:gd name="T11" fmla="*/ 522 h 526"/>
                <a:gd name="T12" fmla="*/ 138 w 654"/>
                <a:gd name="T13" fmla="*/ 475 h 526"/>
                <a:gd name="T14" fmla="*/ 0 w 654"/>
                <a:gd name="T15" fmla="*/ 448 h 526"/>
                <a:gd name="T16" fmla="*/ 0 w 654"/>
                <a:gd name="T17" fmla="*/ 448 h 5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4"/>
                <a:gd name="T28" fmla="*/ 0 h 526"/>
                <a:gd name="T29" fmla="*/ 654 w 654"/>
                <a:gd name="T30" fmla="*/ 526 h 5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4" h="526">
                  <a:moveTo>
                    <a:pt x="0" y="452"/>
                  </a:moveTo>
                  <a:lnTo>
                    <a:pt x="78" y="0"/>
                  </a:lnTo>
                  <a:lnTo>
                    <a:pt x="337" y="39"/>
                  </a:lnTo>
                  <a:lnTo>
                    <a:pt x="654" y="71"/>
                  </a:lnTo>
                  <a:lnTo>
                    <a:pt x="633" y="300"/>
                  </a:lnTo>
                  <a:lnTo>
                    <a:pt x="612" y="526"/>
                  </a:lnTo>
                  <a:lnTo>
                    <a:pt x="176" y="479"/>
                  </a:lnTo>
                  <a:lnTo>
                    <a:pt x="0" y="45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 name="Freeform 41"/>
            <p:cNvSpPr>
              <a:spLocks/>
            </p:cNvSpPr>
            <p:nvPr/>
          </p:nvSpPr>
          <p:spPr bwMode="auto">
            <a:xfrm>
              <a:off x="2029" y="1723"/>
              <a:ext cx="635" cy="522"/>
            </a:xfrm>
            <a:custGeom>
              <a:avLst/>
              <a:gdLst>
                <a:gd name="T0" fmla="*/ 53 w 679"/>
                <a:gd name="T1" fmla="*/ 0 h 522"/>
                <a:gd name="T2" fmla="*/ 395 w 679"/>
                <a:gd name="T3" fmla="*/ 47 h 522"/>
                <a:gd name="T4" fmla="*/ 533 w 679"/>
                <a:gd name="T5" fmla="*/ 63 h 522"/>
                <a:gd name="T6" fmla="*/ 526 w 679"/>
                <a:gd name="T7" fmla="*/ 175 h 522"/>
                <a:gd name="T8" fmla="*/ 508 w 679"/>
                <a:gd name="T9" fmla="*/ 522 h 522"/>
                <a:gd name="T10" fmla="*/ 439 w 679"/>
                <a:gd name="T11" fmla="*/ 515 h 522"/>
                <a:gd name="T12" fmla="*/ 219 w 679"/>
                <a:gd name="T13" fmla="*/ 491 h 522"/>
                <a:gd name="T14" fmla="*/ 0 w 679"/>
                <a:gd name="T15" fmla="*/ 455 h 522"/>
                <a:gd name="T16" fmla="*/ 53 w 679"/>
                <a:gd name="T17" fmla="*/ 0 h 522"/>
                <a:gd name="T18" fmla="*/ 53 w 679"/>
                <a:gd name="T19" fmla="*/ 0 h 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9"/>
                <a:gd name="T31" fmla="*/ 0 h 522"/>
                <a:gd name="T32" fmla="*/ 679 w 679"/>
                <a:gd name="T33" fmla="*/ 522 h 5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9" h="522">
                  <a:moveTo>
                    <a:pt x="68" y="0"/>
                  </a:moveTo>
                  <a:lnTo>
                    <a:pt x="504" y="47"/>
                  </a:lnTo>
                  <a:lnTo>
                    <a:pt x="679" y="63"/>
                  </a:lnTo>
                  <a:lnTo>
                    <a:pt x="671" y="175"/>
                  </a:lnTo>
                  <a:lnTo>
                    <a:pt x="648" y="522"/>
                  </a:lnTo>
                  <a:lnTo>
                    <a:pt x="559" y="515"/>
                  </a:lnTo>
                  <a:lnTo>
                    <a:pt x="280" y="491"/>
                  </a:lnTo>
                  <a:lnTo>
                    <a:pt x="0" y="455"/>
                  </a:lnTo>
                  <a:lnTo>
                    <a:pt x="68"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 name="Freeform 42"/>
            <p:cNvSpPr>
              <a:spLocks/>
            </p:cNvSpPr>
            <p:nvPr/>
          </p:nvSpPr>
          <p:spPr bwMode="auto">
            <a:xfrm>
              <a:off x="1940" y="2178"/>
              <a:ext cx="618" cy="652"/>
            </a:xfrm>
            <a:custGeom>
              <a:avLst/>
              <a:gdLst>
                <a:gd name="T0" fmla="*/ 64 w 654"/>
                <a:gd name="T1" fmla="*/ 655 h 651"/>
                <a:gd name="T2" fmla="*/ 71 w 654"/>
                <a:gd name="T3" fmla="*/ 606 h 651"/>
                <a:gd name="T4" fmla="*/ 199 w 654"/>
                <a:gd name="T5" fmla="*/ 627 h 651"/>
                <a:gd name="T6" fmla="*/ 192 w 654"/>
                <a:gd name="T7" fmla="*/ 603 h 651"/>
                <a:gd name="T8" fmla="*/ 469 w 654"/>
                <a:gd name="T9" fmla="*/ 635 h 651"/>
                <a:gd name="T10" fmla="*/ 512 w 654"/>
                <a:gd name="T11" fmla="*/ 60 h 651"/>
                <a:gd name="T12" fmla="*/ 293 w 654"/>
                <a:gd name="T13" fmla="*/ 36 h 651"/>
                <a:gd name="T14" fmla="*/ 74 w 654"/>
                <a:gd name="T15" fmla="*/ 0 h 651"/>
                <a:gd name="T16" fmla="*/ 0 w 654"/>
                <a:gd name="T17" fmla="*/ 644 h 651"/>
                <a:gd name="T18" fmla="*/ 64 w 654"/>
                <a:gd name="T19" fmla="*/ 655 h 651"/>
                <a:gd name="T20" fmla="*/ 64 w 654"/>
                <a:gd name="T21" fmla="*/ 655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1" y="602"/>
                  </a:lnTo>
                  <a:lnTo>
                    <a:pt x="254" y="623"/>
                  </a:lnTo>
                  <a:lnTo>
                    <a:pt x="246" y="599"/>
                  </a:lnTo>
                  <a:lnTo>
                    <a:pt x="601" y="631"/>
                  </a:lnTo>
                  <a:lnTo>
                    <a:pt x="654" y="60"/>
                  </a:lnTo>
                  <a:lnTo>
                    <a:pt x="375" y="36"/>
                  </a:lnTo>
                  <a:lnTo>
                    <a:pt x="95" y="0"/>
                  </a:lnTo>
                  <a:lnTo>
                    <a:pt x="0" y="640"/>
                  </a:lnTo>
                  <a:lnTo>
                    <a:pt x="82" y="65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 name="Freeform 43"/>
            <p:cNvSpPr>
              <a:spLocks/>
            </p:cNvSpPr>
            <p:nvPr/>
          </p:nvSpPr>
          <p:spPr bwMode="auto">
            <a:xfrm>
              <a:off x="2171" y="2298"/>
              <a:ext cx="1224" cy="1226"/>
            </a:xfrm>
            <a:custGeom>
              <a:avLst/>
              <a:gdLst>
                <a:gd name="T0" fmla="*/ 0 w 1302"/>
                <a:gd name="T1" fmla="*/ 479 h 1225"/>
                <a:gd name="T2" fmla="*/ 277 w 1302"/>
                <a:gd name="T3" fmla="*/ 511 h 1225"/>
                <a:gd name="T4" fmla="*/ 315 w 1302"/>
                <a:gd name="T5" fmla="*/ 0 h 1225"/>
                <a:gd name="T6" fmla="*/ 535 w 1302"/>
                <a:gd name="T7" fmla="*/ 16 h 1225"/>
                <a:gd name="T8" fmla="*/ 527 w 1302"/>
                <a:gd name="T9" fmla="*/ 236 h 1225"/>
                <a:gd name="T10" fmla="*/ 549 w 1302"/>
                <a:gd name="T11" fmla="*/ 259 h 1225"/>
                <a:gd name="T12" fmla="*/ 569 w 1302"/>
                <a:gd name="T13" fmla="*/ 259 h 1225"/>
                <a:gd name="T14" fmla="*/ 586 w 1302"/>
                <a:gd name="T15" fmla="*/ 280 h 1225"/>
                <a:gd name="T16" fmla="*/ 619 w 1302"/>
                <a:gd name="T17" fmla="*/ 290 h 1225"/>
                <a:gd name="T18" fmla="*/ 685 w 1302"/>
                <a:gd name="T19" fmla="*/ 327 h 1225"/>
                <a:gd name="T20" fmla="*/ 698 w 1302"/>
                <a:gd name="T21" fmla="*/ 311 h 1225"/>
                <a:gd name="T22" fmla="*/ 740 w 1302"/>
                <a:gd name="T23" fmla="*/ 341 h 1225"/>
                <a:gd name="T24" fmla="*/ 797 w 1302"/>
                <a:gd name="T25" fmla="*/ 341 h 1225"/>
                <a:gd name="T26" fmla="*/ 836 w 1302"/>
                <a:gd name="T27" fmla="*/ 327 h 1225"/>
                <a:gd name="T28" fmla="*/ 889 w 1302"/>
                <a:gd name="T29" fmla="*/ 314 h 1225"/>
                <a:gd name="T30" fmla="*/ 939 w 1302"/>
                <a:gd name="T31" fmla="*/ 348 h 1225"/>
                <a:gd name="T32" fmla="*/ 948 w 1302"/>
                <a:gd name="T33" fmla="*/ 359 h 1225"/>
                <a:gd name="T34" fmla="*/ 972 w 1302"/>
                <a:gd name="T35" fmla="*/ 359 h 1225"/>
                <a:gd name="T36" fmla="*/ 979 w 1302"/>
                <a:gd name="T37" fmla="*/ 541 h 1225"/>
                <a:gd name="T38" fmla="*/ 1017 w 1302"/>
                <a:gd name="T39" fmla="*/ 634 h 1225"/>
                <a:gd name="T40" fmla="*/ 1003 w 1302"/>
                <a:gd name="T41" fmla="*/ 703 h 1225"/>
                <a:gd name="T42" fmla="*/ 1006 w 1302"/>
                <a:gd name="T43" fmla="*/ 761 h 1225"/>
                <a:gd name="T44" fmla="*/ 987 w 1302"/>
                <a:gd name="T45" fmla="*/ 791 h 1225"/>
                <a:gd name="T46" fmla="*/ 996 w 1302"/>
                <a:gd name="T47" fmla="*/ 800 h 1225"/>
                <a:gd name="T48" fmla="*/ 953 w 1302"/>
                <a:gd name="T49" fmla="*/ 816 h 1225"/>
                <a:gd name="T50" fmla="*/ 921 w 1302"/>
                <a:gd name="T51" fmla="*/ 821 h 1225"/>
                <a:gd name="T52" fmla="*/ 927 w 1302"/>
                <a:gd name="T53" fmla="*/ 789 h 1225"/>
                <a:gd name="T54" fmla="*/ 907 w 1302"/>
                <a:gd name="T55" fmla="*/ 807 h 1225"/>
                <a:gd name="T56" fmla="*/ 908 w 1302"/>
                <a:gd name="T57" fmla="*/ 844 h 1225"/>
                <a:gd name="T58" fmla="*/ 887 w 1302"/>
                <a:gd name="T59" fmla="*/ 881 h 1225"/>
                <a:gd name="T60" fmla="*/ 768 w 1302"/>
                <a:gd name="T61" fmla="*/ 959 h 1225"/>
                <a:gd name="T62" fmla="*/ 729 w 1302"/>
                <a:gd name="T63" fmla="*/ 1009 h 1225"/>
                <a:gd name="T64" fmla="*/ 695 w 1302"/>
                <a:gd name="T65" fmla="*/ 1116 h 1225"/>
                <a:gd name="T66" fmla="*/ 724 w 1302"/>
                <a:gd name="T67" fmla="*/ 1229 h 1225"/>
                <a:gd name="T68" fmla="*/ 695 w 1302"/>
                <a:gd name="T69" fmla="*/ 1229 h 1225"/>
                <a:gd name="T70" fmla="*/ 566 w 1302"/>
                <a:gd name="T71" fmla="*/ 1171 h 1225"/>
                <a:gd name="T72" fmla="*/ 552 w 1302"/>
                <a:gd name="T73" fmla="*/ 1122 h 1225"/>
                <a:gd name="T74" fmla="*/ 538 w 1302"/>
                <a:gd name="T75" fmla="*/ 1100 h 1225"/>
                <a:gd name="T76" fmla="*/ 533 w 1302"/>
                <a:gd name="T77" fmla="*/ 1037 h 1225"/>
                <a:gd name="T78" fmla="*/ 509 w 1302"/>
                <a:gd name="T79" fmla="*/ 1012 h 1225"/>
                <a:gd name="T80" fmla="*/ 436 w 1302"/>
                <a:gd name="T81" fmla="*/ 842 h 1225"/>
                <a:gd name="T82" fmla="*/ 405 w 1302"/>
                <a:gd name="T83" fmla="*/ 810 h 1225"/>
                <a:gd name="T84" fmla="*/ 395 w 1302"/>
                <a:gd name="T85" fmla="*/ 782 h 1225"/>
                <a:gd name="T86" fmla="*/ 292 w 1302"/>
                <a:gd name="T87" fmla="*/ 776 h 1225"/>
                <a:gd name="T88" fmla="*/ 238 w 1302"/>
                <a:gd name="T89" fmla="*/ 857 h 1225"/>
                <a:gd name="T90" fmla="*/ 145 w 1302"/>
                <a:gd name="T91" fmla="*/ 773 h 1225"/>
                <a:gd name="T92" fmla="*/ 118 w 1302"/>
                <a:gd name="T93" fmla="*/ 656 h 1225"/>
                <a:gd name="T94" fmla="*/ 29 w 1302"/>
                <a:gd name="T95" fmla="*/ 542 h 1225"/>
                <a:gd name="T96" fmla="*/ 19 w 1302"/>
                <a:gd name="T97" fmla="*/ 508 h 1225"/>
                <a:gd name="T98" fmla="*/ 8 w 1302"/>
                <a:gd name="T99" fmla="*/ 503 h 1225"/>
                <a:gd name="T100" fmla="*/ 0 w 1302"/>
                <a:gd name="T101" fmla="*/ 479 h 1225"/>
                <a:gd name="T102" fmla="*/ 0 w 1302"/>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2"/>
                <a:gd name="T157" fmla="*/ 0 h 1225"/>
                <a:gd name="T158" fmla="*/ 1302 w 1302"/>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2" h="1225">
                  <a:moveTo>
                    <a:pt x="0" y="479"/>
                  </a:moveTo>
                  <a:lnTo>
                    <a:pt x="355" y="511"/>
                  </a:lnTo>
                  <a:lnTo>
                    <a:pt x="403" y="0"/>
                  </a:lnTo>
                  <a:lnTo>
                    <a:pt x="685" y="16"/>
                  </a:lnTo>
                  <a:lnTo>
                    <a:pt x="675" y="236"/>
                  </a:lnTo>
                  <a:lnTo>
                    <a:pt x="703" y="259"/>
                  </a:lnTo>
                  <a:lnTo>
                    <a:pt x="729" y="259"/>
                  </a:lnTo>
                  <a:lnTo>
                    <a:pt x="750" y="280"/>
                  </a:lnTo>
                  <a:lnTo>
                    <a:pt x="792" y="290"/>
                  </a:lnTo>
                  <a:lnTo>
                    <a:pt x="876" y="327"/>
                  </a:lnTo>
                  <a:lnTo>
                    <a:pt x="892" y="311"/>
                  </a:lnTo>
                  <a:lnTo>
                    <a:pt x="947" y="341"/>
                  </a:lnTo>
                  <a:lnTo>
                    <a:pt x="1020" y="341"/>
                  </a:lnTo>
                  <a:lnTo>
                    <a:pt x="1070" y="327"/>
                  </a:lnTo>
                  <a:lnTo>
                    <a:pt x="1138" y="314"/>
                  </a:lnTo>
                  <a:lnTo>
                    <a:pt x="1203" y="348"/>
                  </a:lnTo>
                  <a:lnTo>
                    <a:pt x="1213" y="359"/>
                  </a:lnTo>
                  <a:lnTo>
                    <a:pt x="1245" y="359"/>
                  </a:lnTo>
                  <a:lnTo>
                    <a:pt x="1253" y="541"/>
                  </a:lnTo>
                  <a:lnTo>
                    <a:pt x="1302" y="630"/>
                  </a:lnTo>
                  <a:lnTo>
                    <a:pt x="1284" y="699"/>
                  </a:lnTo>
                  <a:lnTo>
                    <a:pt x="1287" y="757"/>
                  </a:lnTo>
                  <a:lnTo>
                    <a:pt x="1264" y="787"/>
                  </a:lnTo>
                  <a:lnTo>
                    <a:pt x="1274" y="796"/>
                  </a:lnTo>
                  <a:lnTo>
                    <a:pt x="1221" y="812"/>
                  </a:lnTo>
                  <a:lnTo>
                    <a:pt x="1179" y="817"/>
                  </a:lnTo>
                  <a:lnTo>
                    <a:pt x="1187" y="785"/>
                  </a:lnTo>
                  <a:lnTo>
                    <a:pt x="1162" y="803"/>
                  </a:lnTo>
                  <a:lnTo>
                    <a:pt x="1164" y="840"/>
                  </a:lnTo>
                  <a:lnTo>
                    <a:pt x="1136" y="877"/>
                  </a:lnTo>
                  <a:lnTo>
                    <a:pt x="983" y="955"/>
                  </a:lnTo>
                  <a:lnTo>
                    <a:pt x="933" y="1005"/>
                  </a:lnTo>
                  <a:lnTo>
                    <a:pt x="889" y="1112"/>
                  </a:lnTo>
                  <a:lnTo>
                    <a:pt x="926" y="1225"/>
                  </a:lnTo>
                  <a:lnTo>
                    <a:pt x="889" y="1225"/>
                  </a:lnTo>
                  <a:lnTo>
                    <a:pt x="724" y="1167"/>
                  </a:lnTo>
                  <a:lnTo>
                    <a:pt x="706" y="1118"/>
                  </a:lnTo>
                  <a:lnTo>
                    <a:pt x="688" y="1096"/>
                  </a:lnTo>
                  <a:lnTo>
                    <a:pt x="682" y="1033"/>
                  </a:lnTo>
                  <a:lnTo>
                    <a:pt x="651" y="1008"/>
                  </a:lnTo>
                  <a:lnTo>
                    <a:pt x="560" y="838"/>
                  </a:lnTo>
                  <a:lnTo>
                    <a:pt x="518" y="806"/>
                  </a:lnTo>
                  <a:lnTo>
                    <a:pt x="505" y="778"/>
                  </a:lnTo>
                  <a:lnTo>
                    <a:pt x="374" y="772"/>
                  </a:lnTo>
                  <a:lnTo>
                    <a:pt x="304" y="853"/>
                  </a:lnTo>
                  <a:lnTo>
                    <a:pt x="185" y="769"/>
                  </a:lnTo>
                  <a:lnTo>
                    <a:pt x="151" y="652"/>
                  </a:lnTo>
                  <a:lnTo>
                    <a:pt x="37" y="542"/>
                  </a:lnTo>
                  <a:lnTo>
                    <a:pt x="23" y="508"/>
                  </a:lnTo>
                  <a:lnTo>
                    <a:pt x="8" y="503"/>
                  </a:lnTo>
                  <a:lnTo>
                    <a:pt x="0" y="47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 name="Freeform 44"/>
            <p:cNvSpPr>
              <a:spLocks/>
            </p:cNvSpPr>
            <p:nvPr/>
          </p:nvSpPr>
          <p:spPr bwMode="auto">
            <a:xfrm>
              <a:off x="2553" y="864"/>
              <a:ext cx="575" cy="375"/>
            </a:xfrm>
            <a:custGeom>
              <a:avLst/>
              <a:gdLst>
                <a:gd name="T0" fmla="*/ 25 w 612"/>
                <a:gd name="T1" fmla="*/ 0 h 375"/>
                <a:gd name="T2" fmla="*/ 441 w 612"/>
                <a:gd name="T3" fmla="*/ 27 h 375"/>
                <a:gd name="T4" fmla="*/ 444 w 612"/>
                <a:gd name="T5" fmla="*/ 121 h 375"/>
                <a:gd name="T6" fmla="*/ 461 w 612"/>
                <a:gd name="T7" fmla="*/ 197 h 375"/>
                <a:gd name="T8" fmla="*/ 464 w 612"/>
                <a:gd name="T9" fmla="*/ 296 h 375"/>
                <a:gd name="T10" fmla="*/ 476 w 612"/>
                <a:gd name="T11" fmla="*/ 375 h 375"/>
                <a:gd name="T12" fmla="*/ 226 w 612"/>
                <a:gd name="T13" fmla="*/ 366 h 375"/>
                <a:gd name="T14" fmla="*/ 0 w 612"/>
                <a:gd name="T15" fmla="*/ 345 h 375"/>
                <a:gd name="T16" fmla="*/ 25 w 612"/>
                <a:gd name="T17" fmla="*/ 0 h 375"/>
                <a:gd name="T18" fmla="*/ 25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3" y="0"/>
                  </a:moveTo>
                  <a:lnTo>
                    <a:pt x="565" y="27"/>
                  </a:lnTo>
                  <a:lnTo>
                    <a:pt x="569" y="121"/>
                  </a:lnTo>
                  <a:lnTo>
                    <a:pt x="593" y="197"/>
                  </a:lnTo>
                  <a:lnTo>
                    <a:pt x="596" y="296"/>
                  </a:lnTo>
                  <a:lnTo>
                    <a:pt x="612" y="375"/>
                  </a:lnTo>
                  <a:lnTo>
                    <a:pt x="290" y="366"/>
                  </a:lnTo>
                  <a:lnTo>
                    <a:pt x="0" y="345"/>
                  </a:lnTo>
                  <a:lnTo>
                    <a:pt x="33"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3" name="Freeform 45"/>
            <p:cNvSpPr>
              <a:spLocks/>
            </p:cNvSpPr>
            <p:nvPr/>
          </p:nvSpPr>
          <p:spPr bwMode="auto">
            <a:xfrm>
              <a:off x="2523" y="1208"/>
              <a:ext cx="615" cy="427"/>
            </a:xfrm>
            <a:custGeom>
              <a:avLst/>
              <a:gdLst>
                <a:gd name="T0" fmla="*/ 24 w 654"/>
                <a:gd name="T1" fmla="*/ 0 h 427"/>
                <a:gd name="T2" fmla="*/ 252 w 654"/>
                <a:gd name="T3" fmla="*/ 21 h 427"/>
                <a:gd name="T4" fmla="*/ 504 w 654"/>
                <a:gd name="T5" fmla="*/ 30 h 427"/>
                <a:gd name="T6" fmla="*/ 486 w 654"/>
                <a:gd name="T7" fmla="*/ 71 h 427"/>
                <a:gd name="T8" fmla="*/ 512 w 654"/>
                <a:gd name="T9" fmla="*/ 100 h 427"/>
                <a:gd name="T10" fmla="*/ 510 w 654"/>
                <a:gd name="T11" fmla="*/ 310 h 427"/>
                <a:gd name="T12" fmla="*/ 499 w 654"/>
                <a:gd name="T13" fmla="*/ 309 h 427"/>
                <a:gd name="T14" fmla="*/ 499 w 654"/>
                <a:gd name="T15" fmla="*/ 336 h 427"/>
                <a:gd name="T16" fmla="*/ 510 w 654"/>
                <a:gd name="T17" fmla="*/ 356 h 427"/>
                <a:gd name="T18" fmla="*/ 504 w 654"/>
                <a:gd name="T19" fmla="*/ 377 h 427"/>
                <a:gd name="T20" fmla="*/ 510 w 654"/>
                <a:gd name="T21" fmla="*/ 427 h 427"/>
                <a:gd name="T22" fmla="*/ 497 w 654"/>
                <a:gd name="T23" fmla="*/ 420 h 427"/>
                <a:gd name="T24" fmla="*/ 482 w 654"/>
                <a:gd name="T25" fmla="*/ 403 h 427"/>
                <a:gd name="T26" fmla="*/ 439 w 654"/>
                <a:gd name="T27" fmla="*/ 383 h 427"/>
                <a:gd name="T28" fmla="*/ 395 w 654"/>
                <a:gd name="T29" fmla="*/ 386 h 427"/>
                <a:gd name="T30" fmla="*/ 370 w 654"/>
                <a:gd name="T31" fmla="*/ 362 h 427"/>
                <a:gd name="T32" fmla="*/ 0 w 654"/>
                <a:gd name="T33" fmla="*/ 335 h 427"/>
                <a:gd name="T34" fmla="*/ 24 w 654"/>
                <a:gd name="T35" fmla="*/ 0 h 427"/>
                <a:gd name="T36" fmla="*/ 24 w 654"/>
                <a:gd name="T37" fmla="*/ 0 h 4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7"/>
                <a:gd name="T59" fmla="*/ 654 w 654"/>
                <a:gd name="T60" fmla="*/ 427 h 4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7">
                  <a:moveTo>
                    <a:pt x="32" y="0"/>
                  </a:moveTo>
                  <a:lnTo>
                    <a:pt x="322" y="21"/>
                  </a:lnTo>
                  <a:lnTo>
                    <a:pt x="644" y="30"/>
                  </a:lnTo>
                  <a:lnTo>
                    <a:pt x="622" y="71"/>
                  </a:lnTo>
                  <a:lnTo>
                    <a:pt x="654" y="100"/>
                  </a:lnTo>
                  <a:lnTo>
                    <a:pt x="652" y="310"/>
                  </a:lnTo>
                  <a:lnTo>
                    <a:pt x="639" y="309"/>
                  </a:lnTo>
                  <a:lnTo>
                    <a:pt x="639" y="336"/>
                  </a:lnTo>
                  <a:lnTo>
                    <a:pt x="651" y="356"/>
                  </a:lnTo>
                  <a:lnTo>
                    <a:pt x="644" y="377"/>
                  </a:lnTo>
                  <a:lnTo>
                    <a:pt x="651" y="427"/>
                  </a:lnTo>
                  <a:lnTo>
                    <a:pt x="636" y="420"/>
                  </a:lnTo>
                  <a:lnTo>
                    <a:pt x="618" y="403"/>
                  </a:lnTo>
                  <a:lnTo>
                    <a:pt x="562" y="383"/>
                  </a:lnTo>
                  <a:lnTo>
                    <a:pt x="505" y="386"/>
                  </a:lnTo>
                  <a:lnTo>
                    <a:pt x="473" y="362"/>
                  </a:lnTo>
                  <a:lnTo>
                    <a:pt x="0" y="335"/>
                  </a:lnTo>
                  <a:lnTo>
                    <a:pt x="32"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4" name="Freeform 46"/>
            <p:cNvSpPr>
              <a:spLocks/>
            </p:cNvSpPr>
            <p:nvPr/>
          </p:nvSpPr>
          <p:spPr bwMode="auto">
            <a:xfrm>
              <a:off x="2504" y="1544"/>
              <a:ext cx="726" cy="374"/>
            </a:xfrm>
            <a:custGeom>
              <a:avLst/>
              <a:gdLst>
                <a:gd name="T0" fmla="*/ 17 w 767"/>
                <a:gd name="T1" fmla="*/ 0 h 374"/>
                <a:gd name="T2" fmla="*/ 385 w 767"/>
                <a:gd name="T3" fmla="*/ 27 h 374"/>
                <a:gd name="T4" fmla="*/ 410 w 767"/>
                <a:gd name="T5" fmla="*/ 51 h 374"/>
                <a:gd name="T6" fmla="*/ 455 w 767"/>
                <a:gd name="T7" fmla="*/ 48 h 374"/>
                <a:gd name="T8" fmla="*/ 499 w 767"/>
                <a:gd name="T9" fmla="*/ 68 h 374"/>
                <a:gd name="T10" fmla="*/ 513 w 767"/>
                <a:gd name="T11" fmla="*/ 85 h 374"/>
                <a:gd name="T12" fmla="*/ 525 w 767"/>
                <a:gd name="T13" fmla="*/ 92 h 374"/>
                <a:gd name="T14" fmla="*/ 545 w 767"/>
                <a:gd name="T15" fmla="*/ 163 h 374"/>
                <a:gd name="T16" fmla="*/ 545 w 767"/>
                <a:gd name="T17" fmla="*/ 184 h 374"/>
                <a:gd name="T18" fmla="*/ 558 w 767"/>
                <a:gd name="T19" fmla="*/ 218 h 374"/>
                <a:gd name="T20" fmla="*/ 566 w 767"/>
                <a:gd name="T21" fmla="*/ 272 h 374"/>
                <a:gd name="T22" fmla="*/ 561 w 767"/>
                <a:gd name="T23" fmla="*/ 288 h 374"/>
                <a:gd name="T24" fmla="*/ 570 w 767"/>
                <a:gd name="T25" fmla="*/ 306 h 374"/>
                <a:gd name="T26" fmla="*/ 599 w 767"/>
                <a:gd name="T27" fmla="*/ 374 h 374"/>
                <a:gd name="T28" fmla="*/ 332 w 767"/>
                <a:gd name="T29" fmla="*/ 370 h 374"/>
                <a:gd name="T30" fmla="*/ 131 w 767"/>
                <a:gd name="T31" fmla="*/ 354 h 374"/>
                <a:gd name="T32" fmla="*/ 137 w 767"/>
                <a:gd name="T33" fmla="*/ 242 h 374"/>
                <a:gd name="T34" fmla="*/ 0 w 767"/>
                <a:gd name="T35" fmla="*/ 226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4" y="27"/>
                  </a:lnTo>
                  <a:lnTo>
                    <a:pt x="526" y="51"/>
                  </a:lnTo>
                  <a:lnTo>
                    <a:pt x="583" y="48"/>
                  </a:lnTo>
                  <a:lnTo>
                    <a:pt x="639" y="68"/>
                  </a:lnTo>
                  <a:lnTo>
                    <a:pt x="657" y="85"/>
                  </a:lnTo>
                  <a:lnTo>
                    <a:pt x="672" y="92"/>
                  </a:lnTo>
                  <a:lnTo>
                    <a:pt x="698" y="163"/>
                  </a:lnTo>
                  <a:lnTo>
                    <a:pt x="698" y="184"/>
                  </a:lnTo>
                  <a:lnTo>
                    <a:pt x="715" y="218"/>
                  </a:lnTo>
                  <a:lnTo>
                    <a:pt x="724" y="272"/>
                  </a:lnTo>
                  <a:lnTo>
                    <a:pt x="719" y="288"/>
                  </a:lnTo>
                  <a:lnTo>
                    <a:pt x="730" y="306"/>
                  </a:lnTo>
                  <a:lnTo>
                    <a:pt x="767" y="374"/>
                  </a:lnTo>
                  <a:lnTo>
                    <a:pt x="426" y="370"/>
                  </a:lnTo>
                  <a:lnTo>
                    <a:pt x="167" y="354"/>
                  </a:lnTo>
                  <a:lnTo>
                    <a:pt x="175" y="242"/>
                  </a:lnTo>
                  <a:lnTo>
                    <a:pt x="0" y="226"/>
                  </a:lnTo>
                  <a:lnTo>
                    <a:pt x="21"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5" name="Freeform 47"/>
            <p:cNvSpPr>
              <a:spLocks/>
            </p:cNvSpPr>
            <p:nvPr/>
          </p:nvSpPr>
          <p:spPr bwMode="auto">
            <a:xfrm>
              <a:off x="2637" y="1898"/>
              <a:ext cx="646" cy="364"/>
            </a:xfrm>
            <a:custGeom>
              <a:avLst/>
              <a:gdLst>
                <a:gd name="T0" fmla="*/ 19 w 691"/>
                <a:gd name="T1" fmla="*/ 0 h 364"/>
                <a:gd name="T2" fmla="*/ 220 w 691"/>
                <a:gd name="T3" fmla="*/ 16 h 364"/>
                <a:gd name="T4" fmla="*/ 487 w 691"/>
                <a:gd name="T5" fmla="*/ 20 h 364"/>
                <a:gd name="T6" fmla="*/ 501 w 691"/>
                <a:gd name="T7" fmla="*/ 36 h 364"/>
                <a:gd name="T8" fmla="*/ 511 w 691"/>
                <a:gd name="T9" fmla="*/ 33 h 364"/>
                <a:gd name="T10" fmla="*/ 521 w 691"/>
                <a:gd name="T11" fmla="*/ 50 h 364"/>
                <a:gd name="T12" fmla="*/ 513 w 691"/>
                <a:gd name="T13" fmla="*/ 50 h 364"/>
                <a:gd name="T14" fmla="*/ 503 w 691"/>
                <a:gd name="T15" fmla="*/ 73 h 364"/>
                <a:gd name="T16" fmla="*/ 525 w 691"/>
                <a:gd name="T17" fmla="*/ 112 h 364"/>
                <a:gd name="T18" fmla="*/ 541 w 691"/>
                <a:gd name="T19" fmla="*/ 118 h 364"/>
                <a:gd name="T20" fmla="*/ 539 w 691"/>
                <a:gd name="T21" fmla="*/ 363 h 364"/>
                <a:gd name="T22" fmla="*/ 309 w 691"/>
                <a:gd name="T23" fmla="*/ 364 h 364"/>
                <a:gd name="T24" fmla="*/ 0 w 691"/>
                <a:gd name="T25" fmla="*/ 347 h 364"/>
                <a:gd name="T26" fmla="*/ 19 w 691"/>
                <a:gd name="T27" fmla="*/ 0 h 364"/>
                <a:gd name="T28" fmla="*/ 19 w 691"/>
                <a:gd name="T29" fmla="*/ 0 h 3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4"/>
                <a:gd name="T47" fmla="*/ 691 w 691"/>
                <a:gd name="T48" fmla="*/ 364 h 3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4">
                  <a:moveTo>
                    <a:pt x="23" y="0"/>
                  </a:moveTo>
                  <a:lnTo>
                    <a:pt x="282" y="16"/>
                  </a:lnTo>
                  <a:lnTo>
                    <a:pt x="623" y="20"/>
                  </a:lnTo>
                  <a:lnTo>
                    <a:pt x="641" y="36"/>
                  </a:lnTo>
                  <a:lnTo>
                    <a:pt x="652" y="33"/>
                  </a:lnTo>
                  <a:lnTo>
                    <a:pt x="665" y="50"/>
                  </a:lnTo>
                  <a:lnTo>
                    <a:pt x="654" y="50"/>
                  </a:lnTo>
                  <a:lnTo>
                    <a:pt x="643" y="73"/>
                  </a:lnTo>
                  <a:lnTo>
                    <a:pt x="670" y="112"/>
                  </a:lnTo>
                  <a:lnTo>
                    <a:pt x="691" y="118"/>
                  </a:lnTo>
                  <a:lnTo>
                    <a:pt x="688" y="363"/>
                  </a:lnTo>
                  <a:lnTo>
                    <a:pt x="395" y="364"/>
                  </a:lnTo>
                  <a:lnTo>
                    <a:pt x="0" y="347"/>
                  </a:lnTo>
                  <a:lnTo>
                    <a:pt x="23"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6" name="Freeform 48"/>
            <p:cNvSpPr>
              <a:spLocks/>
            </p:cNvSpPr>
            <p:nvPr/>
          </p:nvSpPr>
          <p:spPr bwMode="auto">
            <a:xfrm>
              <a:off x="2550" y="2239"/>
              <a:ext cx="755" cy="408"/>
            </a:xfrm>
            <a:custGeom>
              <a:avLst/>
              <a:gdLst>
                <a:gd name="T0" fmla="*/ 5 w 803"/>
                <a:gd name="T1" fmla="*/ 0 h 408"/>
                <a:gd name="T2" fmla="*/ 73 w 803"/>
                <a:gd name="T3" fmla="*/ 7 h 408"/>
                <a:gd name="T4" fmla="*/ 383 w 803"/>
                <a:gd name="T5" fmla="*/ 24 h 408"/>
                <a:gd name="T6" fmla="*/ 611 w 803"/>
                <a:gd name="T7" fmla="*/ 23 h 408"/>
                <a:gd name="T8" fmla="*/ 614 w 803"/>
                <a:gd name="T9" fmla="*/ 83 h 408"/>
                <a:gd name="T10" fmla="*/ 628 w 803"/>
                <a:gd name="T11" fmla="*/ 213 h 408"/>
                <a:gd name="T12" fmla="*/ 625 w 803"/>
                <a:gd name="T13" fmla="*/ 412 h 408"/>
                <a:gd name="T14" fmla="*/ 574 w 803"/>
                <a:gd name="T15" fmla="*/ 378 h 408"/>
                <a:gd name="T16" fmla="*/ 522 w 803"/>
                <a:gd name="T17" fmla="*/ 391 h 408"/>
                <a:gd name="T18" fmla="*/ 481 w 803"/>
                <a:gd name="T19" fmla="*/ 405 h 408"/>
                <a:gd name="T20" fmla="*/ 424 w 803"/>
                <a:gd name="T21" fmla="*/ 405 h 408"/>
                <a:gd name="T22" fmla="*/ 383 w 803"/>
                <a:gd name="T23" fmla="*/ 375 h 408"/>
                <a:gd name="T24" fmla="*/ 370 w 803"/>
                <a:gd name="T25" fmla="*/ 391 h 408"/>
                <a:gd name="T26" fmla="*/ 304 w 803"/>
                <a:gd name="T27" fmla="*/ 354 h 408"/>
                <a:gd name="T28" fmla="*/ 272 w 803"/>
                <a:gd name="T29" fmla="*/ 344 h 408"/>
                <a:gd name="T30" fmla="*/ 256 w 803"/>
                <a:gd name="T31" fmla="*/ 323 h 408"/>
                <a:gd name="T32" fmla="*/ 234 w 803"/>
                <a:gd name="T33" fmla="*/ 323 h 408"/>
                <a:gd name="T34" fmla="*/ 213 w 803"/>
                <a:gd name="T35" fmla="*/ 300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7"/>
                  </a:lnTo>
                  <a:lnTo>
                    <a:pt x="489" y="24"/>
                  </a:lnTo>
                  <a:lnTo>
                    <a:pt x="782" y="23"/>
                  </a:lnTo>
                  <a:lnTo>
                    <a:pt x="785" y="83"/>
                  </a:lnTo>
                  <a:lnTo>
                    <a:pt x="803" y="209"/>
                  </a:lnTo>
                  <a:lnTo>
                    <a:pt x="800" y="408"/>
                  </a:lnTo>
                  <a:lnTo>
                    <a:pt x="735" y="374"/>
                  </a:lnTo>
                  <a:lnTo>
                    <a:pt x="667" y="387"/>
                  </a:lnTo>
                  <a:lnTo>
                    <a:pt x="617" y="401"/>
                  </a:lnTo>
                  <a:lnTo>
                    <a:pt x="544" y="401"/>
                  </a:lnTo>
                  <a:lnTo>
                    <a:pt x="489" y="371"/>
                  </a:lnTo>
                  <a:lnTo>
                    <a:pt x="473" y="387"/>
                  </a:lnTo>
                  <a:lnTo>
                    <a:pt x="389" y="350"/>
                  </a:lnTo>
                  <a:lnTo>
                    <a:pt x="347" y="340"/>
                  </a:lnTo>
                  <a:lnTo>
                    <a:pt x="326" y="319"/>
                  </a:lnTo>
                  <a:lnTo>
                    <a:pt x="300" y="319"/>
                  </a:lnTo>
                  <a:lnTo>
                    <a:pt x="272" y="296"/>
                  </a:lnTo>
                  <a:lnTo>
                    <a:pt x="282" y="76"/>
                  </a:lnTo>
                  <a:lnTo>
                    <a:pt x="0" y="60"/>
                  </a:lnTo>
                  <a:lnTo>
                    <a:pt x="5"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7" name="Freeform 49"/>
            <p:cNvSpPr>
              <a:spLocks/>
            </p:cNvSpPr>
            <p:nvPr/>
          </p:nvSpPr>
          <p:spPr bwMode="auto">
            <a:xfrm>
              <a:off x="3084" y="861"/>
              <a:ext cx="570" cy="657"/>
            </a:xfrm>
            <a:custGeom>
              <a:avLst/>
              <a:gdLst>
                <a:gd name="T0" fmla="*/ 4 w 606"/>
                <a:gd name="T1" fmla="*/ 124 h 658"/>
                <a:gd name="T2" fmla="*/ 22 w 606"/>
                <a:gd name="T3" fmla="*/ 200 h 658"/>
                <a:gd name="T4" fmla="*/ 24 w 606"/>
                <a:gd name="T5" fmla="*/ 299 h 658"/>
                <a:gd name="T6" fmla="*/ 37 w 606"/>
                <a:gd name="T7" fmla="*/ 374 h 658"/>
                <a:gd name="T8" fmla="*/ 21 w 606"/>
                <a:gd name="T9" fmla="*/ 415 h 658"/>
                <a:gd name="T10" fmla="*/ 45 w 606"/>
                <a:gd name="T11" fmla="*/ 444 h 658"/>
                <a:gd name="T12" fmla="*/ 43 w 606"/>
                <a:gd name="T13" fmla="*/ 654 h 658"/>
                <a:gd name="T14" fmla="*/ 388 w 606"/>
                <a:gd name="T15" fmla="*/ 645 h 658"/>
                <a:gd name="T16" fmla="*/ 383 w 606"/>
                <a:gd name="T17" fmla="*/ 604 h 658"/>
                <a:gd name="T18" fmla="*/ 346 w 606"/>
                <a:gd name="T19" fmla="*/ 569 h 658"/>
                <a:gd name="T20" fmla="*/ 327 w 606"/>
                <a:gd name="T21" fmla="*/ 543 h 658"/>
                <a:gd name="T22" fmla="*/ 280 w 606"/>
                <a:gd name="T23" fmla="*/ 505 h 658"/>
                <a:gd name="T24" fmla="*/ 282 w 606"/>
                <a:gd name="T25" fmla="*/ 444 h 658"/>
                <a:gd name="T26" fmla="*/ 272 w 606"/>
                <a:gd name="T27" fmla="*/ 405 h 658"/>
                <a:gd name="T28" fmla="*/ 310 w 606"/>
                <a:gd name="T29" fmla="*/ 347 h 658"/>
                <a:gd name="T30" fmla="*/ 309 w 606"/>
                <a:gd name="T31" fmla="*/ 293 h 658"/>
                <a:gd name="T32" fmla="*/ 372 w 606"/>
                <a:gd name="T33" fmla="*/ 233 h 658"/>
                <a:gd name="T34" fmla="*/ 387 w 606"/>
                <a:gd name="T35" fmla="*/ 199 h 658"/>
                <a:gd name="T36" fmla="*/ 474 w 606"/>
                <a:gd name="T37" fmla="*/ 140 h 658"/>
                <a:gd name="T38" fmla="*/ 435 w 606"/>
                <a:gd name="T39" fmla="*/ 119 h 658"/>
                <a:gd name="T40" fmla="*/ 401 w 606"/>
                <a:gd name="T41" fmla="*/ 123 h 658"/>
                <a:gd name="T42" fmla="*/ 393 w 606"/>
                <a:gd name="T43" fmla="*/ 106 h 658"/>
                <a:gd name="T44" fmla="*/ 329 w 606"/>
                <a:gd name="T45" fmla="*/ 105 h 658"/>
                <a:gd name="T46" fmla="*/ 288 w 606"/>
                <a:gd name="T47" fmla="*/ 90 h 658"/>
                <a:gd name="T48" fmla="*/ 201 w 606"/>
                <a:gd name="T49" fmla="*/ 79 h 658"/>
                <a:gd name="T50" fmla="*/ 188 w 606"/>
                <a:gd name="T51" fmla="*/ 60 h 658"/>
                <a:gd name="T52" fmla="*/ 152 w 606"/>
                <a:gd name="T53" fmla="*/ 40 h 658"/>
                <a:gd name="T54" fmla="*/ 147 w 606"/>
                <a:gd name="T55" fmla="*/ 0 h 658"/>
                <a:gd name="T56" fmla="*/ 123 w 606"/>
                <a:gd name="T57" fmla="*/ 0 h 658"/>
                <a:gd name="T58" fmla="*/ 123 w 606"/>
                <a:gd name="T59" fmla="*/ 30 h 658"/>
                <a:gd name="T60" fmla="*/ 0 w 606"/>
                <a:gd name="T61" fmla="*/ 30 h 658"/>
                <a:gd name="T62" fmla="*/ 4 w 606"/>
                <a:gd name="T63" fmla="*/ 124 h 658"/>
                <a:gd name="T64" fmla="*/ 4 w 606"/>
                <a:gd name="T65" fmla="*/ 124 h 6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8"/>
                <a:gd name="T101" fmla="*/ 606 w 606"/>
                <a:gd name="T102" fmla="*/ 658 h 6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8">
                  <a:moveTo>
                    <a:pt x="4" y="124"/>
                  </a:moveTo>
                  <a:lnTo>
                    <a:pt x="28" y="200"/>
                  </a:lnTo>
                  <a:lnTo>
                    <a:pt x="31" y="299"/>
                  </a:lnTo>
                  <a:lnTo>
                    <a:pt x="47" y="378"/>
                  </a:lnTo>
                  <a:lnTo>
                    <a:pt x="25" y="419"/>
                  </a:lnTo>
                  <a:lnTo>
                    <a:pt x="57" y="448"/>
                  </a:lnTo>
                  <a:lnTo>
                    <a:pt x="55" y="658"/>
                  </a:lnTo>
                  <a:lnTo>
                    <a:pt x="497" y="649"/>
                  </a:lnTo>
                  <a:lnTo>
                    <a:pt x="489" y="608"/>
                  </a:lnTo>
                  <a:lnTo>
                    <a:pt x="442" y="573"/>
                  </a:lnTo>
                  <a:lnTo>
                    <a:pt x="418" y="547"/>
                  </a:lnTo>
                  <a:lnTo>
                    <a:pt x="358" y="509"/>
                  </a:lnTo>
                  <a:lnTo>
                    <a:pt x="360" y="448"/>
                  </a:lnTo>
                  <a:lnTo>
                    <a:pt x="347" y="409"/>
                  </a:lnTo>
                  <a:lnTo>
                    <a:pt x="397" y="351"/>
                  </a:lnTo>
                  <a:lnTo>
                    <a:pt x="394" y="293"/>
                  </a:lnTo>
                  <a:lnTo>
                    <a:pt x="475" y="233"/>
                  </a:lnTo>
                  <a:lnTo>
                    <a:pt x="494" y="199"/>
                  </a:lnTo>
                  <a:lnTo>
                    <a:pt x="606" y="140"/>
                  </a:lnTo>
                  <a:lnTo>
                    <a:pt x="556" y="119"/>
                  </a:lnTo>
                  <a:lnTo>
                    <a:pt x="512" y="123"/>
                  </a:lnTo>
                  <a:lnTo>
                    <a:pt x="502" y="106"/>
                  </a:lnTo>
                  <a:lnTo>
                    <a:pt x="421" y="105"/>
                  </a:lnTo>
                  <a:lnTo>
                    <a:pt x="368" y="90"/>
                  </a:lnTo>
                  <a:lnTo>
                    <a:pt x="256" y="79"/>
                  </a:lnTo>
                  <a:lnTo>
                    <a:pt x="240" y="60"/>
                  </a:lnTo>
                  <a:lnTo>
                    <a:pt x="195" y="40"/>
                  </a:lnTo>
                  <a:lnTo>
                    <a:pt x="187" y="0"/>
                  </a:lnTo>
                  <a:lnTo>
                    <a:pt x="157" y="0"/>
                  </a:lnTo>
                  <a:lnTo>
                    <a:pt x="157" y="30"/>
                  </a:lnTo>
                  <a:lnTo>
                    <a:pt x="0" y="30"/>
                  </a:lnTo>
                  <a:lnTo>
                    <a:pt x="4" y="12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8" name="Freeform 50"/>
            <p:cNvSpPr>
              <a:spLocks/>
            </p:cNvSpPr>
            <p:nvPr/>
          </p:nvSpPr>
          <p:spPr bwMode="auto">
            <a:xfrm>
              <a:off x="3124" y="1509"/>
              <a:ext cx="523" cy="360"/>
            </a:xfrm>
            <a:custGeom>
              <a:avLst/>
              <a:gdLst>
                <a:gd name="T0" fmla="*/ 0 w 556"/>
                <a:gd name="T1" fmla="*/ 35 h 359"/>
                <a:gd name="T2" fmla="*/ 8 w 556"/>
                <a:gd name="T3" fmla="*/ 55 h 359"/>
                <a:gd name="T4" fmla="*/ 5 w 556"/>
                <a:gd name="T5" fmla="*/ 76 h 359"/>
                <a:gd name="T6" fmla="*/ 8 w 556"/>
                <a:gd name="T7" fmla="*/ 126 h 359"/>
                <a:gd name="T8" fmla="*/ 30 w 556"/>
                <a:gd name="T9" fmla="*/ 201 h 359"/>
                <a:gd name="T10" fmla="*/ 30 w 556"/>
                <a:gd name="T11" fmla="*/ 222 h 359"/>
                <a:gd name="T12" fmla="*/ 43 w 556"/>
                <a:gd name="T13" fmla="*/ 256 h 359"/>
                <a:gd name="T14" fmla="*/ 50 w 556"/>
                <a:gd name="T15" fmla="*/ 310 h 359"/>
                <a:gd name="T16" fmla="*/ 46 w 556"/>
                <a:gd name="T17" fmla="*/ 326 h 359"/>
                <a:gd name="T18" fmla="*/ 54 w 556"/>
                <a:gd name="T19" fmla="*/ 344 h 359"/>
                <a:gd name="T20" fmla="*/ 333 w 556"/>
                <a:gd name="T21" fmla="*/ 335 h 359"/>
                <a:gd name="T22" fmla="*/ 353 w 556"/>
                <a:gd name="T23" fmla="*/ 363 h 359"/>
                <a:gd name="T24" fmla="*/ 383 w 556"/>
                <a:gd name="T25" fmla="*/ 282 h 359"/>
                <a:gd name="T26" fmla="*/ 374 w 556"/>
                <a:gd name="T27" fmla="*/ 251 h 359"/>
                <a:gd name="T28" fmla="*/ 422 w 556"/>
                <a:gd name="T29" fmla="*/ 203 h 359"/>
                <a:gd name="T30" fmla="*/ 432 w 556"/>
                <a:gd name="T31" fmla="*/ 163 h 359"/>
                <a:gd name="T32" fmla="*/ 396 w 556"/>
                <a:gd name="T33" fmla="*/ 111 h 359"/>
                <a:gd name="T34" fmla="*/ 360 w 556"/>
                <a:gd name="T35" fmla="*/ 58 h 359"/>
                <a:gd name="T36" fmla="*/ 353 w 556"/>
                <a:gd name="T37" fmla="*/ 0 h 359"/>
                <a:gd name="T38" fmla="*/ 9 w 556"/>
                <a:gd name="T39" fmla="*/ 9 h 359"/>
                <a:gd name="T40" fmla="*/ 0 w 556"/>
                <a:gd name="T41" fmla="*/ 8 h 359"/>
                <a:gd name="T42" fmla="*/ 0 w 556"/>
                <a:gd name="T43" fmla="*/ 35 h 359"/>
                <a:gd name="T44" fmla="*/ 0 w 556"/>
                <a:gd name="T45" fmla="*/ 35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6"/>
                <a:gd name="T70" fmla="*/ 0 h 359"/>
                <a:gd name="T71" fmla="*/ 556 w 556"/>
                <a:gd name="T72" fmla="*/ 359 h 3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6" h="359">
                  <a:moveTo>
                    <a:pt x="0" y="35"/>
                  </a:moveTo>
                  <a:lnTo>
                    <a:pt x="12" y="55"/>
                  </a:lnTo>
                  <a:lnTo>
                    <a:pt x="5" y="76"/>
                  </a:lnTo>
                  <a:lnTo>
                    <a:pt x="12" y="126"/>
                  </a:lnTo>
                  <a:lnTo>
                    <a:pt x="38" y="197"/>
                  </a:lnTo>
                  <a:lnTo>
                    <a:pt x="38" y="218"/>
                  </a:lnTo>
                  <a:lnTo>
                    <a:pt x="55" y="252"/>
                  </a:lnTo>
                  <a:lnTo>
                    <a:pt x="64" y="306"/>
                  </a:lnTo>
                  <a:lnTo>
                    <a:pt x="59" y="322"/>
                  </a:lnTo>
                  <a:lnTo>
                    <a:pt x="70" y="340"/>
                  </a:lnTo>
                  <a:lnTo>
                    <a:pt x="429" y="331"/>
                  </a:lnTo>
                  <a:lnTo>
                    <a:pt x="455" y="359"/>
                  </a:lnTo>
                  <a:lnTo>
                    <a:pt x="493" y="278"/>
                  </a:lnTo>
                  <a:lnTo>
                    <a:pt x="481" y="247"/>
                  </a:lnTo>
                  <a:lnTo>
                    <a:pt x="543" y="199"/>
                  </a:lnTo>
                  <a:lnTo>
                    <a:pt x="556" y="163"/>
                  </a:lnTo>
                  <a:lnTo>
                    <a:pt x="510" y="111"/>
                  </a:lnTo>
                  <a:lnTo>
                    <a:pt x="463" y="58"/>
                  </a:lnTo>
                  <a:lnTo>
                    <a:pt x="455" y="0"/>
                  </a:lnTo>
                  <a:lnTo>
                    <a:pt x="13" y="9"/>
                  </a:lnTo>
                  <a:lnTo>
                    <a:pt x="0" y="8"/>
                  </a:lnTo>
                  <a:lnTo>
                    <a:pt x="0" y="3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9" name="Freeform 51"/>
            <p:cNvSpPr>
              <a:spLocks/>
            </p:cNvSpPr>
            <p:nvPr/>
          </p:nvSpPr>
          <p:spPr bwMode="auto">
            <a:xfrm>
              <a:off x="3190" y="1841"/>
              <a:ext cx="581" cy="525"/>
            </a:xfrm>
            <a:custGeom>
              <a:avLst/>
              <a:gdLst>
                <a:gd name="T0" fmla="*/ 29 w 619"/>
                <a:gd name="T1" fmla="*/ 77 h 525"/>
                <a:gd name="T2" fmla="*/ 43 w 619"/>
                <a:gd name="T3" fmla="*/ 93 h 525"/>
                <a:gd name="T4" fmla="*/ 52 w 619"/>
                <a:gd name="T5" fmla="*/ 90 h 525"/>
                <a:gd name="T6" fmla="*/ 62 w 619"/>
                <a:gd name="T7" fmla="*/ 107 h 525"/>
                <a:gd name="T8" fmla="*/ 53 w 619"/>
                <a:gd name="T9" fmla="*/ 107 h 525"/>
                <a:gd name="T10" fmla="*/ 45 w 619"/>
                <a:gd name="T11" fmla="*/ 130 h 525"/>
                <a:gd name="T12" fmla="*/ 66 w 619"/>
                <a:gd name="T13" fmla="*/ 169 h 525"/>
                <a:gd name="T14" fmla="*/ 82 w 619"/>
                <a:gd name="T15" fmla="*/ 175 h 525"/>
                <a:gd name="T16" fmla="*/ 80 w 619"/>
                <a:gd name="T17" fmla="*/ 420 h 525"/>
                <a:gd name="T18" fmla="*/ 82 w 619"/>
                <a:gd name="T19" fmla="*/ 480 h 525"/>
                <a:gd name="T20" fmla="*/ 404 w 619"/>
                <a:gd name="T21" fmla="*/ 467 h 525"/>
                <a:gd name="T22" fmla="*/ 407 w 619"/>
                <a:gd name="T23" fmla="*/ 502 h 525"/>
                <a:gd name="T24" fmla="*/ 394 w 619"/>
                <a:gd name="T25" fmla="*/ 525 h 525"/>
                <a:gd name="T26" fmla="*/ 443 w 619"/>
                <a:gd name="T27" fmla="*/ 522 h 525"/>
                <a:gd name="T28" fmla="*/ 451 w 619"/>
                <a:gd name="T29" fmla="*/ 502 h 525"/>
                <a:gd name="T30" fmla="*/ 451 w 619"/>
                <a:gd name="T31" fmla="*/ 480 h 525"/>
                <a:gd name="T32" fmla="*/ 464 w 619"/>
                <a:gd name="T33" fmla="*/ 463 h 525"/>
                <a:gd name="T34" fmla="*/ 465 w 619"/>
                <a:gd name="T35" fmla="*/ 446 h 525"/>
                <a:gd name="T36" fmla="*/ 480 w 619"/>
                <a:gd name="T37" fmla="*/ 444 h 525"/>
                <a:gd name="T38" fmla="*/ 483 w 619"/>
                <a:gd name="T39" fmla="*/ 408 h 525"/>
                <a:gd name="T40" fmla="*/ 465 w 619"/>
                <a:gd name="T41" fmla="*/ 404 h 525"/>
                <a:gd name="T42" fmla="*/ 453 w 619"/>
                <a:gd name="T43" fmla="*/ 378 h 525"/>
                <a:gd name="T44" fmla="*/ 437 w 619"/>
                <a:gd name="T45" fmla="*/ 315 h 525"/>
                <a:gd name="T46" fmla="*/ 417 w 619"/>
                <a:gd name="T47" fmla="*/ 305 h 525"/>
                <a:gd name="T48" fmla="*/ 394 w 619"/>
                <a:gd name="T49" fmla="*/ 282 h 525"/>
                <a:gd name="T50" fmla="*/ 385 w 619"/>
                <a:gd name="T51" fmla="*/ 250 h 525"/>
                <a:gd name="T52" fmla="*/ 399 w 619"/>
                <a:gd name="T53" fmla="*/ 200 h 525"/>
                <a:gd name="T54" fmla="*/ 386 w 619"/>
                <a:gd name="T55" fmla="*/ 190 h 525"/>
                <a:gd name="T56" fmla="*/ 360 w 619"/>
                <a:gd name="T57" fmla="*/ 190 h 525"/>
                <a:gd name="T58" fmla="*/ 354 w 619"/>
                <a:gd name="T59" fmla="*/ 159 h 525"/>
                <a:gd name="T60" fmla="*/ 307 w 619"/>
                <a:gd name="T61" fmla="*/ 98 h 525"/>
                <a:gd name="T62" fmla="*/ 296 w 619"/>
                <a:gd name="T63" fmla="*/ 47 h 525"/>
                <a:gd name="T64" fmla="*/ 301 w 619"/>
                <a:gd name="T65" fmla="*/ 28 h 525"/>
                <a:gd name="T66" fmla="*/ 281 w 619"/>
                <a:gd name="T67" fmla="*/ 0 h 525"/>
                <a:gd name="T68" fmla="*/ 0 w 619"/>
                <a:gd name="T69" fmla="*/ 9 h 525"/>
                <a:gd name="T70" fmla="*/ 29 w 619"/>
                <a:gd name="T71" fmla="*/ 77 h 525"/>
                <a:gd name="T72" fmla="*/ 29 w 619"/>
                <a:gd name="T73" fmla="*/ 77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9"/>
                <a:gd name="T112" fmla="*/ 0 h 525"/>
                <a:gd name="T113" fmla="*/ 619 w 619"/>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9" h="525">
                  <a:moveTo>
                    <a:pt x="37" y="77"/>
                  </a:moveTo>
                  <a:lnTo>
                    <a:pt x="55" y="93"/>
                  </a:lnTo>
                  <a:lnTo>
                    <a:pt x="66" y="90"/>
                  </a:lnTo>
                  <a:lnTo>
                    <a:pt x="79" y="107"/>
                  </a:lnTo>
                  <a:lnTo>
                    <a:pt x="68" y="107"/>
                  </a:lnTo>
                  <a:lnTo>
                    <a:pt x="57" y="130"/>
                  </a:lnTo>
                  <a:lnTo>
                    <a:pt x="84" y="169"/>
                  </a:lnTo>
                  <a:lnTo>
                    <a:pt x="105" y="175"/>
                  </a:lnTo>
                  <a:lnTo>
                    <a:pt x="102" y="420"/>
                  </a:lnTo>
                  <a:lnTo>
                    <a:pt x="105" y="480"/>
                  </a:lnTo>
                  <a:lnTo>
                    <a:pt x="517" y="467"/>
                  </a:lnTo>
                  <a:lnTo>
                    <a:pt x="520" y="502"/>
                  </a:lnTo>
                  <a:lnTo>
                    <a:pt x="504" y="525"/>
                  </a:lnTo>
                  <a:lnTo>
                    <a:pt x="567" y="522"/>
                  </a:lnTo>
                  <a:lnTo>
                    <a:pt x="578" y="502"/>
                  </a:lnTo>
                  <a:lnTo>
                    <a:pt x="578" y="480"/>
                  </a:lnTo>
                  <a:lnTo>
                    <a:pt x="593" y="463"/>
                  </a:lnTo>
                  <a:lnTo>
                    <a:pt x="597" y="446"/>
                  </a:lnTo>
                  <a:lnTo>
                    <a:pt x="614" y="444"/>
                  </a:lnTo>
                  <a:lnTo>
                    <a:pt x="619" y="408"/>
                  </a:lnTo>
                  <a:lnTo>
                    <a:pt x="596" y="404"/>
                  </a:lnTo>
                  <a:lnTo>
                    <a:pt x="581" y="378"/>
                  </a:lnTo>
                  <a:lnTo>
                    <a:pt x="559" y="315"/>
                  </a:lnTo>
                  <a:lnTo>
                    <a:pt x="533" y="305"/>
                  </a:lnTo>
                  <a:lnTo>
                    <a:pt x="504" y="282"/>
                  </a:lnTo>
                  <a:lnTo>
                    <a:pt x="492" y="250"/>
                  </a:lnTo>
                  <a:lnTo>
                    <a:pt x="510" y="200"/>
                  </a:lnTo>
                  <a:lnTo>
                    <a:pt x="495" y="190"/>
                  </a:lnTo>
                  <a:lnTo>
                    <a:pt x="460" y="190"/>
                  </a:lnTo>
                  <a:lnTo>
                    <a:pt x="452" y="159"/>
                  </a:lnTo>
                  <a:lnTo>
                    <a:pt x="392" y="98"/>
                  </a:lnTo>
                  <a:lnTo>
                    <a:pt x="379" y="47"/>
                  </a:lnTo>
                  <a:lnTo>
                    <a:pt x="385" y="28"/>
                  </a:lnTo>
                  <a:lnTo>
                    <a:pt x="359" y="0"/>
                  </a:lnTo>
                  <a:lnTo>
                    <a:pt x="0" y="9"/>
                  </a:lnTo>
                  <a:lnTo>
                    <a:pt x="37" y="7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0" name="Freeform 52"/>
            <p:cNvSpPr>
              <a:spLocks/>
            </p:cNvSpPr>
            <p:nvPr/>
          </p:nvSpPr>
          <p:spPr bwMode="auto">
            <a:xfrm>
              <a:off x="3288" y="2308"/>
              <a:ext cx="440" cy="410"/>
            </a:xfrm>
            <a:custGeom>
              <a:avLst/>
              <a:gdLst>
                <a:gd name="T0" fmla="*/ 14 w 468"/>
                <a:gd name="T1" fmla="*/ 139 h 409"/>
                <a:gd name="T2" fmla="*/ 11 w 468"/>
                <a:gd name="T3" fmla="*/ 342 h 409"/>
                <a:gd name="T4" fmla="*/ 21 w 468"/>
                <a:gd name="T5" fmla="*/ 353 h 409"/>
                <a:gd name="T6" fmla="*/ 45 w 468"/>
                <a:gd name="T7" fmla="*/ 353 h 409"/>
                <a:gd name="T8" fmla="*/ 46 w 468"/>
                <a:gd name="T9" fmla="*/ 413 h 409"/>
                <a:gd name="T10" fmla="*/ 265 w 468"/>
                <a:gd name="T11" fmla="*/ 410 h 409"/>
                <a:gd name="T12" fmla="*/ 259 w 468"/>
                <a:gd name="T13" fmla="*/ 348 h 409"/>
                <a:gd name="T14" fmla="*/ 278 w 468"/>
                <a:gd name="T15" fmla="*/ 280 h 409"/>
                <a:gd name="T16" fmla="*/ 306 w 468"/>
                <a:gd name="T17" fmla="*/ 232 h 409"/>
                <a:gd name="T18" fmla="*/ 304 w 468"/>
                <a:gd name="T19" fmla="*/ 219 h 409"/>
                <a:gd name="T20" fmla="*/ 324 w 468"/>
                <a:gd name="T21" fmla="*/ 173 h 409"/>
                <a:gd name="T22" fmla="*/ 335 w 468"/>
                <a:gd name="T23" fmla="*/ 126 h 409"/>
                <a:gd name="T24" fmla="*/ 332 w 468"/>
                <a:gd name="T25" fmla="*/ 123 h 409"/>
                <a:gd name="T26" fmla="*/ 349 w 468"/>
                <a:gd name="T27" fmla="*/ 105 h 409"/>
                <a:gd name="T28" fmla="*/ 366 w 468"/>
                <a:gd name="T29" fmla="*/ 64 h 409"/>
                <a:gd name="T30" fmla="*/ 361 w 468"/>
                <a:gd name="T31" fmla="*/ 55 h 409"/>
                <a:gd name="T32" fmla="*/ 312 w 468"/>
                <a:gd name="T33" fmla="*/ 58 h 409"/>
                <a:gd name="T34" fmla="*/ 324 w 468"/>
                <a:gd name="T35" fmla="*/ 35 h 409"/>
                <a:gd name="T36" fmla="*/ 322 w 468"/>
                <a:gd name="T37" fmla="*/ 0 h 409"/>
                <a:gd name="T38" fmla="*/ 0 w 468"/>
                <a:gd name="T39" fmla="*/ 13 h 409"/>
                <a:gd name="T40" fmla="*/ 14 w 468"/>
                <a:gd name="T41" fmla="*/ 139 h 409"/>
                <a:gd name="T42" fmla="*/ 14 w 468"/>
                <a:gd name="T43" fmla="*/ 139 h 4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8"/>
                <a:gd name="T67" fmla="*/ 0 h 409"/>
                <a:gd name="T68" fmla="*/ 468 w 468"/>
                <a:gd name="T69" fmla="*/ 409 h 4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8" h="409">
                  <a:moveTo>
                    <a:pt x="18" y="139"/>
                  </a:moveTo>
                  <a:lnTo>
                    <a:pt x="15" y="338"/>
                  </a:lnTo>
                  <a:lnTo>
                    <a:pt x="25" y="349"/>
                  </a:lnTo>
                  <a:lnTo>
                    <a:pt x="57" y="349"/>
                  </a:lnTo>
                  <a:lnTo>
                    <a:pt x="59" y="409"/>
                  </a:lnTo>
                  <a:lnTo>
                    <a:pt x="339" y="406"/>
                  </a:lnTo>
                  <a:lnTo>
                    <a:pt x="332" y="344"/>
                  </a:lnTo>
                  <a:lnTo>
                    <a:pt x="356" y="276"/>
                  </a:lnTo>
                  <a:lnTo>
                    <a:pt x="392" y="228"/>
                  </a:lnTo>
                  <a:lnTo>
                    <a:pt x="389" y="215"/>
                  </a:lnTo>
                  <a:lnTo>
                    <a:pt x="415" y="173"/>
                  </a:lnTo>
                  <a:lnTo>
                    <a:pt x="429" y="126"/>
                  </a:lnTo>
                  <a:lnTo>
                    <a:pt x="424" y="123"/>
                  </a:lnTo>
                  <a:lnTo>
                    <a:pt x="447" y="105"/>
                  </a:lnTo>
                  <a:lnTo>
                    <a:pt x="468" y="64"/>
                  </a:lnTo>
                  <a:lnTo>
                    <a:pt x="462" y="55"/>
                  </a:lnTo>
                  <a:lnTo>
                    <a:pt x="399" y="58"/>
                  </a:lnTo>
                  <a:lnTo>
                    <a:pt x="415" y="35"/>
                  </a:lnTo>
                  <a:lnTo>
                    <a:pt x="412" y="0"/>
                  </a:lnTo>
                  <a:lnTo>
                    <a:pt x="0" y="13"/>
                  </a:lnTo>
                  <a:lnTo>
                    <a:pt x="18" y="13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1" name="Freeform 53"/>
            <p:cNvSpPr>
              <a:spLocks/>
            </p:cNvSpPr>
            <p:nvPr/>
          </p:nvSpPr>
          <p:spPr bwMode="auto">
            <a:xfrm>
              <a:off x="3344" y="2715"/>
              <a:ext cx="500" cy="450"/>
            </a:xfrm>
            <a:custGeom>
              <a:avLst/>
              <a:gdLst>
                <a:gd name="T0" fmla="*/ 0 w 532"/>
                <a:gd name="T1" fmla="*/ 3 h 450"/>
                <a:gd name="T2" fmla="*/ 6 w 532"/>
                <a:gd name="T3" fmla="*/ 125 h 450"/>
                <a:gd name="T4" fmla="*/ 43 w 532"/>
                <a:gd name="T5" fmla="*/ 214 h 450"/>
                <a:gd name="T6" fmla="*/ 29 w 532"/>
                <a:gd name="T7" fmla="*/ 283 h 450"/>
                <a:gd name="T8" fmla="*/ 32 w 532"/>
                <a:gd name="T9" fmla="*/ 341 h 450"/>
                <a:gd name="T10" fmla="*/ 13 w 532"/>
                <a:gd name="T11" fmla="*/ 371 h 450"/>
                <a:gd name="T12" fmla="*/ 21 w 532"/>
                <a:gd name="T13" fmla="*/ 380 h 450"/>
                <a:gd name="T14" fmla="*/ 76 w 532"/>
                <a:gd name="T15" fmla="*/ 371 h 450"/>
                <a:gd name="T16" fmla="*/ 145 w 532"/>
                <a:gd name="T17" fmla="*/ 395 h 450"/>
                <a:gd name="T18" fmla="*/ 166 w 532"/>
                <a:gd name="T19" fmla="*/ 372 h 450"/>
                <a:gd name="T20" fmla="*/ 233 w 532"/>
                <a:gd name="T21" fmla="*/ 408 h 450"/>
                <a:gd name="T22" fmla="*/ 241 w 532"/>
                <a:gd name="T23" fmla="*/ 427 h 450"/>
                <a:gd name="T24" fmla="*/ 266 w 532"/>
                <a:gd name="T25" fmla="*/ 442 h 450"/>
                <a:gd name="T26" fmla="*/ 278 w 532"/>
                <a:gd name="T27" fmla="*/ 424 h 450"/>
                <a:gd name="T28" fmla="*/ 311 w 532"/>
                <a:gd name="T29" fmla="*/ 440 h 450"/>
                <a:gd name="T30" fmla="*/ 331 w 532"/>
                <a:gd name="T31" fmla="*/ 427 h 450"/>
                <a:gd name="T32" fmla="*/ 327 w 532"/>
                <a:gd name="T33" fmla="*/ 401 h 450"/>
                <a:gd name="T34" fmla="*/ 382 w 532"/>
                <a:gd name="T35" fmla="*/ 424 h 450"/>
                <a:gd name="T36" fmla="*/ 379 w 532"/>
                <a:gd name="T37" fmla="*/ 450 h 450"/>
                <a:gd name="T38" fmla="*/ 415 w 532"/>
                <a:gd name="T39" fmla="*/ 416 h 450"/>
                <a:gd name="T40" fmla="*/ 383 w 532"/>
                <a:gd name="T41" fmla="*/ 411 h 450"/>
                <a:gd name="T42" fmla="*/ 357 w 532"/>
                <a:gd name="T43" fmla="*/ 379 h 450"/>
                <a:gd name="T44" fmla="*/ 389 w 532"/>
                <a:gd name="T45" fmla="*/ 337 h 450"/>
                <a:gd name="T46" fmla="*/ 389 w 532"/>
                <a:gd name="T47" fmla="*/ 312 h 450"/>
                <a:gd name="T48" fmla="*/ 355 w 532"/>
                <a:gd name="T49" fmla="*/ 348 h 450"/>
                <a:gd name="T50" fmla="*/ 338 w 532"/>
                <a:gd name="T51" fmla="*/ 337 h 450"/>
                <a:gd name="T52" fmla="*/ 352 w 532"/>
                <a:gd name="T53" fmla="*/ 316 h 450"/>
                <a:gd name="T54" fmla="*/ 315 w 532"/>
                <a:gd name="T55" fmla="*/ 330 h 450"/>
                <a:gd name="T56" fmla="*/ 290 w 532"/>
                <a:gd name="T57" fmla="*/ 317 h 450"/>
                <a:gd name="T58" fmla="*/ 297 w 532"/>
                <a:gd name="T59" fmla="*/ 296 h 450"/>
                <a:gd name="T60" fmla="*/ 361 w 532"/>
                <a:gd name="T61" fmla="*/ 312 h 450"/>
                <a:gd name="T62" fmla="*/ 336 w 532"/>
                <a:gd name="T63" fmla="*/ 259 h 450"/>
                <a:gd name="T64" fmla="*/ 339 w 532"/>
                <a:gd name="T65" fmla="*/ 220 h 450"/>
                <a:gd name="T66" fmla="*/ 193 w 532"/>
                <a:gd name="T67" fmla="*/ 228 h 450"/>
                <a:gd name="T68" fmla="*/ 211 w 532"/>
                <a:gd name="T69" fmla="*/ 144 h 450"/>
                <a:gd name="T70" fmla="*/ 236 w 532"/>
                <a:gd name="T71" fmla="*/ 100 h 450"/>
                <a:gd name="T72" fmla="*/ 227 w 532"/>
                <a:gd name="T73" fmla="*/ 89 h 450"/>
                <a:gd name="T74" fmla="*/ 218 w 532"/>
                <a:gd name="T75" fmla="*/ 0 h 450"/>
                <a:gd name="T76" fmla="*/ 0 w 532"/>
                <a:gd name="T77" fmla="*/ 3 h 450"/>
                <a:gd name="T78" fmla="*/ 0 w 532"/>
                <a:gd name="T79" fmla="*/ 3 h 450"/>
                <a:gd name="T80" fmla="*/ 0 w 532"/>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2"/>
                <a:gd name="T124" fmla="*/ 0 h 450"/>
                <a:gd name="T125" fmla="*/ 532 w 532"/>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2" h="450">
                  <a:moveTo>
                    <a:pt x="0" y="3"/>
                  </a:moveTo>
                  <a:lnTo>
                    <a:pt x="6" y="125"/>
                  </a:lnTo>
                  <a:lnTo>
                    <a:pt x="55" y="214"/>
                  </a:lnTo>
                  <a:lnTo>
                    <a:pt x="37" y="283"/>
                  </a:lnTo>
                  <a:lnTo>
                    <a:pt x="40" y="341"/>
                  </a:lnTo>
                  <a:lnTo>
                    <a:pt x="17" y="371"/>
                  </a:lnTo>
                  <a:lnTo>
                    <a:pt x="27" y="380"/>
                  </a:lnTo>
                  <a:lnTo>
                    <a:pt x="97" y="371"/>
                  </a:lnTo>
                  <a:lnTo>
                    <a:pt x="186" y="395"/>
                  </a:lnTo>
                  <a:lnTo>
                    <a:pt x="213" y="372"/>
                  </a:lnTo>
                  <a:lnTo>
                    <a:pt x="299" y="408"/>
                  </a:lnTo>
                  <a:lnTo>
                    <a:pt x="307" y="427"/>
                  </a:lnTo>
                  <a:lnTo>
                    <a:pt x="340" y="442"/>
                  </a:lnTo>
                  <a:lnTo>
                    <a:pt x="356" y="424"/>
                  </a:lnTo>
                  <a:lnTo>
                    <a:pt x="398" y="440"/>
                  </a:lnTo>
                  <a:lnTo>
                    <a:pt x="424" y="427"/>
                  </a:lnTo>
                  <a:lnTo>
                    <a:pt x="419" y="401"/>
                  </a:lnTo>
                  <a:lnTo>
                    <a:pt x="489" y="424"/>
                  </a:lnTo>
                  <a:lnTo>
                    <a:pt x="485" y="450"/>
                  </a:lnTo>
                  <a:lnTo>
                    <a:pt x="532" y="416"/>
                  </a:lnTo>
                  <a:lnTo>
                    <a:pt x="490" y="411"/>
                  </a:lnTo>
                  <a:lnTo>
                    <a:pt x="458" y="379"/>
                  </a:lnTo>
                  <a:lnTo>
                    <a:pt x="498" y="337"/>
                  </a:lnTo>
                  <a:lnTo>
                    <a:pt x="498" y="312"/>
                  </a:lnTo>
                  <a:lnTo>
                    <a:pt x="455" y="348"/>
                  </a:lnTo>
                  <a:lnTo>
                    <a:pt x="433" y="337"/>
                  </a:lnTo>
                  <a:lnTo>
                    <a:pt x="451" y="316"/>
                  </a:lnTo>
                  <a:lnTo>
                    <a:pt x="403" y="330"/>
                  </a:lnTo>
                  <a:lnTo>
                    <a:pt x="372" y="317"/>
                  </a:lnTo>
                  <a:lnTo>
                    <a:pt x="380" y="296"/>
                  </a:lnTo>
                  <a:lnTo>
                    <a:pt x="463" y="312"/>
                  </a:lnTo>
                  <a:lnTo>
                    <a:pt x="430" y="259"/>
                  </a:lnTo>
                  <a:lnTo>
                    <a:pt x="435" y="220"/>
                  </a:lnTo>
                  <a:lnTo>
                    <a:pt x="247" y="228"/>
                  </a:lnTo>
                  <a:lnTo>
                    <a:pt x="270" y="144"/>
                  </a:lnTo>
                  <a:lnTo>
                    <a:pt x="302" y="100"/>
                  </a:lnTo>
                  <a:lnTo>
                    <a:pt x="291" y="89"/>
                  </a:lnTo>
                  <a:lnTo>
                    <a:pt x="280" y="0"/>
                  </a:lnTo>
                  <a:lnTo>
                    <a:pt x="0" y="3"/>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2" name="Freeform 54"/>
            <p:cNvSpPr>
              <a:spLocks/>
            </p:cNvSpPr>
            <p:nvPr/>
          </p:nvSpPr>
          <p:spPr bwMode="auto">
            <a:xfrm>
              <a:off x="3598" y="1045"/>
              <a:ext cx="497" cy="265"/>
            </a:xfrm>
            <a:custGeom>
              <a:avLst/>
              <a:gdLst>
                <a:gd name="T0" fmla="*/ 148 w 529"/>
                <a:gd name="T1" fmla="*/ 173 h 264"/>
                <a:gd name="T2" fmla="*/ 155 w 529"/>
                <a:gd name="T3" fmla="*/ 190 h 264"/>
                <a:gd name="T4" fmla="*/ 169 w 529"/>
                <a:gd name="T5" fmla="*/ 194 h 264"/>
                <a:gd name="T6" fmla="*/ 189 w 529"/>
                <a:gd name="T7" fmla="*/ 264 h 264"/>
                <a:gd name="T8" fmla="*/ 226 w 529"/>
                <a:gd name="T9" fmla="*/ 168 h 264"/>
                <a:gd name="T10" fmla="*/ 244 w 529"/>
                <a:gd name="T11" fmla="*/ 172 h 264"/>
                <a:gd name="T12" fmla="*/ 268 w 529"/>
                <a:gd name="T13" fmla="*/ 157 h 264"/>
                <a:gd name="T14" fmla="*/ 308 w 529"/>
                <a:gd name="T15" fmla="*/ 157 h 264"/>
                <a:gd name="T16" fmla="*/ 322 w 529"/>
                <a:gd name="T17" fmla="*/ 134 h 264"/>
                <a:gd name="T18" fmla="*/ 399 w 529"/>
                <a:gd name="T19" fmla="*/ 138 h 264"/>
                <a:gd name="T20" fmla="*/ 412 w 529"/>
                <a:gd name="T21" fmla="*/ 123 h 264"/>
                <a:gd name="T22" fmla="*/ 389 w 529"/>
                <a:gd name="T23" fmla="*/ 86 h 264"/>
                <a:gd name="T24" fmla="*/ 341 w 529"/>
                <a:gd name="T25" fmla="*/ 88 h 264"/>
                <a:gd name="T26" fmla="*/ 303 w 529"/>
                <a:gd name="T27" fmla="*/ 81 h 264"/>
                <a:gd name="T28" fmla="*/ 256 w 529"/>
                <a:gd name="T29" fmla="*/ 81 h 264"/>
                <a:gd name="T30" fmla="*/ 241 w 529"/>
                <a:gd name="T31" fmla="*/ 112 h 264"/>
                <a:gd name="T32" fmla="*/ 215 w 529"/>
                <a:gd name="T33" fmla="*/ 94 h 264"/>
                <a:gd name="T34" fmla="*/ 190 w 529"/>
                <a:gd name="T35" fmla="*/ 97 h 264"/>
                <a:gd name="T36" fmla="*/ 180 w 529"/>
                <a:gd name="T37" fmla="*/ 65 h 264"/>
                <a:gd name="T38" fmla="*/ 127 w 529"/>
                <a:gd name="T39" fmla="*/ 60 h 264"/>
                <a:gd name="T40" fmla="*/ 121 w 529"/>
                <a:gd name="T41" fmla="*/ 47 h 264"/>
                <a:gd name="T42" fmla="*/ 145 w 529"/>
                <a:gd name="T43" fmla="*/ 15 h 264"/>
                <a:gd name="T44" fmla="*/ 163 w 529"/>
                <a:gd name="T45" fmla="*/ 11 h 264"/>
                <a:gd name="T46" fmla="*/ 145 w 529"/>
                <a:gd name="T47" fmla="*/ 0 h 264"/>
                <a:gd name="T48" fmla="*/ 115 w 529"/>
                <a:gd name="T49" fmla="*/ 10 h 264"/>
                <a:gd name="T50" fmla="*/ 65 w 529"/>
                <a:gd name="T51" fmla="*/ 75 h 264"/>
                <a:gd name="T52" fmla="*/ 39 w 529"/>
                <a:gd name="T53" fmla="*/ 81 h 264"/>
                <a:gd name="T54" fmla="*/ 0 w 529"/>
                <a:gd name="T55" fmla="*/ 113 h 264"/>
                <a:gd name="T56" fmla="*/ 148 w 529"/>
                <a:gd name="T57" fmla="*/ 173 h 264"/>
                <a:gd name="T58" fmla="*/ 148 w 529"/>
                <a:gd name="T59" fmla="*/ 173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9"/>
                <a:gd name="T91" fmla="*/ 0 h 264"/>
                <a:gd name="T92" fmla="*/ 529 w 529"/>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9" h="264">
                  <a:moveTo>
                    <a:pt x="191" y="173"/>
                  </a:moveTo>
                  <a:lnTo>
                    <a:pt x="199" y="190"/>
                  </a:lnTo>
                  <a:lnTo>
                    <a:pt x="217" y="194"/>
                  </a:lnTo>
                  <a:lnTo>
                    <a:pt x="243" y="264"/>
                  </a:lnTo>
                  <a:lnTo>
                    <a:pt x="290" y="168"/>
                  </a:lnTo>
                  <a:lnTo>
                    <a:pt x="314" y="172"/>
                  </a:lnTo>
                  <a:lnTo>
                    <a:pt x="343" y="157"/>
                  </a:lnTo>
                  <a:lnTo>
                    <a:pt x="395" y="157"/>
                  </a:lnTo>
                  <a:lnTo>
                    <a:pt x="413" y="134"/>
                  </a:lnTo>
                  <a:lnTo>
                    <a:pt x="512" y="138"/>
                  </a:lnTo>
                  <a:lnTo>
                    <a:pt x="529" y="123"/>
                  </a:lnTo>
                  <a:lnTo>
                    <a:pt x="499" y="86"/>
                  </a:lnTo>
                  <a:lnTo>
                    <a:pt x="437" y="88"/>
                  </a:lnTo>
                  <a:lnTo>
                    <a:pt x="390" y="81"/>
                  </a:lnTo>
                  <a:lnTo>
                    <a:pt x="329" y="81"/>
                  </a:lnTo>
                  <a:lnTo>
                    <a:pt x="308" y="112"/>
                  </a:lnTo>
                  <a:lnTo>
                    <a:pt x="277" y="94"/>
                  </a:lnTo>
                  <a:lnTo>
                    <a:pt x="244" y="97"/>
                  </a:lnTo>
                  <a:lnTo>
                    <a:pt x="231" y="65"/>
                  </a:lnTo>
                  <a:lnTo>
                    <a:pt x="163" y="60"/>
                  </a:lnTo>
                  <a:lnTo>
                    <a:pt x="155" y="47"/>
                  </a:lnTo>
                  <a:lnTo>
                    <a:pt x="186" y="15"/>
                  </a:lnTo>
                  <a:lnTo>
                    <a:pt x="210" y="11"/>
                  </a:lnTo>
                  <a:lnTo>
                    <a:pt x="186" y="0"/>
                  </a:lnTo>
                  <a:lnTo>
                    <a:pt x="147" y="10"/>
                  </a:lnTo>
                  <a:lnTo>
                    <a:pt x="83" y="75"/>
                  </a:lnTo>
                  <a:lnTo>
                    <a:pt x="50" y="81"/>
                  </a:lnTo>
                  <a:lnTo>
                    <a:pt x="0" y="113"/>
                  </a:lnTo>
                  <a:lnTo>
                    <a:pt x="191" y="173"/>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3" name="Freeform 55"/>
            <p:cNvSpPr>
              <a:spLocks/>
            </p:cNvSpPr>
            <p:nvPr/>
          </p:nvSpPr>
          <p:spPr bwMode="auto">
            <a:xfrm>
              <a:off x="3920" y="1208"/>
              <a:ext cx="337" cy="476"/>
            </a:xfrm>
            <a:custGeom>
              <a:avLst/>
              <a:gdLst>
                <a:gd name="T0" fmla="*/ 33 w 358"/>
                <a:gd name="T1" fmla="*/ 399 h 475"/>
                <a:gd name="T2" fmla="*/ 26 w 358"/>
                <a:gd name="T3" fmla="*/ 319 h 475"/>
                <a:gd name="T4" fmla="*/ 5 w 358"/>
                <a:gd name="T5" fmla="*/ 259 h 475"/>
                <a:gd name="T6" fmla="*/ 14 w 358"/>
                <a:gd name="T7" fmla="*/ 136 h 475"/>
                <a:gd name="T8" fmla="*/ 55 w 358"/>
                <a:gd name="T9" fmla="*/ 71 h 475"/>
                <a:gd name="T10" fmla="*/ 53 w 358"/>
                <a:gd name="T11" fmla="*/ 119 h 475"/>
                <a:gd name="T12" fmla="*/ 65 w 358"/>
                <a:gd name="T13" fmla="*/ 108 h 475"/>
                <a:gd name="T14" fmla="*/ 65 w 358"/>
                <a:gd name="T15" fmla="*/ 71 h 475"/>
                <a:gd name="T16" fmla="*/ 80 w 358"/>
                <a:gd name="T17" fmla="*/ 48 h 475"/>
                <a:gd name="T18" fmla="*/ 86 w 358"/>
                <a:gd name="T19" fmla="*/ 4 h 475"/>
                <a:gd name="T20" fmla="*/ 99 w 358"/>
                <a:gd name="T21" fmla="*/ 0 h 475"/>
                <a:gd name="T22" fmla="*/ 185 w 358"/>
                <a:gd name="T23" fmla="*/ 37 h 475"/>
                <a:gd name="T24" fmla="*/ 192 w 358"/>
                <a:gd name="T25" fmla="*/ 68 h 475"/>
                <a:gd name="T26" fmla="*/ 204 w 358"/>
                <a:gd name="T27" fmla="*/ 97 h 475"/>
                <a:gd name="T28" fmla="*/ 206 w 358"/>
                <a:gd name="T29" fmla="*/ 149 h 475"/>
                <a:gd name="T30" fmla="*/ 177 w 358"/>
                <a:gd name="T31" fmla="*/ 192 h 475"/>
                <a:gd name="T32" fmla="*/ 176 w 358"/>
                <a:gd name="T33" fmla="*/ 228 h 475"/>
                <a:gd name="T34" fmla="*/ 192 w 358"/>
                <a:gd name="T35" fmla="*/ 243 h 475"/>
                <a:gd name="T36" fmla="*/ 216 w 358"/>
                <a:gd name="T37" fmla="*/ 192 h 475"/>
                <a:gd name="T38" fmla="*/ 237 w 358"/>
                <a:gd name="T39" fmla="*/ 176 h 475"/>
                <a:gd name="T40" fmla="*/ 252 w 358"/>
                <a:gd name="T41" fmla="*/ 186 h 475"/>
                <a:gd name="T42" fmla="*/ 281 w 358"/>
                <a:gd name="T43" fmla="*/ 295 h 475"/>
                <a:gd name="T44" fmla="*/ 263 w 358"/>
                <a:gd name="T45" fmla="*/ 340 h 475"/>
                <a:gd name="T46" fmla="*/ 257 w 358"/>
                <a:gd name="T47" fmla="*/ 371 h 475"/>
                <a:gd name="T48" fmla="*/ 247 w 358"/>
                <a:gd name="T49" fmla="*/ 382 h 475"/>
                <a:gd name="T50" fmla="*/ 245 w 358"/>
                <a:gd name="T51" fmla="*/ 412 h 475"/>
                <a:gd name="T52" fmla="*/ 231 w 358"/>
                <a:gd name="T53" fmla="*/ 449 h 475"/>
                <a:gd name="T54" fmla="*/ 137 w 358"/>
                <a:gd name="T55" fmla="*/ 467 h 475"/>
                <a:gd name="T56" fmla="*/ 135 w 358"/>
                <a:gd name="T57" fmla="*/ 460 h 475"/>
                <a:gd name="T58" fmla="*/ 0 w 358"/>
                <a:gd name="T59" fmla="*/ 479 h 475"/>
                <a:gd name="T60" fmla="*/ 33 w 358"/>
                <a:gd name="T61" fmla="*/ 399 h 475"/>
                <a:gd name="T62" fmla="*/ 33 w 358"/>
                <a:gd name="T63" fmla="*/ 399 h 4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475"/>
                <a:gd name="T98" fmla="*/ 358 w 358"/>
                <a:gd name="T99" fmla="*/ 475 h 4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475">
                  <a:moveTo>
                    <a:pt x="41" y="395"/>
                  </a:moveTo>
                  <a:lnTo>
                    <a:pt x="34" y="315"/>
                  </a:lnTo>
                  <a:lnTo>
                    <a:pt x="5" y="255"/>
                  </a:lnTo>
                  <a:lnTo>
                    <a:pt x="18" y="136"/>
                  </a:lnTo>
                  <a:lnTo>
                    <a:pt x="70" y="71"/>
                  </a:lnTo>
                  <a:lnTo>
                    <a:pt x="67" y="119"/>
                  </a:lnTo>
                  <a:lnTo>
                    <a:pt x="83" y="108"/>
                  </a:lnTo>
                  <a:lnTo>
                    <a:pt x="83" y="71"/>
                  </a:lnTo>
                  <a:lnTo>
                    <a:pt x="102" y="48"/>
                  </a:lnTo>
                  <a:lnTo>
                    <a:pt x="109" y="4"/>
                  </a:lnTo>
                  <a:lnTo>
                    <a:pt x="126" y="0"/>
                  </a:lnTo>
                  <a:lnTo>
                    <a:pt x="235" y="37"/>
                  </a:lnTo>
                  <a:lnTo>
                    <a:pt x="245" y="68"/>
                  </a:lnTo>
                  <a:lnTo>
                    <a:pt x="259" y="97"/>
                  </a:lnTo>
                  <a:lnTo>
                    <a:pt x="262" y="149"/>
                  </a:lnTo>
                  <a:lnTo>
                    <a:pt x="225" y="192"/>
                  </a:lnTo>
                  <a:lnTo>
                    <a:pt x="224" y="228"/>
                  </a:lnTo>
                  <a:lnTo>
                    <a:pt x="245" y="239"/>
                  </a:lnTo>
                  <a:lnTo>
                    <a:pt x="274" y="192"/>
                  </a:lnTo>
                  <a:lnTo>
                    <a:pt x="303" y="176"/>
                  </a:lnTo>
                  <a:lnTo>
                    <a:pt x="322" y="186"/>
                  </a:lnTo>
                  <a:lnTo>
                    <a:pt x="358" y="291"/>
                  </a:lnTo>
                  <a:lnTo>
                    <a:pt x="334" y="336"/>
                  </a:lnTo>
                  <a:lnTo>
                    <a:pt x="327" y="367"/>
                  </a:lnTo>
                  <a:lnTo>
                    <a:pt x="313" y="378"/>
                  </a:lnTo>
                  <a:lnTo>
                    <a:pt x="311" y="408"/>
                  </a:lnTo>
                  <a:lnTo>
                    <a:pt x="293" y="445"/>
                  </a:lnTo>
                  <a:lnTo>
                    <a:pt x="175" y="463"/>
                  </a:lnTo>
                  <a:lnTo>
                    <a:pt x="172" y="456"/>
                  </a:lnTo>
                  <a:lnTo>
                    <a:pt x="0" y="475"/>
                  </a:lnTo>
                  <a:lnTo>
                    <a:pt x="41" y="39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4" name="Freeform 56"/>
            <p:cNvSpPr>
              <a:spLocks/>
            </p:cNvSpPr>
            <p:nvPr/>
          </p:nvSpPr>
          <p:spPr bwMode="auto">
            <a:xfrm>
              <a:off x="3410" y="1118"/>
              <a:ext cx="465" cy="501"/>
            </a:xfrm>
            <a:custGeom>
              <a:avLst/>
              <a:gdLst>
                <a:gd name="T0" fmla="*/ 9 w 494"/>
                <a:gd name="T1" fmla="*/ 191 h 503"/>
                <a:gd name="T2" fmla="*/ 8 w 494"/>
                <a:gd name="T3" fmla="*/ 252 h 503"/>
                <a:gd name="T4" fmla="*/ 56 w 494"/>
                <a:gd name="T5" fmla="*/ 290 h 503"/>
                <a:gd name="T6" fmla="*/ 74 w 494"/>
                <a:gd name="T7" fmla="*/ 316 h 503"/>
                <a:gd name="T8" fmla="*/ 112 w 494"/>
                <a:gd name="T9" fmla="*/ 351 h 503"/>
                <a:gd name="T10" fmla="*/ 118 w 494"/>
                <a:gd name="T11" fmla="*/ 392 h 503"/>
                <a:gd name="T12" fmla="*/ 124 w 494"/>
                <a:gd name="T13" fmla="*/ 450 h 503"/>
                <a:gd name="T14" fmla="*/ 161 w 494"/>
                <a:gd name="T15" fmla="*/ 503 h 503"/>
                <a:gd name="T16" fmla="*/ 354 w 494"/>
                <a:gd name="T17" fmla="*/ 489 h 503"/>
                <a:gd name="T18" fmla="*/ 341 w 494"/>
                <a:gd name="T19" fmla="*/ 411 h 503"/>
                <a:gd name="T20" fmla="*/ 360 w 494"/>
                <a:gd name="T21" fmla="*/ 293 h 503"/>
                <a:gd name="T22" fmla="*/ 358 w 494"/>
                <a:gd name="T23" fmla="*/ 261 h 503"/>
                <a:gd name="T24" fmla="*/ 388 w 494"/>
                <a:gd name="T25" fmla="*/ 168 h 503"/>
                <a:gd name="T26" fmla="*/ 380 w 494"/>
                <a:gd name="T27" fmla="*/ 165 h 503"/>
                <a:gd name="T28" fmla="*/ 362 w 494"/>
                <a:gd name="T29" fmla="*/ 218 h 503"/>
                <a:gd name="T30" fmla="*/ 347 w 494"/>
                <a:gd name="T31" fmla="*/ 222 h 503"/>
                <a:gd name="T32" fmla="*/ 340 w 494"/>
                <a:gd name="T33" fmla="*/ 244 h 503"/>
                <a:gd name="T34" fmla="*/ 325 w 494"/>
                <a:gd name="T35" fmla="*/ 259 h 503"/>
                <a:gd name="T36" fmla="*/ 335 w 494"/>
                <a:gd name="T37" fmla="*/ 210 h 503"/>
                <a:gd name="T38" fmla="*/ 347 w 494"/>
                <a:gd name="T39" fmla="*/ 191 h 503"/>
                <a:gd name="T40" fmla="*/ 327 w 494"/>
                <a:gd name="T41" fmla="*/ 121 h 503"/>
                <a:gd name="T42" fmla="*/ 313 w 494"/>
                <a:gd name="T43" fmla="*/ 117 h 503"/>
                <a:gd name="T44" fmla="*/ 306 w 494"/>
                <a:gd name="T45" fmla="*/ 100 h 503"/>
                <a:gd name="T46" fmla="*/ 156 w 494"/>
                <a:gd name="T47" fmla="*/ 40 h 503"/>
                <a:gd name="T48" fmla="*/ 138 w 494"/>
                <a:gd name="T49" fmla="*/ 29 h 503"/>
                <a:gd name="T50" fmla="*/ 127 w 494"/>
                <a:gd name="T51" fmla="*/ 40 h 503"/>
                <a:gd name="T52" fmla="*/ 123 w 494"/>
                <a:gd name="T53" fmla="*/ 37 h 503"/>
                <a:gd name="T54" fmla="*/ 129 w 494"/>
                <a:gd name="T55" fmla="*/ 16 h 503"/>
                <a:gd name="T56" fmla="*/ 134 w 494"/>
                <a:gd name="T57" fmla="*/ 3 h 503"/>
                <a:gd name="T58" fmla="*/ 128 w 494"/>
                <a:gd name="T59" fmla="*/ 0 h 503"/>
                <a:gd name="T60" fmla="*/ 68 w 494"/>
                <a:gd name="T61" fmla="*/ 32 h 503"/>
                <a:gd name="T62" fmla="*/ 60 w 494"/>
                <a:gd name="T63" fmla="*/ 32 h 503"/>
                <a:gd name="T64" fmla="*/ 48 w 494"/>
                <a:gd name="T65" fmla="*/ 26 h 503"/>
                <a:gd name="T66" fmla="*/ 37 w 494"/>
                <a:gd name="T67" fmla="*/ 36 h 503"/>
                <a:gd name="T68" fmla="*/ 39 w 494"/>
                <a:gd name="T69" fmla="*/ 94 h 503"/>
                <a:gd name="T70" fmla="*/ 0 w 494"/>
                <a:gd name="T71" fmla="*/ 152 h 503"/>
                <a:gd name="T72" fmla="*/ 9 w 494"/>
                <a:gd name="T73" fmla="*/ 191 h 503"/>
                <a:gd name="T74" fmla="*/ 9 w 494"/>
                <a:gd name="T75" fmla="*/ 191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4"/>
                <a:gd name="T115" fmla="*/ 0 h 503"/>
                <a:gd name="T116" fmla="*/ 494 w 494"/>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4" h="503">
                  <a:moveTo>
                    <a:pt x="13" y="191"/>
                  </a:moveTo>
                  <a:lnTo>
                    <a:pt x="11" y="252"/>
                  </a:lnTo>
                  <a:lnTo>
                    <a:pt x="71" y="290"/>
                  </a:lnTo>
                  <a:lnTo>
                    <a:pt x="95" y="316"/>
                  </a:lnTo>
                  <a:lnTo>
                    <a:pt x="142" y="351"/>
                  </a:lnTo>
                  <a:lnTo>
                    <a:pt x="150" y="392"/>
                  </a:lnTo>
                  <a:lnTo>
                    <a:pt x="158" y="450"/>
                  </a:lnTo>
                  <a:lnTo>
                    <a:pt x="205" y="503"/>
                  </a:lnTo>
                  <a:lnTo>
                    <a:pt x="450" y="489"/>
                  </a:lnTo>
                  <a:lnTo>
                    <a:pt x="435" y="411"/>
                  </a:lnTo>
                  <a:lnTo>
                    <a:pt x="458" y="293"/>
                  </a:lnTo>
                  <a:lnTo>
                    <a:pt x="456" y="261"/>
                  </a:lnTo>
                  <a:lnTo>
                    <a:pt x="494" y="168"/>
                  </a:lnTo>
                  <a:lnTo>
                    <a:pt x="484" y="165"/>
                  </a:lnTo>
                  <a:lnTo>
                    <a:pt x="461" y="218"/>
                  </a:lnTo>
                  <a:lnTo>
                    <a:pt x="442" y="222"/>
                  </a:lnTo>
                  <a:lnTo>
                    <a:pt x="432" y="244"/>
                  </a:lnTo>
                  <a:lnTo>
                    <a:pt x="413" y="259"/>
                  </a:lnTo>
                  <a:lnTo>
                    <a:pt x="427" y="210"/>
                  </a:lnTo>
                  <a:lnTo>
                    <a:pt x="442" y="191"/>
                  </a:lnTo>
                  <a:lnTo>
                    <a:pt x="416" y="121"/>
                  </a:lnTo>
                  <a:lnTo>
                    <a:pt x="398" y="117"/>
                  </a:lnTo>
                  <a:lnTo>
                    <a:pt x="390" y="100"/>
                  </a:lnTo>
                  <a:lnTo>
                    <a:pt x="199" y="40"/>
                  </a:lnTo>
                  <a:lnTo>
                    <a:pt x="176" y="29"/>
                  </a:lnTo>
                  <a:lnTo>
                    <a:pt x="162" y="40"/>
                  </a:lnTo>
                  <a:lnTo>
                    <a:pt x="157" y="37"/>
                  </a:lnTo>
                  <a:lnTo>
                    <a:pt x="165" y="16"/>
                  </a:lnTo>
                  <a:lnTo>
                    <a:pt x="170" y="3"/>
                  </a:lnTo>
                  <a:lnTo>
                    <a:pt x="163" y="0"/>
                  </a:lnTo>
                  <a:lnTo>
                    <a:pt x="86" y="32"/>
                  </a:lnTo>
                  <a:lnTo>
                    <a:pt x="76" y="32"/>
                  </a:lnTo>
                  <a:lnTo>
                    <a:pt x="61" y="26"/>
                  </a:lnTo>
                  <a:lnTo>
                    <a:pt x="47" y="36"/>
                  </a:lnTo>
                  <a:lnTo>
                    <a:pt x="50" y="94"/>
                  </a:lnTo>
                  <a:lnTo>
                    <a:pt x="0" y="152"/>
                  </a:lnTo>
                  <a:lnTo>
                    <a:pt x="13" y="19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5" name="Freeform 57"/>
            <p:cNvSpPr>
              <a:spLocks/>
            </p:cNvSpPr>
            <p:nvPr/>
          </p:nvSpPr>
          <p:spPr bwMode="auto">
            <a:xfrm>
              <a:off x="3546" y="1607"/>
              <a:ext cx="342" cy="645"/>
            </a:xfrm>
            <a:custGeom>
              <a:avLst/>
              <a:gdLst>
                <a:gd name="T0" fmla="*/ 6 w 364"/>
                <a:gd name="T1" fmla="*/ 262 h 641"/>
                <a:gd name="T2" fmla="*/ 35 w 364"/>
                <a:gd name="T3" fmla="*/ 181 h 641"/>
                <a:gd name="T4" fmla="*/ 24 w 364"/>
                <a:gd name="T5" fmla="*/ 150 h 641"/>
                <a:gd name="T6" fmla="*/ 73 w 364"/>
                <a:gd name="T7" fmla="*/ 102 h 641"/>
                <a:gd name="T8" fmla="*/ 84 w 364"/>
                <a:gd name="T9" fmla="*/ 66 h 641"/>
                <a:gd name="T10" fmla="*/ 48 w 364"/>
                <a:gd name="T11" fmla="*/ 14 h 641"/>
                <a:gd name="T12" fmla="*/ 240 w 364"/>
                <a:gd name="T13" fmla="*/ 0 h 641"/>
                <a:gd name="T14" fmla="*/ 241 w 364"/>
                <a:gd name="T15" fmla="*/ 37 h 641"/>
                <a:gd name="T16" fmla="*/ 263 w 364"/>
                <a:gd name="T17" fmla="*/ 84 h 641"/>
                <a:gd name="T18" fmla="*/ 279 w 364"/>
                <a:gd name="T19" fmla="*/ 328 h 641"/>
                <a:gd name="T20" fmla="*/ 275 w 364"/>
                <a:gd name="T21" fmla="*/ 380 h 641"/>
                <a:gd name="T22" fmla="*/ 284 w 364"/>
                <a:gd name="T23" fmla="*/ 409 h 641"/>
                <a:gd name="T24" fmla="*/ 273 w 364"/>
                <a:gd name="T25" fmla="*/ 464 h 641"/>
                <a:gd name="T26" fmla="*/ 258 w 364"/>
                <a:gd name="T27" fmla="*/ 489 h 641"/>
                <a:gd name="T28" fmla="*/ 252 w 364"/>
                <a:gd name="T29" fmla="*/ 527 h 641"/>
                <a:gd name="T30" fmla="*/ 259 w 364"/>
                <a:gd name="T31" fmla="*/ 542 h 641"/>
                <a:gd name="T32" fmla="*/ 253 w 364"/>
                <a:gd name="T33" fmla="*/ 563 h 641"/>
                <a:gd name="T34" fmla="*/ 256 w 364"/>
                <a:gd name="T35" fmla="*/ 573 h 641"/>
                <a:gd name="T36" fmla="*/ 233 w 364"/>
                <a:gd name="T37" fmla="*/ 584 h 641"/>
                <a:gd name="T38" fmla="*/ 227 w 364"/>
                <a:gd name="T39" fmla="*/ 625 h 641"/>
                <a:gd name="T40" fmla="*/ 196 w 364"/>
                <a:gd name="T41" fmla="*/ 612 h 641"/>
                <a:gd name="T42" fmla="*/ 179 w 364"/>
                <a:gd name="T43" fmla="*/ 641 h 641"/>
                <a:gd name="T44" fmla="*/ 169 w 364"/>
                <a:gd name="T45" fmla="*/ 638 h 641"/>
                <a:gd name="T46" fmla="*/ 158 w 364"/>
                <a:gd name="T47" fmla="*/ 612 h 641"/>
                <a:gd name="T48" fmla="*/ 140 w 364"/>
                <a:gd name="T49" fmla="*/ 549 h 641"/>
                <a:gd name="T50" fmla="*/ 97 w 364"/>
                <a:gd name="T51" fmla="*/ 516 h 641"/>
                <a:gd name="T52" fmla="*/ 88 w 364"/>
                <a:gd name="T53" fmla="*/ 484 h 641"/>
                <a:gd name="T54" fmla="*/ 102 w 364"/>
                <a:gd name="T55" fmla="*/ 434 h 641"/>
                <a:gd name="T56" fmla="*/ 90 w 364"/>
                <a:gd name="T57" fmla="*/ 424 h 641"/>
                <a:gd name="T58" fmla="*/ 63 w 364"/>
                <a:gd name="T59" fmla="*/ 424 h 641"/>
                <a:gd name="T60" fmla="*/ 57 w 364"/>
                <a:gd name="T61" fmla="*/ 393 h 641"/>
                <a:gd name="T62" fmla="*/ 9 w 364"/>
                <a:gd name="T63" fmla="*/ 332 h 641"/>
                <a:gd name="T64" fmla="*/ 0 w 364"/>
                <a:gd name="T65" fmla="*/ 281 h 641"/>
                <a:gd name="T66" fmla="*/ 6 w 364"/>
                <a:gd name="T67" fmla="*/ 262 h 641"/>
                <a:gd name="T68" fmla="*/ 6 w 364"/>
                <a:gd name="T69" fmla="*/ 262 h 6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4"/>
                <a:gd name="T106" fmla="*/ 0 h 641"/>
                <a:gd name="T107" fmla="*/ 364 w 364"/>
                <a:gd name="T108" fmla="*/ 641 h 6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4" h="641">
                  <a:moveTo>
                    <a:pt x="6" y="262"/>
                  </a:moveTo>
                  <a:lnTo>
                    <a:pt x="44" y="181"/>
                  </a:lnTo>
                  <a:lnTo>
                    <a:pt x="32" y="150"/>
                  </a:lnTo>
                  <a:lnTo>
                    <a:pt x="94" y="102"/>
                  </a:lnTo>
                  <a:lnTo>
                    <a:pt x="107" y="66"/>
                  </a:lnTo>
                  <a:lnTo>
                    <a:pt x="61" y="14"/>
                  </a:lnTo>
                  <a:lnTo>
                    <a:pt x="306" y="0"/>
                  </a:lnTo>
                  <a:lnTo>
                    <a:pt x="311" y="37"/>
                  </a:lnTo>
                  <a:lnTo>
                    <a:pt x="337" y="84"/>
                  </a:lnTo>
                  <a:lnTo>
                    <a:pt x="358" y="328"/>
                  </a:lnTo>
                  <a:lnTo>
                    <a:pt x="353" y="380"/>
                  </a:lnTo>
                  <a:lnTo>
                    <a:pt x="364" y="409"/>
                  </a:lnTo>
                  <a:lnTo>
                    <a:pt x="351" y="464"/>
                  </a:lnTo>
                  <a:lnTo>
                    <a:pt x="332" y="489"/>
                  </a:lnTo>
                  <a:lnTo>
                    <a:pt x="322" y="527"/>
                  </a:lnTo>
                  <a:lnTo>
                    <a:pt x="333" y="542"/>
                  </a:lnTo>
                  <a:lnTo>
                    <a:pt x="324" y="563"/>
                  </a:lnTo>
                  <a:lnTo>
                    <a:pt x="329" y="573"/>
                  </a:lnTo>
                  <a:lnTo>
                    <a:pt x="299" y="584"/>
                  </a:lnTo>
                  <a:lnTo>
                    <a:pt x="293" y="625"/>
                  </a:lnTo>
                  <a:lnTo>
                    <a:pt x="251" y="612"/>
                  </a:lnTo>
                  <a:lnTo>
                    <a:pt x="230" y="641"/>
                  </a:lnTo>
                  <a:lnTo>
                    <a:pt x="217" y="638"/>
                  </a:lnTo>
                  <a:lnTo>
                    <a:pt x="202" y="612"/>
                  </a:lnTo>
                  <a:lnTo>
                    <a:pt x="180" y="549"/>
                  </a:lnTo>
                  <a:lnTo>
                    <a:pt x="125" y="516"/>
                  </a:lnTo>
                  <a:lnTo>
                    <a:pt x="113" y="484"/>
                  </a:lnTo>
                  <a:lnTo>
                    <a:pt x="131" y="434"/>
                  </a:lnTo>
                  <a:lnTo>
                    <a:pt x="116" y="424"/>
                  </a:lnTo>
                  <a:lnTo>
                    <a:pt x="81" y="424"/>
                  </a:lnTo>
                  <a:lnTo>
                    <a:pt x="73" y="393"/>
                  </a:lnTo>
                  <a:lnTo>
                    <a:pt x="13" y="332"/>
                  </a:lnTo>
                  <a:lnTo>
                    <a:pt x="0" y="281"/>
                  </a:lnTo>
                  <a:lnTo>
                    <a:pt x="6" y="26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6" name="Freeform 58"/>
            <p:cNvSpPr>
              <a:spLocks/>
            </p:cNvSpPr>
            <p:nvPr/>
          </p:nvSpPr>
          <p:spPr bwMode="auto">
            <a:xfrm>
              <a:off x="3849" y="1665"/>
              <a:ext cx="270" cy="481"/>
            </a:xfrm>
            <a:custGeom>
              <a:avLst/>
              <a:gdLst>
                <a:gd name="T0" fmla="*/ 8 w 288"/>
                <a:gd name="T1" fmla="*/ 481 h 481"/>
                <a:gd name="T2" fmla="*/ 14 w 288"/>
                <a:gd name="T3" fmla="*/ 468 h 481"/>
                <a:gd name="T4" fmla="*/ 56 w 288"/>
                <a:gd name="T5" fmla="*/ 465 h 481"/>
                <a:gd name="T6" fmla="*/ 91 w 288"/>
                <a:gd name="T7" fmla="*/ 450 h 481"/>
                <a:gd name="T8" fmla="*/ 125 w 288"/>
                <a:gd name="T9" fmla="*/ 423 h 481"/>
                <a:gd name="T10" fmla="*/ 154 w 288"/>
                <a:gd name="T11" fmla="*/ 421 h 481"/>
                <a:gd name="T12" fmla="*/ 188 w 288"/>
                <a:gd name="T13" fmla="*/ 351 h 481"/>
                <a:gd name="T14" fmla="*/ 198 w 288"/>
                <a:gd name="T15" fmla="*/ 356 h 481"/>
                <a:gd name="T16" fmla="*/ 222 w 288"/>
                <a:gd name="T17" fmla="*/ 332 h 481"/>
                <a:gd name="T18" fmla="*/ 217 w 288"/>
                <a:gd name="T19" fmla="*/ 314 h 481"/>
                <a:gd name="T20" fmla="*/ 217 w 288"/>
                <a:gd name="T21" fmla="*/ 303 h 481"/>
                <a:gd name="T22" fmla="*/ 193 w 288"/>
                <a:gd name="T23" fmla="*/ 7 h 481"/>
                <a:gd name="T24" fmla="*/ 190 w 288"/>
                <a:gd name="T25" fmla="*/ 0 h 481"/>
                <a:gd name="T26" fmla="*/ 59 w 288"/>
                <a:gd name="T27" fmla="*/ 19 h 481"/>
                <a:gd name="T28" fmla="*/ 34 w 288"/>
                <a:gd name="T29" fmla="*/ 36 h 481"/>
                <a:gd name="T30" fmla="*/ 11 w 288"/>
                <a:gd name="T31" fmla="*/ 26 h 481"/>
                <a:gd name="T32" fmla="*/ 28 w 288"/>
                <a:gd name="T33" fmla="*/ 270 h 481"/>
                <a:gd name="T34" fmla="*/ 23 w 288"/>
                <a:gd name="T35" fmla="*/ 322 h 481"/>
                <a:gd name="T36" fmla="*/ 33 w 288"/>
                <a:gd name="T37" fmla="*/ 351 h 481"/>
                <a:gd name="T38" fmla="*/ 22 w 288"/>
                <a:gd name="T39" fmla="*/ 406 h 481"/>
                <a:gd name="T40" fmla="*/ 8 w 288"/>
                <a:gd name="T41" fmla="*/ 431 h 481"/>
                <a:gd name="T42" fmla="*/ 0 w 288"/>
                <a:gd name="T43" fmla="*/ 469 h 481"/>
                <a:gd name="T44" fmla="*/ 8 w 288"/>
                <a:gd name="T45" fmla="*/ 481 h 481"/>
                <a:gd name="T46" fmla="*/ 8 w 288"/>
                <a:gd name="T47" fmla="*/ 481 h 4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1"/>
                <a:gd name="T74" fmla="*/ 288 w 288"/>
                <a:gd name="T75" fmla="*/ 481 h 4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1">
                  <a:moveTo>
                    <a:pt x="10" y="481"/>
                  </a:moveTo>
                  <a:lnTo>
                    <a:pt x="18" y="468"/>
                  </a:lnTo>
                  <a:lnTo>
                    <a:pt x="73" y="465"/>
                  </a:lnTo>
                  <a:lnTo>
                    <a:pt x="118" y="450"/>
                  </a:lnTo>
                  <a:lnTo>
                    <a:pt x="162" y="423"/>
                  </a:lnTo>
                  <a:lnTo>
                    <a:pt x="199" y="421"/>
                  </a:lnTo>
                  <a:lnTo>
                    <a:pt x="243" y="351"/>
                  </a:lnTo>
                  <a:lnTo>
                    <a:pt x="256" y="356"/>
                  </a:lnTo>
                  <a:lnTo>
                    <a:pt x="288" y="332"/>
                  </a:lnTo>
                  <a:lnTo>
                    <a:pt x="280" y="314"/>
                  </a:lnTo>
                  <a:lnTo>
                    <a:pt x="283" y="303"/>
                  </a:lnTo>
                  <a:lnTo>
                    <a:pt x="251" y="7"/>
                  </a:lnTo>
                  <a:lnTo>
                    <a:pt x="248" y="0"/>
                  </a:lnTo>
                  <a:lnTo>
                    <a:pt x="76" y="19"/>
                  </a:lnTo>
                  <a:lnTo>
                    <a:pt x="44" y="36"/>
                  </a:lnTo>
                  <a:lnTo>
                    <a:pt x="15" y="26"/>
                  </a:lnTo>
                  <a:lnTo>
                    <a:pt x="36" y="270"/>
                  </a:lnTo>
                  <a:lnTo>
                    <a:pt x="31" y="322"/>
                  </a:lnTo>
                  <a:lnTo>
                    <a:pt x="42" y="351"/>
                  </a:lnTo>
                  <a:lnTo>
                    <a:pt x="29" y="406"/>
                  </a:lnTo>
                  <a:lnTo>
                    <a:pt x="10" y="431"/>
                  </a:lnTo>
                  <a:lnTo>
                    <a:pt x="0" y="469"/>
                  </a:lnTo>
                  <a:lnTo>
                    <a:pt x="10" y="48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7" name="Freeform 59"/>
            <p:cNvSpPr>
              <a:spLocks/>
            </p:cNvSpPr>
            <p:nvPr/>
          </p:nvSpPr>
          <p:spPr bwMode="auto">
            <a:xfrm>
              <a:off x="3747" y="1968"/>
              <a:ext cx="635" cy="336"/>
            </a:xfrm>
            <a:custGeom>
              <a:avLst/>
              <a:gdLst>
                <a:gd name="T0" fmla="*/ 4 w 675"/>
                <a:gd name="T1" fmla="*/ 319 h 336"/>
                <a:gd name="T2" fmla="*/ 17 w 675"/>
                <a:gd name="T3" fmla="*/ 317 h 336"/>
                <a:gd name="T4" fmla="*/ 21 w 675"/>
                <a:gd name="T5" fmla="*/ 281 h 336"/>
                <a:gd name="T6" fmla="*/ 12 w 675"/>
                <a:gd name="T7" fmla="*/ 280 h 336"/>
                <a:gd name="T8" fmla="*/ 29 w 675"/>
                <a:gd name="T9" fmla="*/ 251 h 336"/>
                <a:gd name="T10" fmla="*/ 62 w 675"/>
                <a:gd name="T11" fmla="*/ 264 h 336"/>
                <a:gd name="T12" fmla="*/ 67 w 675"/>
                <a:gd name="T13" fmla="*/ 223 h 336"/>
                <a:gd name="T14" fmla="*/ 90 w 675"/>
                <a:gd name="T15" fmla="*/ 212 h 336"/>
                <a:gd name="T16" fmla="*/ 86 w 675"/>
                <a:gd name="T17" fmla="*/ 202 h 336"/>
                <a:gd name="T18" fmla="*/ 99 w 675"/>
                <a:gd name="T19" fmla="*/ 165 h 336"/>
                <a:gd name="T20" fmla="*/ 142 w 675"/>
                <a:gd name="T21" fmla="*/ 162 h 336"/>
                <a:gd name="T22" fmla="*/ 177 w 675"/>
                <a:gd name="T23" fmla="*/ 147 h 336"/>
                <a:gd name="T24" fmla="*/ 200 w 675"/>
                <a:gd name="T25" fmla="*/ 128 h 336"/>
                <a:gd name="T26" fmla="*/ 212 w 675"/>
                <a:gd name="T27" fmla="*/ 120 h 336"/>
                <a:gd name="T28" fmla="*/ 241 w 675"/>
                <a:gd name="T29" fmla="*/ 118 h 336"/>
                <a:gd name="T30" fmla="*/ 275 w 675"/>
                <a:gd name="T31" fmla="*/ 48 h 336"/>
                <a:gd name="T32" fmla="*/ 285 w 675"/>
                <a:gd name="T33" fmla="*/ 53 h 336"/>
                <a:gd name="T34" fmla="*/ 310 w 675"/>
                <a:gd name="T35" fmla="*/ 29 h 336"/>
                <a:gd name="T36" fmla="*/ 304 w 675"/>
                <a:gd name="T37" fmla="*/ 11 h 336"/>
                <a:gd name="T38" fmla="*/ 306 w 675"/>
                <a:gd name="T39" fmla="*/ 0 h 336"/>
                <a:gd name="T40" fmla="*/ 330 w 675"/>
                <a:gd name="T41" fmla="*/ 0 h 336"/>
                <a:gd name="T42" fmla="*/ 344 w 675"/>
                <a:gd name="T43" fmla="*/ 6 h 336"/>
                <a:gd name="T44" fmla="*/ 389 w 675"/>
                <a:gd name="T45" fmla="*/ 40 h 336"/>
                <a:gd name="T46" fmla="*/ 423 w 675"/>
                <a:gd name="T47" fmla="*/ 39 h 336"/>
                <a:gd name="T48" fmla="*/ 439 w 675"/>
                <a:gd name="T49" fmla="*/ 26 h 336"/>
                <a:gd name="T50" fmla="*/ 473 w 675"/>
                <a:gd name="T51" fmla="*/ 55 h 336"/>
                <a:gd name="T52" fmla="*/ 485 w 675"/>
                <a:gd name="T53" fmla="*/ 110 h 336"/>
                <a:gd name="T54" fmla="*/ 529 w 675"/>
                <a:gd name="T55" fmla="*/ 149 h 336"/>
                <a:gd name="T56" fmla="*/ 509 w 675"/>
                <a:gd name="T57" fmla="*/ 178 h 336"/>
                <a:gd name="T58" fmla="*/ 470 w 675"/>
                <a:gd name="T59" fmla="*/ 223 h 336"/>
                <a:gd name="T60" fmla="*/ 470 w 675"/>
                <a:gd name="T61" fmla="*/ 233 h 336"/>
                <a:gd name="T62" fmla="*/ 420 w 675"/>
                <a:gd name="T63" fmla="*/ 275 h 336"/>
                <a:gd name="T64" fmla="*/ 127 w 675"/>
                <a:gd name="T65" fmla="*/ 309 h 336"/>
                <a:gd name="T66" fmla="*/ 97 w 675"/>
                <a:gd name="T67" fmla="*/ 307 h 336"/>
                <a:gd name="T68" fmla="*/ 97 w 675"/>
                <a:gd name="T69" fmla="*/ 327 h 336"/>
                <a:gd name="T70" fmla="*/ 0 w 675"/>
                <a:gd name="T71" fmla="*/ 336 h 336"/>
                <a:gd name="T72" fmla="*/ 4 w 675"/>
                <a:gd name="T73" fmla="*/ 319 h 336"/>
                <a:gd name="T74" fmla="*/ 4 w 675"/>
                <a:gd name="T75" fmla="*/ 319 h 3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5"/>
                <a:gd name="T115" fmla="*/ 0 h 336"/>
                <a:gd name="T116" fmla="*/ 675 w 675"/>
                <a:gd name="T117" fmla="*/ 336 h 3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5" h="336">
                  <a:moveTo>
                    <a:pt x="4" y="319"/>
                  </a:moveTo>
                  <a:lnTo>
                    <a:pt x="21" y="317"/>
                  </a:lnTo>
                  <a:lnTo>
                    <a:pt x="26" y="281"/>
                  </a:lnTo>
                  <a:lnTo>
                    <a:pt x="16" y="280"/>
                  </a:lnTo>
                  <a:lnTo>
                    <a:pt x="37" y="251"/>
                  </a:lnTo>
                  <a:lnTo>
                    <a:pt x="79" y="264"/>
                  </a:lnTo>
                  <a:lnTo>
                    <a:pt x="85" y="223"/>
                  </a:lnTo>
                  <a:lnTo>
                    <a:pt x="115" y="212"/>
                  </a:lnTo>
                  <a:lnTo>
                    <a:pt x="110" y="202"/>
                  </a:lnTo>
                  <a:lnTo>
                    <a:pt x="126" y="165"/>
                  </a:lnTo>
                  <a:lnTo>
                    <a:pt x="181" y="162"/>
                  </a:lnTo>
                  <a:lnTo>
                    <a:pt x="226" y="147"/>
                  </a:lnTo>
                  <a:lnTo>
                    <a:pt x="255" y="128"/>
                  </a:lnTo>
                  <a:lnTo>
                    <a:pt x="270" y="120"/>
                  </a:lnTo>
                  <a:lnTo>
                    <a:pt x="307" y="118"/>
                  </a:lnTo>
                  <a:lnTo>
                    <a:pt x="351" y="48"/>
                  </a:lnTo>
                  <a:lnTo>
                    <a:pt x="364" y="53"/>
                  </a:lnTo>
                  <a:lnTo>
                    <a:pt x="396" y="29"/>
                  </a:lnTo>
                  <a:lnTo>
                    <a:pt x="388" y="11"/>
                  </a:lnTo>
                  <a:lnTo>
                    <a:pt x="391" y="0"/>
                  </a:lnTo>
                  <a:lnTo>
                    <a:pt x="421" y="0"/>
                  </a:lnTo>
                  <a:lnTo>
                    <a:pt x="440" y="6"/>
                  </a:lnTo>
                  <a:lnTo>
                    <a:pt x="498" y="40"/>
                  </a:lnTo>
                  <a:lnTo>
                    <a:pt x="540" y="39"/>
                  </a:lnTo>
                  <a:lnTo>
                    <a:pt x="560" y="26"/>
                  </a:lnTo>
                  <a:lnTo>
                    <a:pt x="605" y="55"/>
                  </a:lnTo>
                  <a:lnTo>
                    <a:pt x="621" y="110"/>
                  </a:lnTo>
                  <a:lnTo>
                    <a:pt x="675" y="149"/>
                  </a:lnTo>
                  <a:lnTo>
                    <a:pt x="649" y="178"/>
                  </a:lnTo>
                  <a:lnTo>
                    <a:pt x="602" y="223"/>
                  </a:lnTo>
                  <a:lnTo>
                    <a:pt x="602" y="233"/>
                  </a:lnTo>
                  <a:lnTo>
                    <a:pt x="536" y="275"/>
                  </a:lnTo>
                  <a:lnTo>
                    <a:pt x="163" y="309"/>
                  </a:lnTo>
                  <a:lnTo>
                    <a:pt x="123" y="307"/>
                  </a:lnTo>
                  <a:lnTo>
                    <a:pt x="124" y="327"/>
                  </a:lnTo>
                  <a:lnTo>
                    <a:pt x="0" y="336"/>
                  </a:lnTo>
                  <a:lnTo>
                    <a:pt x="4" y="31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8" name="Freeform 60"/>
            <p:cNvSpPr>
              <a:spLocks/>
            </p:cNvSpPr>
            <p:nvPr/>
          </p:nvSpPr>
          <p:spPr bwMode="auto">
            <a:xfrm>
              <a:off x="3678" y="2219"/>
              <a:ext cx="749" cy="261"/>
            </a:xfrm>
            <a:custGeom>
              <a:avLst/>
              <a:gdLst>
                <a:gd name="T0" fmla="*/ 10 w 793"/>
                <a:gd name="T1" fmla="*/ 215 h 262"/>
                <a:gd name="T2" fmla="*/ 8 w 793"/>
                <a:gd name="T3" fmla="*/ 212 h 262"/>
                <a:gd name="T4" fmla="*/ 24 w 793"/>
                <a:gd name="T5" fmla="*/ 194 h 262"/>
                <a:gd name="T6" fmla="*/ 41 w 793"/>
                <a:gd name="T7" fmla="*/ 153 h 262"/>
                <a:gd name="T8" fmla="*/ 37 w 793"/>
                <a:gd name="T9" fmla="*/ 144 h 262"/>
                <a:gd name="T10" fmla="*/ 46 w 793"/>
                <a:gd name="T11" fmla="*/ 124 h 262"/>
                <a:gd name="T12" fmla="*/ 46 w 793"/>
                <a:gd name="T13" fmla="*/ 102 h 262"/>
                <a:gd name="T14" fmla="*/ 57 w 793"/>
                <a:gd name="T15" fmla="*/ 85 h 262"/>
                <a:gd name="T16" fmla="*/ 154 w 793"/>
                <a:gd name="T17" fmla="*/ 76 h 262"/>
                <a:gd name="T18" fmla="*/ 153 w 793"/>
                <a:gd name="T19" fmla="*/ 56 h 262"/>
                <a:gd name="T20" fmla="*/ 185 w 793"/>
                <a:gd name="T21" fmla="*/ 58 h 262"/>
                <a:gd name="T22" fmla="*/ 477 w 793"/>
                <a:gd name="T23" fmla="*/ 24 h 262"/>
                <a:gd name="T24" fmla="*/ 621 w 793"/>
                <a:gd name="T25" fmla="*/ 0 h 262"/>
                <a:gd name="T26" fmla="*/ 596 w 793"/>
                <a:gd name="T27" fmla="*/ 63 h 262"/>
                <a:gd name="T28" fmla="*/ 555 w 793"/>
                <a:gd name="T29" fmla="*/ 74 h 262"/>
                <a:gd name="T30" fmla="*/ 537 w 793"/>
                <a:gd name="T31" fmla="*/ 105 h 262"/>
                <a:gd name="T32" fmla="*/ 468 w 793"/>
                <a:gd name="T33" fmla="*/ 158 h 262"/>
                <a:gd name="T34" fmla="*/ 463 w 793"/>
                <a:gd name="T35" fmla="*/ 178 h 262"/>
                <a:gd name="T36" fmla="*/ 444 w 793"/>
                <a:gd name="T37" fmla="*/ 189 h 262"/>
                <a:gd name="T38" fmla="*/ 444 w 793"/>
                <a:gd name="T39" fmla="*/ 215 h 262"/>
                <a:gd name="T40" fmla="*/ 349 w 793"/>
                <a:gd name="T41" fmla="*/ 228 h 262"/>
                <a:gd name="T42" fmla="*/ 156 w 793"/>
                <a:gd name="T43" fmla="*/ 251 h 262"/>
                <a:gd name="T44" fmla="*/ 0 w 793"/>
                <a:gd name="T45" fmla="*/ 262 h 262"/>
                <a:gd name="T46" fmla="*/ 10 w 793"/>
                <a:gd name="T47" fmla="*/ 215 h 262"/>
                <a:gd name="T48" fmla="*/ 10 w 793"/>
                <a:gd name="T49" fmla="*/ 215 h 2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3"/>
                <a:gd name="T76" fmla="*/ 0 h 262"/>
                <a:gd name="T77" fmla="*/ 793 w 793"/>
                <a:gd name="T78" fmla="*/ 262 h 2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3" h="262">
                  <a:moveTo>
                    <a:pt x="14" y="215"/>
                  </a:moveTo>
                  <a:lnTo>
                    <a:pt x="9" y="212"/>
                  </a:lnTo>
                  <a:lnTo>
                    <a:pt x="32" y="194"/>
                  </a:lnTo>
                  <a:lnTo>
                    <a:pt x="53" y="153"/>
                  </a:lnTo>
                  <a:lnTo>
                    <a:pt x="47" y="144"/>
                  </a:lnTo>
                  <a:lnTo>
                    <a:pt x="58" y="124"/>
                  </a:lnTo>
                  <a:lnTo>
                    <a:pt x="58" y="102"/>
                  </a:lnTo>
                  <a:lnTo>
                    <a:pt x="73" y="85"/>
                  </a:lnTo>
                  <a:lnTo>
                    <a:pt x="197" y="76"/>
                  </a:lnTo>
                  <a:lnTo>
                    <a:pt x="196" y="56"/>
                  </a:lnTo>
                  <a:lnTo>
                    <a:pt x="236" y="58"/>
                  </a:lnTo>
                  <a:lnTo>
                    <a:pt x="609" y="24"/>
                  </a:lnTo>
                  <a:lnTo>
                    <a:pt x="793" y="0"/>
                  </a:lnTo>
                  <a:lnTo>
                    <a:pt x="761" y="63"/>
                  </a:lnTo>
                  <a:lnTo>
                    <a:pt x="709" y="74"/>
                  </a:lnTo>
                  <a:lnTo>
                    <a:pt x="686" y="105"/>
                  </a:lnTo>
                  <a:lnTo>
                    <a:pt x="596" y="158"/>
                  </a:lnTo>
                  <a:lnTo>
                    <a:pt x="591" y="178"/>
                  </a:lnTo>
                  <a:lnTo>
                    <a:pt x="568" y="189"/>
                  </a:lnTo>
                  <a:lnTo>
                    <a:pt x="568" y="215"/>
                  </a:lnTo>
                  <a:lnTo>
                    <a:pt x="445" y="228"/>
                  </a:lnTo>
                  <a:lnTo>
                    <a:pt x="199" y="251"/>
                  </a:lnTo>
                  <a:lnTo>
                    <a:pt x="0" y="262"/>
                  </a:lnTo>
                  <a:lnTo>
                    <a:pt x="14" y="21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9" name="Freeform 61"/>
            <p:cNvSpPr>
              <a:spLocks/>
            </p:cNvSpPr>
            <p:nvPr/>
          </p:nvSpPr>
          <p:spPr bwMode="auto">
            <a:xfrm>
              <a:off x="3576" y="2470"/>
              <a:ext cx="311" cy="557"/>
            </a:xfrm>
            <a:custGeom>
              <a:avLst/>
              <a:gdLst>
                <a:gd name="T0" fmla="*/ 19 w 331"/>
                <a:gd name="T1" fmla="*/ 392 h 556"/>
                <a:gd name="T2" fmla="*/ 43 w 331"/>
                <a:gd name="T3" fmla="*/ 348 h 556"/>
                <a:gd name="T4" fmla="*/ 35 w 331"/>
                <a:gd name="T5" fmla="*/ 337 h 556"/>
                <a:gd name="T6" fmla="*/ 25 w 331"/>
                <a:gd name="T7" fmla="*/ 244 h 556"/>
                <a:gd name="T8" fmla="*/ 21 w 331"/>
                <a:gd name="T9" fmla="*/ 182 h 556"/>
                <a:gd name="T10" fmla="*/ 39 w 331"/>
                <a:gd name="T11" fmla="*/ 114 h 556"/>
                <a:gd name="T12" fmla="*/ 67 w 331"/>
                <a:gd name="T13" fmla="*/ 66 h 556"/>
                <a:gd name="T14" fmla="*/ 65 w 331"/>
                <a:gd name="T15" fmla="*/ 53 h 556"/>
                <a:gd name="T16" fmla="*/ 85 w 331"/>
                <a:gd name="T17" fmla="*/ 11 h 556"/>
                <a:gd name="T18" fmla="*/ 241 w 331"/>
                <a:gd name="T19" fmla="*/ 0 h 556"/>
                <a:gd name="T20" fmla="*/ 248 w 331"/>
                <a:gd name="T21" fmla="*/ 9 h 556"/>
                <a:gd name="T22" fmla="*/ 241 w 331"/>
                <a:gd name="T23" fmla="*/ 360 h 556"/>
                <a:gd name="T24" fmla="*/ 257 w 331"/>
                <a:gd name="T25" fmla="*/ 526 h 556"/>
                <a:gd name="T26" fmla="*/ 252 w 331"/>
                <a:gd name="T27" fmla="*/ 534 h 556"/>
                <a:gd name="T28" fmla="*/ 217 w 331"/>
                <a:gd name="T29" fmla="*/ 525 h 556"/>
                <a:gd name="T30" fmla="*/ 168 w 331"/>
                <a:gd name="T31" fmla="*/ 560 h 556"/>
                <a:gd name="T32" fmla="*/ 143 w 331"/>
                <a:gd name="T33" fmla="*/ 507 h 556"/>
                <a:gd name="T34" fmla="*/ 147 w 331"/>
                <a:gd name="T35" fmla="*/ 468 h 556"/>
                <a:gd name="T36" fmla="*/ 0 w 331"/>
                <a:gd name="T37" fmla="*/ 476 h 556"/>
                <a:gd name="T38" fmla="*/ 19 w 331"/>
                <a:gd name="T39" fmla="*/ 392 h 556"/>
                <a:gd name="T40" fmla="*/ 19 w 331"/>
                <a:gd name="T41" fmla="*/ 392 h 5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556"/>
                <a:gd name="T65" fmla="*/ 331 w 331"/>
                <a:gd name="T66" fmla="*/ 556 h 5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556">
                  <a:moveTo>
                    <a:pt x="23" y="388"/>
                  </a:moveTo>
                  <a:lnTo>
                    <a:pt x="55" y="344"/>
                  </a:lnTo>
                  <a:lnTo>
                    <a:pt x="44" y="333"/>
                  </a:lnTo>
                  <a:lnTo>
                    <a:pt x="33" y="244"/>
                  </a:lnTo>
                  <a:lnTo>
                    <a:pt x="26" y="182"/>
                  </a:lnTo>
                  <a:lnTo>
                    <a:pt x="50" y="114"/>
                  </a:lnTo>
                  <a:lnTo>
                    <a:pt x="86" y="66"/>
                  </a:lnTo>
                  <a:lnTo>
                    <a:pt x="83" y="53"/>
                  </a:lnTo>
                  <a:lnTo>
                    <a:pt x="109" y="11"/>
                  </a:lnTo>
                  <a:lnTo>
                    <a:pt x="308" y="0"/>
                  </a:lnTo>
                  <a:lnTo>
                    <a:pt x="318" y="9"/>
                  </a:lnTo>
                  <a:lnTo>
                    <a:pt x="308" y="356"/>
                  </a:lnTo>
                  <a:lnTo>
                    <a:pt x="331" y="522"/>
                  </a:lnTo>
                  <a:lnTo>
                    <a:pt x="322" y="530"/>
                  </a:lnTo>
                  <a:lnTo>
                    <a:pt x="279" y="521"/>
                  </a:lnTo>
                  <a:lnTo>
                    <a:pt x="216" y="556"/>
                  </a:lnTo>
                  <a:lnTo>
                    <a:pt x="183" y="503"/>
                  </a:lnTo>
                  <a:lnTo>
                    <a:pt x="188" y="464"/>
                  </a:lnTo>
                  <a:lnTo>
                    <a:pt x="0" y="472"/>
                  </a:lnTo>
                  <a:lnTo>
                    <a:pt x="23" y="38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0" name="Freeform 62"/>
            <p:cNvSpPr>
              <a:spLocks/>
            </p:cNvSpPr>
            <p:nvPr/>
          </p:nvSpPr>
          <p:spPr bwMode="auto">
            <a:xfrm>
              <a:off x="3866" y="2447"/>
              <a:ext cx="332" cy="564"/>
            </a:xfrm>
            <a:custGeom>
              <a:avLst/>
              <a:gdLst>
                <a:gd name="T0" fmla="*/ 8 w 354"/>
                <a:gd name="T1" fmla="*/ 32 h 563"/>
                <a:gd name="T2" fmla="*/ 0 w 354"/>
                <a:gd name="T3" fmla="*/ 383 h 563"/>
                <a:gd name="T4" fmla="*/ 19 w 354"/>
                <a:gd name="T5" fmla="*/ 549 h 563"/>
                <a:gd name="T6" fmla="*/ 36 w 354"/>
                <a:gd name="T7" fmla="*/ 556 h 563"/>
                <a:gd name="T8" fmla="*/ 53 w 354"/>
                <a:gd name="T9" fmla="*/ 543 h 563"/>
                <a:gd name="T10" fmla="*/ 64 w 354"/>
                <a:gd name="T11" fmla="*/ 556 h 563"/>
                <a:gd name="T12" fmla="*/ 47 w 354"/>
                <a:gd name="T13" fmla="*/ 567 h 563"/>
                <a:gd name="T14" fmla="*/ 86 w 354"/>
                <a:gd name="T15" fmla="*/ 554 h 563"/>
                <a:gd name="T16" fmla="*/ 93 w 354"/>
                <a:gd name="T17" fmla="*/ 538 h 563"/>
                <a:gd name="T18" fmla="*/ 89 w 354"/>
                <a:gd name="T19" fmla="*/ 530 h 563"/>
                <a:gd name="T20" fmla="*/ 92 w 354"/>
                <a:gd name="T21" fmla="*/ 515 h 563"/>
                <a:gd name="T22" fmla="*/ 73 w 354"/>
                <a:gd name="T23" fmla="*/ 494 h 563"/>
                <a:gd name="T24" fmla="*/ 73 w 354"/>
                <a:gd name="T25" fmla="*/ 475 h 563"/>
                <a:gd name="T26" fmla="*/ 274 w 354"/>
                <a:gd name="T27" fmla="*/ 452 h 563"/>
                <a:gd name="T28" fmla="*/ 257 w 354"/>
                <a:gd name="T29" fmla="*/ 365 h 563"/>
                <a:gd name="T30" fmla="*/ 267 w 354"/>
                <a:gd name="T31" fmla="*/ 311 h 563"/>
                <a:gd name="T32" fmla="*/ 242 w 354"/>
                <a:gd name="T33" fmla="*/ 238 h 563"/>
                <a:gd name="T34" fmla="*/ 191 w 354"/>
                <a:gd name="T35" fmla="*/ 0 h 563"/>
                <a:gd name="T36" fmla="*/ 0 w 354"/>
                <a:gd name="T37" fmla="*/ 23 h 563"/>
                <a:gd name="T38" fmla="*/ 8 w 354"/>
                <a:gd name="T39" fmla="*/ 32 h 563"/>
                <a:gd name="T40" fmla="*/ 8 w 354"/>
                <a:gd name="T41" fmla="*/ 32 h 5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3"/>
                <a:gd name="T65" fmla="*/ 354 w 354"/>
                <a:gd name="T66" fmla="*/ 563 h 5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3">
                  <a:moveTo>
                    <a:pt x="10" y="32"/>
                  </a:moveTo>
                  <a:lnTo>
                    <a:pt x="0" y="379"/>
                  </a:lnTo>
                  <a:lnTo>
                    <a:pt x="23" y="545"/>
                  </a:lnTo>
                  <a:lnTo>
                    <a:pt x="47" y="552"/>
                  </a:lnTo>
                  <a:lnTo>
                    <a:pt x="68" y="539"/>
                  </a:lnTo>
                  <a:lnTo>
                    <a:pt x="82" y="552"/>
                  </a:lnTo>
                  <a:lnTo>
                    <a:pt x="61" y="563"/>
                  </a:lnTo>
                  <a:lnTo>
                    <a:pt x="112" y="550"/>
                  </a:lnTo>
                  <a:lnTo>
                    <a:pt x="121" y="534"/>
                  </a:lnTo>
                  <a:lnTo>
                    <a:pt x="115" y="526"/>
                  </a:lnTo>
                  <a:lnTo>
                    <a:pt x="118" y="511"/>
                  </a:lnTo>
                  <a:lnTo>
                    <a:pt x="94" y="490"/>
                  </a:lnTo>
                  <a:lnTo>
                    <a:pt x="95" y="471"/>
                  </a:lnTo>
                  <a:lnTo>
                    <a:pt x="354" y="448"/>
                  </a:lnTo>
                  <a:lnTo>
                    <a:pt x="332" y="361"/>
                  </a:lnTo>
                  <a:lnTo>
                    <a:pt x="346" y="307"/>
                  </a:lnTo>
                  <a:lnTo>
                    <a:pt x="312" y="238"/>
                  </a:lnTo>
                  <a:lnTo>
                    <a:pt x="246" y="0"/>
                  </a:lnTo>
                  <a:lnTo>
                    <a:pt x="0" y="23"/>
                  </a:lnTo>
                  <a:lnTo>
                    <a:pt x="10" y="3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1" name="Freeform 63"/>
            <p:cNvSpPr>
              <a:spLocks/>
            </p:cNvSpPr>
            <p:nvPr/>
          </p:nvSpPr>
          <p:spPr bwMode="auto">
            <a:xfrm>
              <a:off x="4097" y="2419"/>
              <a:ext cx="470" cy="512"/>
            </a:xfrm>
            <a:custGeom>
              <a:avLst/>
              <a:gdLst>
                <a:gd name="T0" fmla="*/ 52 w 500"/>
                <a:gd name="T1" fmla="*/ 266 h 512"/>
                <a:gd name="T2" fmla="*/ 78 w 500"/>
                <a:gd name="T3" fmla="*/ 335 h 512"/>
                <a:gd name="T4" fmla="*/ 67 w 500"/>
                <a:gd name="T5" fmla="*/ 389 h 512"/>
                <a:gd name="T6" fmla="*/ 85 w 500"/>
                <a:gd name="T7" fmla="*/ 476 h 512"/>
                <a:gd name="T8" fmla="*/ 98 w 500"/>
                <a:gd name="T9" fmla="*/ 507 h 512"/>
                <a:gd name="T10" fmla="*/ 308 w 500"/>
                <a:gd name="T11" fmla="*/ 491 h 512"/>
                <a:gd name="T12" fmla="*/ 311 w 500"/>
                <a:gd name="T13" fmla="*/ 510 h 512"/>
                <a:gd name="T14" fmla="*/ 323 w 500"/>
                <a:gd name="T15" fmla="*/ 512 h 512"/>
                <a:gd name="T16" fmla="*/ 319 w 500"/>
                <a:gd name="T17" fmla="*/ 470 h 512"/>
                <a:gd name="T18" fmla="*/ 327 w 500"/>
                <a:gd name="T19" fmla="*/ 458 h 512"/>
                <a:gd name="T20" fmla="*/ 358 w 500"/>
                <a:gd name="T21" fmla="*/ 465 h 512"/>
                <a:gd name="T22" fmla="*/ 363 w 500"/>
                <a:gd name="T23" fmla="*/ 436 h 512"/>
                <a:gd name="T24" fmla="*/ 359 w 500"/>
                <a:gd name="T25" fmla="*/ 395 h 512"/>
                <a:gd name="T26" fmla="*/ 371 w 500"/>
                <a:gd name="T27" fmla="*/ 384 h 512"/>
                <a:gd name="T28" fmla="*/ 390 w 500"/>
                <a:gd name="T29" fmla="*/ 306 h 512"/>
                <a:gd name="T30" fmla="*/ 376 w 500"/>
                <a:gd name="T31" fmla="*/ 303 h 512"/>
                <a:gd name="T32" fmla="*/ 326 w 500"/>
                <a:gd name="T33" fmla="*/ 203 h 512"/>
                <a:gd name="T34" fmla="*/ 216 w 500"/>
                <a:gd name="T35" fmla="*/ 76 h 512"/>
                <a:gd name="T36" fmla="*/ 169 w 500"/>
                <a:gd name="T37" fmla="*/ 38 h 512"/>
                <a:gd name="T38" fmla="*/ 184 w 500"/>
                <a:gd name="T39" fmla="*/ 0 h 512"/>
                <a:gd name="T40" fmla="*/ 96 w 500"/>
                <a:gd name="T41" fmla="*/ 15 h 512"/>
                <a:gd name="T42" fmla="*/ 0 w 500"/>
                <a:gd name="T43" fmla="*/ 28 h 512"/>
                <a:gd name="T44" fmla="*/ 52 w 500"/>
                <a:gd name="T45" fmla="*/ 266 h 512"/>
                <a:gd name="T46" fmla="*/ 52 w 500"/>
                <a:gd name="T47" fmla="*/ 266 h 5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2"/>
                <a:gd name="T74" fmla="*/ 500 w 500"/>
                <a:gd name="T75" fmla="*/ 512 h 5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2">
                  <a:moveTo>
                    <a:pt x="66" y="266"/>
                  </a:moveTo>
                  <a:lnTo>
                    <a:pt x="100" y="335"/>
                  </a:lnTo>
                  <a:lnTo>
                    <a:pt x="86" y="389"/>
                  </a:lnTo>
                  <a:lnTo>
                    <a:pt x="108" y="476"/>
                  </a:lnTo>
                  <a:lnTo>
                    <a:pt x="126" y="507"/>
                  </a:lnTo>
                  <a:lnTo>
                    <a:pt x="395" y="491"/>
                  </a:lnTo>
                  <a:lnTo>
                    <a:pt x="398" y="510"/>
                  </a:lnTo>
                  <a:lnTo>
                    <a:pt x="414" y="512"/>
                  </a:lnTo>
                  <a:lnTo>
                    <a:pt x="408" y="470"/>
                  </a:lnTo>
                  <a:lnTo>
                    <a:pt x="419" y="458"/>
                  </a:lnTo>
                  <a:lnTo>
                    <a:pt x="458" y="465"/>
                  </a:lnTo>
                  <a:lnTo>
                    <a:pt x="465" y="436"/>
                  </a:lnTo>
                  <a:lnTo>
                    <a:pt x="460" y="395"/>
                  </a:lnTo>
                  <a:lnTo>
                    <a:pt x="476" y="384"/>
                  </a:lnTo>
                  <a:lnTo>
                    <a:pt x="500" y="306"/>
                  </a:lnTo>
                  <a:lnTo>
                    <a:pt x="482" y="303"/>
                  </a:lnTo>
                  <a:lnTo>
                    <a:pt x="418" y="203"/>
                  </a:lnTo>
                  <a:lnTo>
                    <a:pt x="278" y="76"/>
                  </a:lnTo>
                  <a:lnTo>
                    <a:pt x="217" y="38"/>
                  </a:lnTo>
                  <a:lnTo>
                    <a:pt x="236" y="0"/>
                  </a:lnTo>
                  <a:lnTo>
                    <a:pt x="123" y="15"/>
                  </a:lnTo>
                  <a:lnTo>
                    <a:pt x="0" y="28"/>
                  </a:lnTo>
                  <a:lnTo>
                    <a:pt x="66" y="266"/>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2" name="Freeform 64"/>
            <p:cNvSpPr>
              <a:spLocks/>
            </p:cNvSpPr>
            <p:nvPr/>
          </p:nvSpPr>
          <p:spPr bwMode="auto">
            <a:xfrm>
              <a:off x="3954" y="2877"/>
              <a:ext cx="794" cy="623"/>
            </a:xfrm>
            <a:custGeom>
              <a:avLst/>
              <a:gdLst>
                <a:gd name="T0" fmla="*/ 0 w 845"/>
                <a:gd name="T1" fmla="*/ 60 h 622"/>
                <a:gd name="T2" fmla="*/ 20 w 845"/>
                <a:gd name="T3" fmla="*/ 81 h 622"/>
                <a:gd name="T4" fmla="*/ 17 w 845"/>
                <a:gd name="T5" fmla="*/ 96 h 622"/>
                <a:gd name="T6" fmla="*/ 21 w 845"/>
                <a:gd name="T7" fmla="*/ 104 h 622"/>
                <a:gd name="T8" fmla="*/ 14 w 845"/>
                <a:gd name="T9" fmla="*/ 120 h 622"/>
                <a:gd name="T10" fmla="*/ 90 w 845"/>
                <a:gd name="T11" fmla="*/ 86 h 622"/>
                <a:gd name="T12" fmla="*/ 189 w 845"/>
                <a:gd name="T13" fmla="*/ 165 h 622"/>
                <a:gd name="T14" fmla="*/ 270 w 845"/>
                <a:gd name="T15" fmla="*/ 110 h 622"/>
                <a:gd name="T16" fmla="*/ 316 w 845"/>
                <a:gd name="T17" fmla="*/ 123 h 622"/>
                <a:gd name="T18" fmla="*/ 376 w 845"/>
                <a:gd name="T19" fmla="*/ 198 h 622"/>
                <a:gd name="T20" fmla="*/ 396 w 845"/>
                <a:gd name="T21" fmla="*/ 198 h 622"/>
                <a:gd name="T22" fmla="*/ 417 w 845"/>
                <a:gd name="T23" fmla="*/ 250 h 622"/>
                <a:gd name="T24" fmla="*/ 412 w 845"/>
                <a:gd name="T25" fmla="*/ 352 h 622"/>
                <a:gd name="T26" fmla="*/ 425 w 845"/>
                <a:gd name="T27" fmla="*/ 364 h 622"/>
                <a:gd name="T28" fmla="*/ 428 w 845"/>
                <a:gd name="T29" fmla="*/ 346 h 622"/>
                <a:gd name="T30" fmla="*/ 446 w 845"/>
                <a:gd name="T31" fmla="*/ 346 h 622"/>
                <a:gd name="T32" fmla="*/ 428 w 845"/>
                <a:gd name="T33" fmla="*/ 393 h 622"/>
                <a:gd name="T34" fmla="*/ 477 w 845"/>
                <a:gd name="T35" fmla="*/ 458 h 622"/>
                <a:gd name="T36" fmla="*/ 486 w 845"/>
                <a:gd name="T37" fmla="*/ 438 h 622"/>
                <a:gd name="T38" fmla="*/ 490 w 845"/>
                <a:gd name="T39" fmla="*/ 485 h 622"/>
                <a:gd name="T40" fmla="*/ 506 w 845"/>
                <a:gd name="T41" fmla="*/ 495 h 622"/>
                <a:gd name="T42" fmla="*/ 523 w 845"/>
                <a:gd name="T43" fmla="*/ 550 h 622"/>
                <a:gd name="T44" fmla="*/ 540 w 845"/>
                <a:gd name="T45" fmla="*/ 550 h 622"/>
                <a:gd name="T46" fmla="*/ 579 w 845"/>
                <a:gd name="T47" fmla="*/ 602 h 622"/>
                <a:gd name="T48" fmla="*/ 600 w 845"/>
                <a:gd name="T49" fmla="*/ 605 h 622"/>
                <a:gd name="T50" fmla="*/ 600 w 845"/>
                <a:gd name="T51" fmla="*/ 613 h 622"/>
                <a:gd name="T52" fmla="*/ 585 w 845"/>
                <a:gd name="T53" fmla="*/ 626 h 622"/>
                <a:gd name="T54" fmla="*/ 620 w 845"/>
                <a:gd name="T55" fmla="*/ 621 h 622"/>
                <a:gd name="T56" fmla="*/ 640 w 845"/>
                <a:gd name="T57" fmla="*/ 608 h 622"/>
                <a:gd name="T58" fmla="*/ 652 w 845"/>
                <a:gd name="T59" fmla="*/ 537 h 622"/>
                <a:gd name="T60" fmla="*/ 659 w 845"/>
                <a:gd name="T61" fmla="*/ 540 h 622"/>
                <a:gd name="T62" fmla="*/ 652 w 845"/>
                <a:gd name="T63" fmla="*/ 440 h 622"/>
                <a:gd name="T64" fmla="*/ 645 w 845"/>
                <a:gd name="T65" fmla="*/ 411 h 622"/>
                <a:gd name="T66" fmla="*/ 574 w 845"/>
                <a:gd name="T67" fmla="*/ 261 h 622"/>
                <a:gd name="T68" fmla="*/ 519 w 845"/>
                <a:gd name="T69" fmla="*/ 123 h 622"/>
                <a:gd name="T70" fmla="*/ 485 w 845"/>
                <a:gd name="T71" fmla="*/ 10 h 622"/>
                <a:gd name="T72" fmla="*/ 475 w 845"/>
                <a:gd name="T73" fmla="*/ 7 h 622"/>
                <a:gd name="T74" fmla="*/ 446 w 845"/>
                <a:gd name="T75" fmla="*/ 0 h 622"/>
                <a:gd name="T76" fmla="*/ 436 w 845"/>
                <a:gd name="T77" fmla="*/ 12 h 622"/>
                <a:gd name="T78" fmla="*/ 442 w 845"/>
                <a:gd name="T79" fmla="*/ 54 h 622"/>
                <a:gd name="T80" fmla="*/ 429 w 845"/>
                <a:gd name="T81" fmla="*/ 52 h 622"/>
                <a:gd name="T82" fmla="*/ 427 w 845"/>
                <a:gd name="T83" fmla="*/ 33 h 622"/>
                <a:gd name="T84" fmla="*/ 216 w 845"/>
                <a:gd name="T85" fmla="*/ 49 h 622"/>
                <a:gd name="T86" fmla="*/ 202 w 845"/>
                <a:gd name="T87" fmla="*/ 18 h 622"/>
                <a:gd name="T88" fmla="*/ 1 w 845"/>
                <a:gd name="T89" fmla="*/ 41 h 622"/>
                <a:gd name="T90" fmla="*/ 0 w 845"/>
                <a:gd name="T91" fmla="*/ 60 h 622"/>
                <a:gd name="T92" fmla="*/ 0 w 845"/>
                <a:gd name="T93" fmla="*/ 60 h 6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5"/>
                <a:gd name="T142" fmla="*/ 0 h 622"/>
                <a:gd name="T143" fmla="*/ 845 w 845"/>
                <a:gd name="T144" fmla="*/ 622 h 6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5" h="622">
                  <a:moveTo>
                    <a:pt x="0" y="60"/>
                  </a:moveTo>
                  <a:lnTo>
                    <a:pt x="24" y="81"/>
                  </a:lnTo>
                  <a:lnTo>
                    <a:pt x="21" y="96"/>
                  </a:lnTo>
                  <a:lnTo>
                    <a:pt x="27" y="104"/>
                  </a:lnTo>
                  <a:lnTo>
                    <a:pt x="18" y="120"/>
                  </a:lnTo>
                  <a:lnTo>
                    <a:pt x="116" y="86"/>
                  </a:lnTo>
                  <a:lnTo>
                    <a:pt x="243" y="165"/>
                  </a:lnTo>
                  <a:lnTo>
                    <a:pt x="346" y="110"/>
                  </a:lnTo>
                  <a:lnTo>
                    <a:pt x="406" y="123"/>
                  </a:lnTo>
                  <a:lnTo>
                    <a:pt x="482" y="198"/>
                  </a:lnTo>
                  <a:lnTo>
                    <a:pt x="508" y="198"/>
                  </a:lnTo>
                  <a:lnTo>
                    <a:pt x="534" y="250"/>
                  </a:lnTo>
                  <a:lnTo>
                    <a:pt x="528" y="348"/>
                  </a:lnTo>
                  <a:lnTo>
                    <a:pt x="545" y="360"/>
                  </a:lnTo>
                  <a:lnTo>
                    <a:pt x="549" y="342"/>
                  </a:lnTo>
                  <a:lnTo>
                    <a:pt x="573" y="342"/>
                  </a:lnTo>
                  <a:lnTo>
                    <a:pt x="549" y="389"/>
                  </a:lnTo>
                  <a:lnTo>
                    <a:pt x="613" y="454"/>
                  </a:lnTo>
                  <a:lnTo>
                    <a:pt x="623" y="434"/>
                  </a:lnTo>
                  <a:lnTo>
                    <a:pt x="628" y="481"/>
                  </a:lnTo>
                  <a:lnTo>
                    <a:pt x="649" y="491"/>
                  </a:lnTo>
                  <a:lnTo>
                    <a:pt x="672" y="546"/>
                  </a:lnTo>
                  <a:lnTo>
                    <a:pt x="693" y="546"/>
                  </a:lnTo>
                  <a:lnTo>
                    <a:pt x="743" y="598"/>
                  </a:lnTo>
                  <a:lnTo>
                    <a:pt x="770" y="601"/>
                  </a:lnTo>
                  <a:lnTo>
                    <a:pt x="770" y="609"/>
                  </a:lnTo>
                  <a:lnTo>
                    <a:pt x="751" y="622"/>
                  </a:lnTo>
                  <a:lnTo>
                    <a:pt x="795" y="617"/>
                  </a:lnTo>
                  <a:lnTo>
                    <a:pt x="822" y="604"/>
                  </a:lnTo>
                  <a:lnTo>
                    <a:pt x="837" y="533"/>
                  </a:lnTo>
                  <a:lnTo>
                    <a:pt x="845" y="536"/>
                  </a:lnTo>
                  <a:lnTo>
                    <a:pt x="837" y="436"/>
                  </a:lnTo>
                  <a:lnTo>
                    <a:pt x="827" y="407"/>
                  </a:lnTo>
                  <a:lnTo>
                    <a:pt x="736" y="261"/>
                  </a:lnTo>
                  <a:lnTo>
                    <a:pt x="665" y="123"/>
                  </a:lnTo>
                  <a:lnTo>
                    <a:pt x="622" y="10"/>
                  </a:lnTo>
                  <a:lnTo>
                    <a:pt x="610" y="7"/>
                  </a:lnTo>
                  <a:lnTo>
                    <a:pt x="571" y="0"/>
                  </a:lnTo>
                  <a:lnTo>
                    <a:pt x="560" y="12"/>
                  </a:lnTo>
                  <a:lnTo>
                    <a:pt x="566" y="54"/>
                  </a:lnTo>
                  <a:lnTo>
                    <a:pt x="550" y="52"/>
                  </a:lnTo>
                  <a:lnTo>
                    <a:pt x="547" y="33"/>
                  </a:lnTo>
                  <a:lnTo>
                    <a:pt x="278" y="49"/>
                  </a:lnTo>
                  <a:lnTo>
                    <a:pt x="260" y="18"/>
                  </a:lnTo>
                  <a:lnTo>
                    <a:pt x="1" y="41"/>
                  </a:lnTo>
                  <a:lnTo>
                    <a:pt x="0" y="6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3" name="Freeform 65"/>
            <p:cNvSpPr>
              <a:spLocks/>
            </p:cNvSpPr>
            <p:nvPr/>
          </p:nvSpPr>
          <p:spPr bwMode="auto">
            <a:xfrm>
              <a:off x="4085" y="1594"/>
              <a:ext cx="366" cy="430"/>
            </a:xfrm>
            <a:custGeom>
              <a:avLst/>
              <a:gdLst>
                <a:gd name="T0" fmla="*/ 0 w 390"/>
                <a:gd name="T1" fmla="*/ 78 h 429"/>
                <a:gd name="T2" fmla="*/ 24 w 390"/>
                <a:gd name="T3" fmla="*/ 374 h 429"/>
                <a:gd name="T4" fmla="*/ 63 w 390"/>
                <a:gd name="T5" fmla="*/ 380 h 429"/>
                <a:gd name="T6" fmla="*/ 107 w 390"/>
                <a:gd name="T7" fmla="*/ 414 h 429"/>
                <a:gd name="T8" fmla="*/ 141 w 390"/>
                <a:gd name="T9" fmla="*/ 413 h 429"/>
                <a:gd name="T10" fmla="*/ 156 w 390"/>
                <a:gd name="T11" fmla="*/ 400 h 429"/>
                <a:gd name="T12" fmla="*/ 191 w 390"/>
                <a:gd name="T13" fmla="*/ 429 h 429"/>
                <a:gd name="T14" fmla="*/ 213 w 390"/>
                <a:gd name="T15" fmla="*/ 403 h 429"/>
                <a:gd name="T16" fmla="*/ 218 w 390"/>
                <a:gd name="T17" fmla="*/ 358 h 429"/>
                <a:gd name="T18" fmla="*/ 234 w 390"/>
                <a:gd name="T19" fmla="*/ 366 h 429"/>
                <a:gd name="T20" fmla="*/ 238 w 390"/>
                <a:gd name="T21" fmla="*/ 328 h 429"/>
                <a:gd name="T22" fmla="*/ 290 w 390"/>
                <a:gd name="T23" fmla="*/ 272 h 429"/>
                <a:gd name="T24" fmla="*/ 298 w 390"/>
                <a:gd name="T25" fmla="*/ 178 h 429"/>
                <a:gd name="T26" fmla="*/ 293 w 390"/>
                <a:gd name="T27" fmla="*/ 158 h 429"/>
                <a:gd name="T28" fmla="*/ 302 w 390"/>
                <a:gd name="T29" fmla="*/ 149 h 429"/>
                <a:gd name="T30" fmla="*/ 283 w 390"/>
                <a:gd name="T31" fmla="*/ 0 h 429"/>
                <a:gd name="T32" fmla="*/ 234 w 390"/>
                <a:gd name="T33" fmla="*/ 34 h 429"/>
                <a:gd name="T34" fmla="*/ 207 w 390"/>
                <a:gd name="T35" fmla="*/ 69 h 429"/>
                <a:gd name="T36" fmla="*/ 187 w 390"/>
                <a:gd name="T37" fmla="*/ 71 h 429"/>
                <a:gd name="T38" fmla="*/ 158 w 390"/>
                <a:gd name="T39" fmla="*/ 90 h 429"/>
                <a:gd name="T40" fmla="*/ 92 w 390"/>
                <a:gd name="T41" fmla="*/ 60 h 429"/>
                <a:gd name="T42" fmla="*/ 0 w 390"/>
                <a:gd name="T43" fmla="*/ 78 h 429"/>
                <a:gd name="T44" fmla="*/ 0 w 390"/>
                <a:gd name="T45" fmla="*/ 78 h 4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9"/>
                <a:gd name="T71" fmla="*/ 390 w 390"/>
                <a:gd name="T72" fmla="*/ 429 h 4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9">
                  <a:moveTo>
                    <a:pt x="0" y="78"/>
                  </a:moveTo>
                  <a:lnTo>
                    <a:pt x="32" y="374"/>
                  </a:lnTo>
                  <a:lnTo>
                    <a:pt x="81" y="380"/>
                  </a:lnTo>
                  <a:lnTo>
                    <a:pt x="139" y="414"/>
                  </a:lnTo>
                  <a:lnTo>
                    <a:pt x="181" y="413"/>
                  </a:lnTo>
                  <a:lnTo>
                    <a:pt x="201" y="400"/>
                  </a:lnTo>
                  <a:lnTo>
                    <a:pt x="246" y="429"/>
                  </a:lnTo>
                  <a:lnTo>
                    <a:pt x="275" y="403"/>
                  </a:lnTo>
                  <a:lnTo>
                    <a:pt x="280" y="358"/>
                  </a:lnTo>
                  <a:lnTo>
                    <a:pt x="300" y="366"/>
                  </a:lnTo>
                  <a:lnTo>
                    <a:pt x="308" y="328"/>
                  </a:lnTo>
                  <a:lnTo>
                    <a:pt x="374" y="272"/>
                  </a:lnTo>
                  <a:lnTo>
                    <a:pt x="385" y="178"/>
                  </a:lnTo>
                  <a:lnTo>
                    <a:pt x="377" y="158"/>
                  </a:lnTo>
                  <a:lnTo>
                    <a:pt x="390" y="149"/>
                  </a:lnTo>
                  <a:lnTo>
                    <a:pt x="366" y="0"/>
                  </a:lnTo>
                  <a:lnTo>
                    <a:pt x="300" y="34"/>
                  </a:lnTo>
                  <a:lnTo>
                    <a:pt x="266" y="69"/>
                  </a:lnTo>
                  <a:lnTo>
                    <a:pt x="241" y="71"/>
                  </a:lnTo>
                  <a:lnTo>
                    <a:pt x="204" y="90"/>
                  </a:lnTo>
                  <a:lnTo>
                    <a:pt x="118" y="60"/>
                  </a:lnTo>
                  <a:lnTo>
                    <a:pt x="0" y="7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4" name="Freeform 66"/>
            <p:cNvSpPr>
              <a:spLocks/>
            </p:cNvSpPr>
            <p:nvPr/>
          </p:nvSpPr>
          <p:spPr bwMode="auto">
            <a:xfrm>
              <a:off x="4316" y="1743"/>
              <a:ext cx="392" cy="403"/>
            </a:xfrm>
            <a:custGeom>
              <a:avLst/>
              <a:gdLst>
                <a:gd name="T0" fmla="*/ 0 w 418"/>
                <a:gd name="T1" fmla="*/ 280 h 403"/>
                <a:gd name="T2" fmla="*/ 12 w 418"/>
                <a:gd name="T3" fmla="*/ 335 h 403"/>
                <a:gd name="T4" fmla="*/ 55 w 418"/>
                <a:gd name="T5" fmla="*/ 374 h 403"/>
                <a:gd name="T6" fmla="*/ 75 w 418"/>
                <a:gd name="T7" fmla="*/ 403 h 403"/>
                <a:gd name="T8" fmla="*/ 137 w 418"/>
                <a:gd name="T9" fmla="*/ 372 h 403"/>
                <a:gd name="T10" fmla="*/ 165 w 418"/>
                <a:gd name="T11" fmla="*/ 366 h 403"/>
                <a:gd name="T12" fmla="*/ 180 w 418"/>
                <a:gd name="T13" fmla="*/ 343 h 403"/>
                <a:gd name="T14" fmla="*/ 203 w 418"/>
                <a:gd name="T15" fmla="*/ 222 h 403"/>
                <a:gd name="T16" fmla="*/ 229 w 418"/>
                <a:gd name="T17" fmla="*/ 236 h 403"/>
                <a:gd name="T18" fmla="*/ 281 w 418"/>
                <a:gd name="T19" fmla="*/ 103 h 403"/>
                <a:gd name="T20" fmla="*/ 320 w 418"/>
                <a:gd name="T21" fmla="*/ 132 h 403"/>
                <a:gd name="T22" fmla="*/ 326 w 418"/>
                <a:gd name="T23" fmla="*/ 108 h 403"/>
                <a:gd name="T24" fmla="*/ 299 w 418"/>
                <a:gd name="T25" fmla="*/ 81 h 403"/>
                <a:gd name="T26" fmla="*/ 277 w 418"/>
                <a:gd name="T27" fmla="*/ 84 h 403"/>
                <a:gd name="T28" fmla="*/ 270 w 418"/>
                <a:gd name="T29" fmla="*/ 98 h 403"/>
                <a:gd name="T30" fmla="*/ 229 w 418"/>
                <a:gd name="T31" fmla="*/ 113 h 403"/>
                <a:gd name="T32" fmla="*/ 204 w 418"/>
                <a:gd name="T33" fmla="*/ 149 h 403"/>
                <a:gd name="T34" fmla="*/ 197 w 418"/>
                <a:gd name="T35" fmla="*/ 90 h 403"/>
                <a:gd name="T36" fmla="*/ 126 w 418"/>
                <a:gd name="T37" fmla="*/ 107 h 403"/>
                <a:gd name="T38" fmla="*/ 112 w 418"/>
                <a:gd name="T39" fmla="*/ 0 h 403"/>
                <a:gd name="T40" fmla="*/ 102 w 418"/>
                <a:gd name="T41" fmla="*/ 9 h 403"/>
                <a:gd name="T42" fmla="*/ 109 w 418"/>
                <a:gd name="T43" fmla="*/ 29 h 403"/>
                <a:gd name="T44" fmla="*/ 100 w 418"/>
                <a:gd name="T45" fmla="*/ 123 h 403"/>
                <a:gd name="T46" fmla="*/ 49 w 418"/>
                <a:gd name="T47" fmla="*/ 179 h 403"/>
                <a:gd name="T48" fmla="*/ 42 w 418"/>
                <a:gd name="T49" fmla="*/ 217 h 403"/>
                <a:gd name="T50" fmla="*/ 26 w 418"/>
                <a:gd name="T51" fmla="*/ 209 h 403"/>
                <a:gd name="T52" fmla="*/ 23 w 418"/>
                <a:gd name="T53" fmla="*/ 254 h 403"/>
                <a:gd name="T54" fmla="*/ 0 w 418"/>
                <a:gd name="T55" fmla="*/ 280 h 403"/>
                <a:gd name="T56" fmla="*/ 0 w 418"/>
                <a:gd name="T57" fmla="*/ 280 h 403"/>
                <a:gd name="T58" fmla="*/ 0 w 418"/>
                <a:gd name="T59" fmla="*/ 280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8"/>
                <a:gd name="T91" fmla="*/ 0 h 403"/>
                <a:gd name="T92" fmla="*/ 418 w 418"/>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8" h="403">
                  <a:moveTo>
                    <a:pt x="0" y="280"/>
                  </a:moveTo>
                  <a:lnTo>
                    <a:pt x="16" y="335"/>
                  </a:lnTo>
                  <a:lnTo>
                    <a:pt x="70" y="374"/>
                  </a:lnTo>
                  <a:lnTo>
                    <a:pt x="96" y="403"/>
                  </a:lnTo>
                  <a:lnTo>
                    <a:pt x="175" y="372"/>
                  </a:lnTo>
                  <a:lnTo>
                    <a:pt x="211" y="366"/>
                  </a:lnTo>
                  <a:lnTo>
                    <a:pt x="230" y="343"/>
                  </a:lnTo>
                  <a:lnTo>
                    <a:pt x="261" y="222"/>
                  </a:lnTo>
                  <a:lnTo>
                    <a:pt x="295" y="236"/>
                  </a:lnTo>
                  <a:lnTo>
                    <a:pt x="360" y="103"/>
                  </a:lnTo>
                  <a:lnTo>
                    <a:pt x="410" y="132"/>
                  </a:lnTo>
                  <a:lnTo>
                    <a:pt x="418" y="108"/>
                  </a:lnTo>
                  <a:lnTo>
                    <a:pt x="382" y="81"/>
                  </a:lnTo>
                  <a:lnTo>
                    <a:pt x="355" y="84"/>
                  </a:lnTo>
                  <a:lnTo>
                    <a:pt x="345" y="98"/>
                  </a:lnTo>
                  <a:lnTo>
                    <a:pt x="295" y="113"/>
                  </a:lnTo>
                  <a:lnTo>
                    <a:pt x="262" y="149"/>
                  </a:lnTo>
                  <a:lnTo>
                    <a:pt x="251" y="90"/>
                  </a:lnTo>
                  <a:lnTo>
                    <a:pt x="162" y="107"/>
                  </a:lnTo>
                  <a:lnTo>
                    <a:pt x="144" y="0"/>
                  </a:lnTo>
                  <a:lnTo>
                    <a:pt x="131" y="9"/>
                  </a:lnTo>
                  <a:lnTo>
                    <a:pt x="139" y="29"/>
                  </a:lnTo>
                  <a:lnTo>
                    <a:pt x="128" y="123"/>
                  </a:lnTo>
                  <a:lnTo>
                    <a:pt x="62" y="179"/>
                  </a:lnTo>
                  <a:lnTo>
                    <a:pt x="54" y="217"/>
                  </a:lnTo>
                  <a:lnTo>
                    <a:pt x="34" y="209"/>
                  </a:lnTo>
                  <a:lnTo>
                    <a:pt x="29" y="254"/>
                  </a:lnTo>
                  <a:lnTo>
                    <a:pt x="0" y="28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5" name="Freeform 67"/>
            <p:cNvSpPr>
              <a:spLocks/>
            </p:cNvSpPr>
            <p:nvPr/>
          </p:nvSpPr>
          <p:spPr bwMode="auto">
            <a:xfrm>
              <a:off x="4552" y="1774"/>
              <a:ext cx="399" cy="203"/>
            </a:xfrm>
            <a:custGeom>
              <a:avLst/>
              <a:gdLst>
                <a:gd name="T0" fmla="*/ 0 w 424"/>
                <a:gd name="T1" fmla="*/ 59 h 203"/>
                <a:gd name="T2" fmla="*/ 8 w 424"/>
                <a:gd name="T3" fmla="*/ 118 h 203"/>
                <a:gd name="T4" fmla="*/ 35 w 424"/>
                <a:gd name="T5" fmla="*/ 82 h 203"/>
                <a:gd name="T6" fmla="*/ 73 w 424"/>
                <a:gd name="T7" fmla="*/ 67 h 203"/>
                <a:gd name="T8" fmla="*/ 82 w 424"/>
                <a:gd name="T9" fmla="*/ 53 h 203"/>
                <a:gd name="T10" fmla="*/ 103 w 424"/>
                <a:gd name="T11" fmla="*/ 50 h 203"/>
                <a:gd name="T12" fmla="*/ 131 w 424"/>
                <a:gd name="T13" fmla="*/ 77 h 203"/>
                <a:gd name="T14" fmla="*/ 150 w 424"/>
                <a:gd name="T15" fmla="*/ 84 h 203"/>
                <a:gd name="T16" fmla="*/ 185 w 424"/>
                <a:gd name="T17" fmla="*/ 126 h 203"/>
                <a:gd name="T18" fmla="*/ 173 w 424"/>
                <a:gd name="T19" fmla="*/ 165 h 203"/>
                <a:gd name="T20" fmla="*/ 178 w 424"/>
                <a:gd name="T21" fmla="*/ 182 h 203"/>
                <a:gd name="T22" fmla="*/ 192 w 424"/>
                <a:gd name="T23" fmla="*/ 174 h 203"/>
                <a:gd name="T24" fmla="*/ 206 w 424"/>
                <a:gd name="T25" fmla="*/ 174 h 203"/>
                <a:gd name="T26" fmla="*/ 215 w 424"/>
                <a:gd name="T27" fmla="*/ 186 h 203"/>
                <a:gd name="T28" fmla="*/ 232 w 424"/>
                <a:gd name="T29" fmla="*/ 186 h 203"/>
                <a:gd name="T30" fmla="*/ 237 w 424"/>
                <a:gd name="T31" fmla="*/ 182 h 203"/>
                <a:gd name="T32" fmla="*/ 226 w 424"/>
                <a:gd name="T33" fmla="*/ 147 h 203"/>
                <a:gd name="T34" fmla="*/ 225 w 424"/>
                <a:gd name="T35" fmla="*/ 82 h 203"/>
                <a:gd name="T36" fmla="*/ 211 w 424"/>
                <a:gd name="T37" fmla="*/ 72 h 203"/>
                <a:gd name="T38" fmla="*/ 237 w 424"/>
                <a:gd name="T39" fmla="*/ 42 h 203"/>
                <a:gd name="T40" fmla="*/ 238 w 424"/>
                <a:gd name="T41" fmla="*/ 24 h 203"/>
                <a:gd name="T42" fmla="*/ 254 w 424"/>
                <a:gd name="T43" fmla="*/ 25 h 203"/>
                <a:gd name="T44" fmla="*/ 234 w 424"/>
                <a:gd name="T45" fmla="*/ 66 h 203"/>
                <a:gd name="T46" fmla="*/ 247 w 424"/>
                <a:gd name="T47" fmla="*/ 113 h 203"/>
                <a:gd name="T48" fmla="*/ 251 w 424"/>
                <a:gd name="T49" fmla="*/ 127 h 203"/>
                <a:gd name="T50" fmla="*/ 260 w 424"/>
                <a:gd name="T51" fmla="*/ 134 h 203"/>
                <a:gd name="T52" fmla="*/ 245 w 424"/>
                <a:gd name="T53" fmla="*/ 132 h 203"/>
                <a:gd name="T54" fmla="*/ 247 w 424"/>
                <a:gd name="T55" fmla="*/ 161 h 203"/>
                <a:gd name="T56" fmla="*/ 276 w 424"/>
                <a:gd name="T57" fmla="*/ 182 h 203"/>
                <a:gd name="T58" fmla="*/ 282 w 424"/>
                <a:gd name="T59" fmla="*/ 186 h 203"/>
                <a:gd name="T60" fmla="*/ 290 w 424"/>
                <a:gd name="T61" fmla="*/ 186 h 203"/>
                <a:gd name="T62" fmla="*/ 286 w 424"/>
                <a:gd name="T63" fmla="*/ 203 h 203"/>
                <a:gd name="T64" fmla="*/ 318 w 424"/>
                <a:gd name="T65" fmla="*/ 182 h 203"/>
                <a:gd name="T66" fmla="*/ 326 w 424"/>
                <a:gd name="T67" fmla="*/ 157 h 203"/>
                <a:gd name="T68" fmla="*/ 332 w 424"/>
                <a:gd name="T69" fmla="*/ 129 h 203"/>
                <a:gd name="T70" fmla="*/ 286 w 424"/>
                <a:gd name="T71" fmla="*/ 140 h 203"/>
                <a:gd name="T72" fmla="*/ 256 w 424"/>
                <a:gd name="T73" fmla="*/ 0 h 203"/>
                <a:gd name="T74" fmla="*/ 0 w 424"/>
                <a:gd name="T75" fmla="*/ 59 h 203"/>
                <a:gd name="T76" fmla="*/ 0 w 424"/>
                <a:gd name="T77" fmla="*/ 59 h 203"/>
                <a:gd name="T78" fmla="*/ 0 w 424"/>
                <a:gd name="T79" fmla="*/ 59 h 2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4"/>
                <a:gd name="T121" fmla="*/ 0 h 203"/>
                <a:gd name="T122" fmla="*/ 424 w 424"/>
                <a:gd name="T123" fmla="*/ 203 h 2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4" h="203">
                  <a:moveTo>
                    <a:pt x="0" y="59"/>
                  </a:moveTo>
                  <a:lnTo>
                    <a:pt x="11" y="118"/>
                  </a:lnTo>
                  <a:lnTo>
                    <a:pt x="44" y="82"/>
                  </a:lnTo>
                  <a:lnTo>
                    <a:pt x="94" y="67"/>
                  </a:lnTo>
                  <a:lnTo>
                    <a:pt x="104" y="53"/>
                  </a:lnTo>
                  <a:lnTo>
                    <a:pt x="131" y="50"/>
                  </a:lnTo>
                  <a:lnTo>
                    <a:pt x="167" y="77"/>
                  </a:lnTo>
                  <a:lnTo>
                    <a:pt x="191" y="84"/>
                  </a:lnTo>
                  <a:lnTo>
                    <a:pt x="236" y="126"/>
                  </a:lnTo>
                  <a:lnTo>
                    <a:pt x="220" y="165"/>
                  </a:lnTo>
                  <a:lnTo>
                    <a:pt x="227" y="182"/>
                  </a:lnTo>
                  <a:lnTo>
                    <a:pt x="246" y="174"/>
                  </a:lnTo>
                  <a:lnTo>
                    <a:pt x="264" y="174"/>
                  </a:lnTo>
                  <a:lnTo>
                    <a:pt x="274" y="186"/>
                  </a:lnTo>
                  <a:lnTo>
                    <a:pt x="295" y="186"/>
                  </a:lnTo>
                  <a:lnTo>
                    <a:pt x="303" y="182"/>
                  </a:lnTo>
                  <a:lnTo>
                    <a:pt x="288" y="147"/>
                  </a:lnTo>
                  <a:lnTo>
                    <a:pt x="287" y="82"/>
                  </a:lnTo>
                  <a:lnTo>
                    <a:pt x="269" y="72"/>
                  </a:lnTo>
                  <a:lnTo>
                    <a:pt x="303" y="42"/>
                  </a:lnTo>
                  <a:lnTo>
                    <a:pt x="304" y="24"/>
                  </a:lnTo>
                  <a:lnTo>
                    <a:pt x="324" y="25"/>
                  </a:lnTo>
                  <a:lnTo>
                    <a:pt x="300" y="66"/>
                  </a:lnTo>
                  <a:lnTo>
                    <a:pt x="314" y="113"/>
                  </a:lnTo>
                  <a:lnTo>
                    <a:pt x="321" y="127"/>
                  </a:lnTo>
                  <a:lnTo>
                    <a:pt x="330" y="134"/>
                  </a:lnTo>
                  <a:lnTo>
                    <a:pt x="311" y="132"/>
                  </a:lnTo>
                  <a:lnTo>
                    <a:pt x="317" y="161"/>
                  </a:lnTo>
                  <a:lnTo>
                    <a:pt x="351" y="182"/>
                  </a:lnTo>
                  <a:lnTo>
                    <a:pt x="360" y="186"/>
                  </a:lnTo>
                  <a:lnTo>
                    <a:pt x="369" y="186"/>
                  </a:lnTo>
                  <a:lnTo>
                    <a:pt x="364" y="203"/>
                  </a:lnTo>
                  <a:lnTo>
                    <a:pt x="406" y="182"/>
                  </a:lnTo>
                  <a:lnTo>
                    <a:pt x="415" y="157"/>
                  </a:lnTo>
                  <a:lnTo>
                    <a:pt x="424" y="129"/>
                  </a:lnTo>
                  <a:lnTo>
                    <a:pt x="364" y="140"/>
                  </a:lnTo>
                  <a:lnTo>
                    <a:pt x="326" y="0"/>
                  </a:lnTo>
                  <a:lnTo>
                    <a:pt x="0" y="5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6" name="Freeform 68"/>
            <p:cNvSpPr>
              <a:spLocks/>
            </p:cNvSpPr>
            <p:nvPr/>
          </p:nvSpPr>
          <p:spPr bwMode="auto">
            <a:xfrm>
              <a:off x="4252" y="1846"/>
              <a:ext cx="674" cy="392"/>
            </a:xfrm>
            <a:custGeom>
              <a:avLst/>
              <a:gdLst>
                <a:gd name="T0" fmla="*/ 52 w 718"/>
                <a:gd name="T1" fmla="*/ 355 h 397"/>
                <a:gd name="T2" fmla="*/ 52 w 718"/>
                <a:gd name="T3" fmla="*/ 345 h 397"/>
                <a:gd name="T4" fmla="*/ 88 w 718"/>
                <a:gd name="T5" fmla="*/ 300 h 397"/>
                <a:gd name="T6" fmla="*/ 109 w 718"/>
                <a:gd name="T7" fmla="*/ 271 h 397"/>
                <a:gd name="T8" fmla="*/ 129 w 718"/>
                <a:gd name="T9" fmla="*/ 300 h 397"/>
                <a:gd name="T10" fmla="*/ 190 w 718"/>
                <a:gd name="T11" fmla="*/ 269 h 397"/>
                <a:gd name="T12" fmla="*/ 218 w 718"/>
                <a:gd name="T13" fmla="*/ 263 h 397"/>
                <a:gd name="T14" fmla="*/ 233 w 718"/>
                <a:gd name="T15" fmla="*/ 240 h 397"/>
                <a:gd name="T16" fmla="*/ 258 w 718"/>
                <a:gd name="T17" fmla="*/ 119 h 397"/>
                <a:gd name="T18" fmla="*/ 285 w 718"/>
                <a:gd name="T19" fmla="*/ 133 h 397"/>
                <a:gd name="T20" fmla="*/ 335 w 718"/>
                <a:gd name="T21" fmla="*/ 0 h 397"/>
                <a:gd name="T22" fmla="*/ 374 w 718"/>
                <a:gd name="T23" fmla="*/ 29 h 397"/>
                <a:gd name="T24" fmla="*/ 381 w 718"/>
                <a:gd name="T25" fmla="*/ 5 h 397"/>
                <a:gd name="T26" fmla="*/ 399 w 718"/>
                <a:gd name="T27" fmla="*/ 12 h 397"/>
                <a:gd name="T28" fmla="*/ 435 w 718"/>
                <a:gd name="T29" fmla="*/ 54 h 397"/>
                <a:gd name="T30" fmla="*/ 422 w 718"/>
                <a:gd name="T31" fmla="*/ 93 h 397"/>
                <a:gd name="T32" fmla="*/ 427 w 718"/>
                <a:gd name="T33" fmla="*/ 110 h 397"/>
                <a:gd name="T34" fmla="*/ 442 w 718"/>
                <a:gd name="T35" fmla="*/ 102 h 397"/>
                <a:gd name="T36" fmla="*/ 453 w 718"/>
                <a:gd name="T37" fmla="*/ 120 h 397"/>
                <a:gd name="T38" fmla="*/ 508 w 718"/>
                <a:gd name="T39" fmla="*/ 143 h 397"/>
                <a:gd name="T40" fmla="*/ 458 w 718"/>
                <a:gd name="T41" fmla="*/ 140 h 397"/>
                <a:gd name="T42" fmla="*/ 510 w 718"/>
                <a:gd name="T43" fmla="*/ 199 h 397"/>
                <a:gd name="T44" fmla="*/ 477 w 718"/>
                <a:gd name="T45" fmla="*/ 193 h 397"/>
                <a:gd name="T46" fmla="*/ 544 w 718"/>
                <a:gd name="T47" fmla="*/ 248 h 397"/>
                <a:gd name="T48" fmla="*/ 561 w 718"/>
                <a:gd name="T49" fmla="*/ 285 h 397"/>
                <a:gd name="T50" fmla="*/ 550 w 718"/>
                <a:gd name="T51" fmla="*/ 280 h 397"/>
                <a:gd name="T52" fmla="*/ 548 w 718"/>
                <a:gd name="T53" fmla="*/ 290 h 397"/>
                <a:gd name="T54" fmla="*/ 326 w 718"/>
                <a:gd name="T55" fmla="*/ 343 h 397"/>
                <a:gd name="T56" fmla="*/ 144 w 718"/>
                <a:gd name="T57" fmla="*/ 373 h 397"/>
                <a:gd name="T58" fmla="*/ 0 w 718"/>
                <a:gd name="T59" fmla="*/ 397 h 397"/>
                <a:gd name="T60" fmla="*/ 52 w 718"/>
                <a:gd name="T61" fmla="*/ 355 h 397"/>
                <a:gd name="T62" fmla="*/ 52 w 718"/>
                <a:gd name="T63" fmla="*/ 355 h 3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8"/>
                <a:gd name="T97" fmla="*/ 0 h 397"/>
                <a:gd name="T98" fmla="*/ 718 w 718"/>
                <a:gd name="T99" fmla="*/ 397 h 3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8" h="397">
                  <a:moveTo>
                    <a:pt x="66" y="355"/>
                  </a:moveTo>
                  <a:lnTo>
                    <a:pt x="66" y="345"/>
                  </a:lnTo>
                  <a:lnTo>
                    <a:pt x="113" y="300"/>
                  </a:lnTo>
                  <a:lnTo>
                    <a:pt x="139" y="271"/>
                  </a:lnTo>
                  <a:lnTo>
                    <a:pt x="165" y="300"/>
                  </a:lnTo>
                  <a:lnTo>
                    <a:pt x="244" y="269"/>
                  </a:lnTo>
                  <a:lnTo>
                    <a:pt x="280" y="263"/>
                  </a:lnTo>
                  <a:lnTo>
                    <a:pt x="299" y="240"/>
                  </a:lnTo>
                  <a:lnTo>
                    <a:pt x="330" y="119"/>
                  </a:lnTo>
                  <a:lnTo>
                    <a:pt x="364" y="133"/>
                  </a:lnTo>
                  <a:lnTo>
                    <a:pt x="429" y="0"/>
                  </a:lnTo>
                  <a:lnTo>
                    <a:pt x="479" y="29"/>
                  </a:lnTo>
                  <a:lnTo>
                    <a:pt x="487" y="5"/>
                  </a:lnTo>
                  <a:lnTo>
                    <a:pt x="511" y="12"/>
                  </a:lnTo>
                  <a:lnTo>
                    <a:pt x="556" y="54"/>
                  </a:lnTo>
                  <a:lnTo>
                    <a:pt x="540" y="93"/>
                  </a:lnTo>
                  <a:lnTo>
                    <a:pt x="547" y="110"/>
                  </a:lnTo>
                  <a:lnTo>
                    <a:pt x="566" y="102"/>
                  </a:lnTo>
                  <a:lnTo>
                    <a:pt x="581" y="120"/>
                  </a:lnTo>
                  <a:lnTo>
                    <a:pt x="650" y="143"/>
                  </a:lnTo>
                  <a:lnTo>
                    <a:pt x="586" y="140"/>
                  </a:lnTo>
                  <a:lnTo>
                    <a:pt x="654" y="199"/>
                  </a:lnTo>
                  <a:lnTo>
                    <a:pt x="610" y="193"/>
                  </a:lnTo>
                  <a:lnTo>
                    <a:pt x="697" y="248"/>
                  </a:lnTo>
                  <a:lnTo>
                    <a:pt x="718" y="285"/>
                  </a:lnTo>
                  <a:lnTo>
                    <a:pt x="704" y="280"/>
                  </a:lnTo>
                  <a:lnTo>
                    <a:pt x="701" y="290"/>
                  </a:lnTo>
                  <a:lnTo>
                    <a:pt x="417" y="343"/>
                  </a:lnTo>
                  <a:lnTo>
                    <a:pt x="184" y="373"/>
                  </a:lnTo>
                  <a:lnTo>
                    <a:pt x="0" y="397"/>
                  </a:lnTo>
                  <a:lnTo>
                    <a:pt x="66" y="35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7" name="Freeform 69"/>
            <p:cNvSpPr>
              <a:spLocks/>
            </p:cNvSpPr>
            <p:nvPr/>
          </p:nvSpPr>
          <p:spPr bwMode="auto">
            <a:xfrm>
              <a:off x="4898" y="1955"/>
              <a:ext cx="40" cy="95"/>
            </a:xfrm>
            <a:custGeom>
              <a:avLst/>
              <a:gdLst>
                <a:gd name="T0" fmla="*/ 0 w 38"/>
                <a:gd name="T1" fmla="*/ 103 h 99"/>
                <a:gd name="T2" fmla="*/ 9 w 38"/>
                <a:gd name="T3" fmla="*/ 76 h 99"/>
                <a:gd name="T4" fmla="*/ 23 w 38"/>
                <a:gd name="T5" fmla="*/ 59 h 99"/>
                <a:gd name="T6" fmla="*/ 30 w 38"/>
                <a:gd name="T7" fmla="*/ 0 h 99"/>
                <a:gd name="T8" fmla="*/ 10 w 38"/>
                <a:gd name="T9" fmla="*/ 13 h 99"/>
                <a:gd name="T10" fmla="*/ 0 w 38"/>
                <a:gd name="T11" fmla="*/ 69 h 99"/>
                <a:gd name="T12" fmla="*/ 0 w 38"/>
                <a:gd name="T13" fmla="*/ 103 h 99"/>
                <a:gd name="T14" fmla="*/ 0 w 38"/>
                <a:gd name="T15" fmla="*/ 103 h 99"/>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99"/>
                <a:gd name="T26" fmla="*/ 38 w 3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99">
                  <a:moveTo>
                    <a:pt x="0" y="99"/>
                  </a:moveTo>
                  <a:lnTo>
                    <a:pt x="13" y="72"/>
                  </a:lnTo>
                  <a:lnTo>
                    <a:pt x="27" y="55"/>
                  </a:lnTo>
                  <a:lnTo>
                    <a:pt x="38" y="0"/>
                  </a:lnTo>
                  <a:lnTo>
                    <a:pt x="14" y="13"/>
                  </a:lnTo>
                  <a:lnTo>
                    <a:pt x="0" y="65"/>
                  </a:lnTo>
                  <a:lnTo>
                    <a:pt x="0" y="9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8" name="Freeform 70"/>
            <p:cNvSpPr>
              <a:spLocks/>
            </p:cNvSpPr>
            <p:nvPr/>
          </p:nvSpPr>
          <p:spPr bwMode="auto">
            <a:xfrm>
              <a:off x="4212" y="2136"/>
              <a:ext cx="753" cy="346"/>
            </a:xfrm>
            <a:custGeom>
              <a:avLst/>
              <a:gdLst>
                <a:gd name="T0" fmla="*/ 0 w 793"/>
                <a:gd name="T1" fmla="*/ 298 h 346"/>
                <a:gd name="T2" fmla="*/ 88 w 793"/>
                <a:gd name="T3" fmla="*/ 283 h 346"/>
                <a:gd name="T4" fmla="*/ 142 w 793"/>
                <a:gd name="T5" fmla="*/ 251 h 346"/>
                <a:gd name="T6" fmla="*/ 242 w 793"/>
                <a:gd name="T7" fmla="*/ 238 h 346"/>
                <a:gd name="T8" fmla="*/ 281 w 793"/>
                <a:gd name="T9" fmla="*/ 270 h 346"/>
                <a:gd name="T10" fmla="*/ 346 w 793"/>
                <a:gd name="T11" fmla="*/ 259 h 346"/>
                <a:gd name="T12" fmla="*/ 443 w 793"/>
                <a:gd name="T13" fmla="*/ 346 h 346"/>
                <a:gd name="T14" fmla="*/ 483 w 793"/>
                <a:gd name="T15" fmla="*/ 335 h 346"/>
                <a:gd name="T16" fmla="*/ 536 w 793"/>
                <a:gd name="T17" fmla="*/ 235 h 346"/>
                <a:gd name="T18" fmla="*/ 581 w 793"/>
                <a:gd name="T19" fmla="*/ 214 h 346"/>
                <a:gd name="T20" fmla="*/ 594 w 793"/>
                <a:gd name="T21" fmla="*/ 185 h 346"/>
                <a:gd name="T22" fmla="*/ 547 w 793"/>
                <a:gd name="T23" fmla="*/ 194 h 346"/>
                <a:gd name="T24" fmla="*/ 534 w 793"/>
                <a:gd name="T25" fmla="*/ 175 h 346"/>
                <a:gd name="T26" fmla="*/ 563 w 793"/>
                <a:gd name="T27" fmla="*/ 165 h 346"/>
                <a:gd name="T28" fmla="*/ 562 w 793"/>
                <a:gd name="T29" fmla="*/ 152 h 346"/>
                <a:gd name="T30" fmla="*/ 530 w 793"/>
                <a:gd name="T31" fmla="*/ 138 h 346"/>
                <a:gd name="T32" fmla="*/ 572 w 793"/>
                <a:gd name="T33" fmla="*/ 118 h 346"/>
                <a:gd name="T34" fmla="*/ 569 w 793"/>
                <a:gd name="T35" fmla="*/ 139 h 346"/>
                <a:gd name="T36" fmla="*/ 596 w 793"/>
                <a:gd name="T37" fmla="*/ 139 h 346"/>
                <a:gd name="T38" fmla="*/ 611 w 793"/>
                <a:gd name="T39" fmla="*/ 102 h 346"/>
                <a:gd name="T40" fmla="*/ 621 w 793"/>
                <a:gd name="T41" fmla="*/ 100 h 346"/>
                <a:gd name="T42" fmla="*/ 614 w 793"/>
                <a:gd name="T43" fmla="*/ 70 h 346"/>
                <a:gd name="T44" fmla="*/ 596 w 793"/>
                <a:gd name="T45" fmla="*/ 100 h 346"/>
                <a:gd name="T46" fmla="*/ 577 w 793"/>
                <a:gd name="T47" fmla="*/ 31 h 346"/>
                <a:gd name="T48" fmla="*/ 590 w 793"/>
                <a:gd name="T49" fmla="*/ 28 h 346"/>
                <a:gd name="T50" fmla="*/ 608 w 793"/>
                <a:gd name="T51" fmla="*/ 47 h 346"/>
                <a:gd name="T52" fmla="*/ 595 w 793"/>
                <a:gd name="T53" fmla="*/ 15 h 346"/>
                <a:gd name="T54" fmla="*/ 581 w 793"/>
                <a:gd name="T55" fmla="*/ 0 h 346"/>
                <a:gd name="T56" fmla="*/ 358 w 793"/>
                <a:gd name="T57" fmla="*/ 53 h 346"/>
                <a:gd name="T58" fmla="*/ 176 w 793"/>
                <a:gd name="T59" fmla="*/ 83 h 346"/>
                <a:gd name="T60" fmla="*/ 151 w 793"/>
                <a:gd name="T61" fmla="*/ 146 h 346"/>
                <a:gd name="T62" fmla="*/ 111 w 793"/>
                <a:gd name="T63" fmla="*/ 157 h 346"/>
                <a:gd name="T64" fmla="*/ 92 w 793"/>
                <a:gd name="T65" fmla="*/ 188 h 346"/>
                <a:gd name="T66" fmla="*/ 22 w 793"/>
                <a:gd name="T67" fmla="*/ 241 h 346"/>
                <a:gd name="T68" fmla="*/ 19 w 793"/>
                <a:gd name="T69" fmla="*/ 261 h 346"/>
                <a:gd name="T70" fmla="*/ 0 w 793"/>
                <a:gd name="T71" fmla="*/ 272 h 346"/>
                <a:gd name="T72" fmla="*/ 0 w 793"/>
                <a:gd name="T73" fmla="*/ 298 h 346"/>
                <a:gd name="T74" fmla="*/ 0 w 793"/>
                <a:gd name="T75" fmla="*/ 298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3" y="283"/>
                  </a:lnTo>
                  <a:lnTo>
                    <a:pt x="181" y="251"/>
                  </a:lnTo>
                  <a:lnTo>
                    <a:pt x="308" y="238"/>
                  </a:lnTo>
                  <a:lnTo>
                    <a:pt x="359" y="270"/>
                  </a:lnTo>
                  <a:lnTo>
                    <a:pt x="442" y="259"/>
                  </a:lnTo>
                  <a:lnTo>
                    <a:pt x="567" y="346"/>
                  </a:lnTo>
                  <a:lnTo>
                    <a:pt x="615" y="335"/>
                  </a:lnTo>
                  <a:lnTo>
                    <a:pt x="685" y="235"/>
                  </a:lnTo>
                  <a:lnTo>
                    <a:pt x="742" y="214"/>
                  </a:lnTo>
                  <a:lnTo>
                    <a:pt x="758" y="185"/>
                  </a:lnTo>
                  <a:lnTo>
                    <a:pt x="698" y="194"/>
                  </a:lnTo>
                  <a:lnTo>
                    <a:pt x="682" y="175"/>
                  </a:lnTo>
                  <a:lnTo>
                    <a:pt x="719" y="165"/>
                  </a:lnTo>
                  <a:lnTo>
                    <a:pt x="717" y="152"/>
                  </a:lnTo>
                  <a:lnTo>
                    <a:pt x="677" y="138"/>
                  </a:lnTo>
                  <a:lnTo>
                    <a:pt x="730" y="118"/>
                  </a:lnTo>
                  <a:lnTo>
                    <a:pt x="727" y="139"/>
                  </a:lnTo>
                  <a:lnTo>
                    <a:pt x="761" y="139"/>
                  </a:lnTo>
                  <a:lnTo>
                    <a:pt x="780" y="102"/>
                  </a:lnTo>
                  <a:lnTo>
                    <a:pt x="793" y="100"/>
                  </a:lnTo>
                  <a:lnTo>
                    <a:pt x="785" y="70"/>
                  </a:lnTo>
                  <a:lnTo>
                    <a:pt x="761" y="100"/>
                  </a:lnTo>
                  <a:lnTo>
                    <a:pt x="737" y="31"/>
                  </a:lnTo>
                  <a:lnTo>
                    <a:pt x="753" y="28"/>
                  </a:lnTo>
                  <a:lnTo>
                    <a:pt x="776" y="47"/>
                  </a:lnTo>
                  <a:lnTo>
                    <a:pt x="759" y="15"/>
                  </a:lnTo>
                  <a:lnTo>
                    <a:pt x="742" y="0"/>
                  </a:lnTo>
                  <a:lnTo>
                    <a:pt x="458" y="53"/>
                  </a:lnTo>
                  <a:lnTo>
                    <a:pt x="225" y="83"/>
                  </a:lnTo>
                  <a:lnTo>
                    <a:pt x="193" y="146"/>
                  </a:lnTo>
                  <a:lnTo>
                    <a:pt x="141" y="157"/>
                  </a:lnTo>
                  <a:lnTo>
                    <a:pt x="118" y="188"/>
                  </a:lnTo>
                  <a:lnTo>
                    <a:pt x="28" y="241"/>
                  </a:lnTo>
                  <a:lnTo>
                    <a:pt x="23" y="261"/>
                  </a:lnTo>
                  <a:lnTo>
                    <a:pt x="0" y="272"/>
                  </a:lnTo>
                  <a:lnTo>
                    <a:pt x="0" y="29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9" name="Freeform 71"/>
            <p:cNvSpPr>
              <a:spLocks/>
            </p:cNvSpPr>
            <p:nvPr/>
          </p:nvSpPr>
          <p:spPr bwMode="auto">
            <a:xfrm>
              <a:off x="4301" y="2374"/>
              <a:ext cx="445" cy="351"/>
            </a:xfrm>
            <a:custGeom>
              <a:avLst/>
              <a:gdLst>
                <a:gd name="T0" fmla="*/ 15 w 473"/>
                <a:gd name="T1" fmla="*/ 45 h 351"/>
                <a:gd name="T2" fmla="*/ 68 w 473"/>
                <a:gd name="T3" fmla="*/ 13 h 351"/>
                <a:gd name="T4" fmla="*/ 167 w 473"/>
                <a:gd name="T5" fmla="*/ 0 h 351"/>
                <a:gd name="T6" fmla="*/ 207 w 473"/>
                <a:gd name="T7" fmla="*/ 32 h 351"/>
                <a:gd name="T8" fmla="*/ 273 w 473"/>
                <a:gd name="T9" fmla="*/ 21 h 351"/>
                <a:gd name="T10" fmla="*/ 371 w 473"/>
                <a:gd name="T11" fmla="*/ 108 h 351"/>
                <a:gd name="T12" fmla="*/ 327 w 473"/>
                <a:gd name="T13" fmla="*/ 175 h 351"/>
                <a:gd name="T14" fmla="*/ 330 w 473"/>
                <a:gd name="T15" fmla="*/ 204 h 351"/>
                <a:gd name="T16" fmla="*/ 255 w 473"/>
                <a:gd name="T17" fmla="*/ 290 h 351"/>
                <a:gd name="T18" fmla="*/ 245 w 473"/>
                <a:gd name="T19" fmla="*/ 293 h 351"/>
                <a:gd name="T20" fmla="*/ 237 w 473"/>
                <a:gd name="T21" fmla="*/ 319 h 351"/>
                <a:gd name="T22" fmla="*/ 221 w 473"/>
                <a:gd name="T23" fmla="*/ 304 h 351"/>
                <a:gd name="T24" fmla="*/ 235 w 473"/>
                <a:gd name="T25" fmla="*/ 327 h 351"/>
                <a:gd name="T26" fmla="*/ 221 w 473"/>
                <a:gd name="T27" fmla="*/ 351 h 351"/>
                <a:gd name="T28" fmla="*/ 207 w 473"/>
                <a:gd name="T29" fmla="*/ 348 h 351"/>
                <a:gd name="T30" fmla="*/ 157 w 473"/>
                <a:gd name="T31" fmla="*/ 248 h 351"/>
                <a:gd name="T32" fmla="*/ 48 w 473"/>
                <a:gd name="T33" fmla="*/ 121 h 351"/>
                <a:gd name="T34" fmla="*/ 0 w 473"/>
                <a:gd name="T35" fmla="*/ 83 h 351"/>
                <a:gd name="T36" fmla="*/ 15 w 473"/>
                <a:gd name="T37" fmla="*/ 45 h 351"/>
                <a:gd name="T38" fmla="*/ 15 w 473"/>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3"/>
                <a:gd name="T61" fmla="*/ 0 h 351"/>
                <a:gd name="T62" fmla="*/ 473 w 473"/>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3" h="351">
                  <a:moveTo>
                    <a:pt x="19" y="45"/>
                  </a:moveTo>
                  <a:lnTo>
                    <a:pt x="87" y="13"/>
                  </a:lnTo>
                  <a:lnTo>
                    <a:pt x="214" y="0"/>
                  </a:lnTo>
                  <a:lnTo>
                    <a:pt x="265" y="32"/>
                  </a:lnTo>
                  <a:lnTo>
                    <a:pt x="348" y="21"/>
                  </a:lnTo>
                  <a:lnTo>
                    <a:pt x="473" y="108"/>
                  </a:lnTo>
                  <a:lnTo>
                    <a:pt x="418" y="175"/>
                  </a:lnTo>
                  <a:lnTo>
                    <a:pt x="421" y="204"/>
                  </a:lnTo>
                  <a:lnTo>
                    <a:pt x="325" y="290"/>
                  </a:lnTo>
                  <a:lnTo>
                    <a:pt x="311" y="293"/>
                  </a:lnTo>
                  <a:lnTo>
                    <a:pt x="303" y="319"/>
                  </a:lnTo>
                  <a:lnTo>
                    <a:pt x="283" y="304"/>
                  </a:lnTo>
                  <a:lnTo>
                    <a:pt x="301" y="327"/>
                  </a:lnTo>
                  <a:lnTo>
                    <a:pt x="283" y="351"/>
                  </a:lnTo>
                  <a:lnTo>
                    <a:pt x="265" y="348"/>
                  </a:lnTo>
                  <a:lnTo>
                    <a:pt x="201" y="248"/>
                  </a:lnTo>
                  <a:lnTo>
                    <a:pt x="61" y="121"/>
                  </a:lnTo>
                  <a:lnTo>
                    <a:pt x="0" y="83"/>
                  </a:lnTo>
                  <a:lnTo>
                    <a:pt x="19" y="4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0" name="Freeform 72"/>
            <p:cNvSpPr>
              <a:spLocks/>
            </p:cNvSpPr>
            <p:nvPr/>
          </p:nvSpPr>
          <p:spPr bwMode="auto">
            <a:xfrm>
              <a:off x="4858" y="1759"/>
              <a:ext cx="93" cy="157"/>
            </a:xfrm>
            <a:custGeom>
              <a:avLst/>
              <a:gdLst>
                <a:gd name="T0" fmla="*/ 0 w 98"/>
                <a:gd name="T1" fmla="*/ 15 h 155"/>
                <a:gd name="T2" fmla="*/ 9 w 98"/>
                <a:gd name="T3" fmla="*/ 0 h 155"/>
                <a:gd name="T4" fmla="*/ 26 w 98"/>
                <a:gd name="T5" fmla="*/ 0 h 155"/>
                <a:gd name="T6" fmla="*/ 21 w 98"/>
                <a:gd name="T7" fmla="*/ 15 h 155"/>
                <a:gd name="T8" fmla="*/ 17 w 98"/>
                <a:gd name="T9" fmla="*/ 21 h 155"/>
                <a:gd name="T10" fmla="*/ 20 w 98"/>
                <a:gd name="T11" fmla="*/ 39 h 155"/>
                <a:gd name="T12" fmla="*/ 40 w 98"/>
                <a:gd name="T13" fmla="*/ 63 h 155"/>
                <a:gd name="T14" fmla="*/ 42 w 98"/>
                <a:gd name="T15" fmla="*/ 81 h 155"/>
                <a:gd name="T16" fmla="*/ 58 w 98"/>
                <a:gd name="T17" fmla="*/ 104 h 155"/>
                <a:gd name="T18" fmla="*/ 71 w 98"/>
                <a:gd name="T19" fmla="*/ 108 h 155"/>
                <a:gd name="T20" fmla="*/ 76 w 98"/>
                <a:gd name="T21" fmla="*/ 123 h 155"/>
                <a:gd name="T22" fmla="*/ 65 w 98"/>
                <a:gd name="T23" fmla="*/ 134 h 155"/>
                <a:gd name="T24" fmla="*/ 76 w 98"/>
                <a:gd name="T25" fmla="*/ 133 h 155"/>
                <a:gd name="T26" fmla="*/ 80 w 98"/>
                <a:gd name="T27" fmla="*/ 144 h 155"/>
                <a:gd name="T28" fmla="*/ 30 w 98"/>
                <a:gd name="T29" fmla="*/ 155 h 155"/>
                <a:gd name="T30" fmla="*/ 0 w 98"/>
                <a:gd name="T31" fmla="*/ 15 h 155"/>
                <a:gd name="T32" fmla="*/ 0 w 98"/>
                <a:gd name="T33" fmla="*/ 15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155"/>
                <a:gd name="T53" fmla="*/ 98 w 98"/>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155">
                  <a:moveTo>
                    <a:pt x="0" y="15"/>
                  </a:moveTo>
                  <a:lnTo>
                    <a:pt x="12" y="0"/>
                  </a:lnTo>
                  <a:lnTo>
                    <a:pt x="32" y="0"/>
                  </a:lnTo>
                  <a:lnTo>
                    <a:pt x="25" y="15"/>
                  </a:lnTo>
                  <a:lnTo>
                    <a:pt x="21" y="21"/>
                  </a:lnTo>
                  <a:lnTo>
                    <a:pt x="24" y="39"/>
                  </a:lnTo>
                  <a:lnTo>
                    <a:pt x="48" y="63"/>
                  </a:lnTo>
                  <a:lnTo>
                    <a:pt x="51" y="81"/>
                  </a:lnTo>
                  <a:lnTo>
                    <a:pt x="71" y="104"/>
                  </a:lnTo>
                  <a:lnTo>
                    <a:pt x="87" y="108"/>
                  </a:lnTo>
                  <a:lnTo>
                    <a:pt x="93" y="123"/>
                  </a:lnTo>
                  <a:lnTo>
                    <a:pt x="80" y="134"/>
                  </a:lnTo>
                  <a:lnTo>
                    <a:pt x="93" y="133"/>
                  </a:lnTo>
                  <a:lnTo>
                    <a:pt x="98" y="144"/>
                  </a:lnTo>
                  <a:lnTo>
                    <a:pt x="38" y="155"/>
                  </a:lnTo>
                  <a:lnTo>
                    <a:pt x="0" y="1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1" name="Freeform 73"/>
            <p:cNvSpPr>
              <a:spLocks/>
            </p:cNvSpPr>
            <p:nvPr/>
          </p:nvSpPr>
          <p:spPr bwMode="auto">
            <a:xfrm>
              <a:off x="4429" y="1510"/>
              <a:ext cx="509" cy="338"/>
            </a:xfrm>
            <a:custGeom>
              <a:avLst/>
              <a:gdLst>
                <a:gd name="T0" fmla="*/ 34 w 539"/>
                <a:gd name="T1" fmla="*/ 343 h 339"/>
                <a:gd name="T2" fmla="*/ 103 w 539"/>
                <a:gd name="T3" fmla="*/ 326 h 339"/>
                <a:gd name="T4" fmla="*/ 357 w 539"/>
                <a:gd name="T5" fmla="*/ 267 h 339"/>
                <a:gd name="T6" fmla="*/ 367 w 539"/>
                <a:gd name="T7" fmla="*/ 252 h 339"/>
                <a:gd name="T8" fmla="*/ 383 w 539"/>
                <a:gd name="T9" fmla="*/ 252 h 339"/>
                <a:gd name="T10" fmla="*/ 400 w 539"/>
                <a:gd name="T11" fmla="*/ 237 h 339"/>
                <a:gd name="T12" fmla="*/ 422 w 539"/>
                <a:gd name="T13" fmla="*/ 199 h 339"/>
                <a:gd name="T14" fmla="*/ 381 w 539"/>
                <a:gd name="T15" fmla="*/ 152 h 339"/>
                <a:gd name="T16" fmla="*/ 380 w 539"/>
                <a:gd name="T17" fmla="*/ 114 h 339"/>
                <a:gd name="T18" fmla="*/ 400 w 539"/>
                <a:gd name="T19" fmla="*/ 59 h 339"/>
                <a:gd name="T20" fmla="*/ 372 w 539"/>
                <a:gd name="T21" fmla="*/ 39 h 339"/>
                <a:gd name="T22" fmla="*/ 341 w 539"/>
                <a:gd name="T23" fmla="*/ 0 h 339"/>
                <a:gd name="T24" fmla="*/ 59 w 539"/>
                <a:gd name="T25" fmla="*/ 67 h 339"/>
                <a:gd name="T26" fmla="*/ 46 w 539"/>
                <a:gd name="T27" fmla="*/ 39 h 339"/>
                <a:gd name="T28" fmla="*/ 0 w 539"/>
                <a:gd name="T29" fmla="*/ 83 h 339"/>
                <a:gd name="T30" fmla="*/ 34 w 539"/>
                <a:gd name="T31" fmla="*/ 343 h 339"/>
                <a:gd name="T32" fmla="*/ 34 w 539"/>
                <a:gd name="T33" fmla="*/ 343 h 3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9"/>
                <a:gd name="T52" fmla="*/ 0 h 339"/>
                <a:gd name="T53" fmla="*/ 539 w 539"/>
                <a:gd name="T54" fmla="*/ 339 h 3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9" h="339">
                  <a:moveTo>
                    <a:pt x="42" y="339"/>
                  </a:moveTo>
                  <a:lnTo>
                    <a:pt x="131" y="322"/>
                  </a:lnTo>
                  <a:lnTo>
                    <a:pt x="457" y="263"/>
                  </a:lnTo>
                  <a:lnTo>
                    <a:pt x="469" y="248"/>
                  </a:lnTo>
                  <a:lnTo>
                    <a:pt x="489" y="248"/>
                  </a:lnTo>
                  <a:lnTo>
                    <a:pt x="510" y="233"/>
                  </a:lnTo>
                  <a:lnTo>
                    <a:pt x="539" y="195"/>
                  </a:lnTo>
                  <a:lnTo>
                    <a:pt x="487" y="152"/>
                  </a:lnTo>
                  <a:lnTo>
                    <a:pt x="486" y="114"/>
                  </a:lnTo>
                  <a:lnTo>
                    <a:pt x="510" y="59"/>
                  </a:lnTo>
                  <a:lnTo>
                    <a:pt x="474" y="39"/>
                  </a:lnTo>
                  <a:lnTo>
                    <a:pt x="435" y="0"/>
                  </a:lnTo>
                  <a:lnTo>
                    <a:pt x="76" y="67"/>
                  </a:lnTo>
                  <a:lnTo>
                    <a:pt x="58" y="39"/>
                  </a:lnTo>
                  <a:lnTo>
                    <a:pt x="0" y="83"/>
                  </a:lnTo>
                  <a:lnTo>
                    <a:pt x="42" y="33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2" name="Freeform 74"/>
            <p:cNvSpPr>
              <a:spLocks/>
            </p:cNvSpPr>
            <p:nvPr/>
          </p:nvSpPr>
          <p:spPr bwMode="auto">
            <a:xfrm>
              <a:off x="4882" y="1569"/>
              <a:ext cx="108" cy="280"/>
            </a:xfrm>
            <a:custGeom>
              <a:avLst/>
              <a:gdLst>
                <a:gd name="T0" fmla="*/ 7 w 117"/>
                <a:gd name="T1" fmla="*/ 193 h 276"/>
                <a:gd name="T2" fmla="*/ 22 w 117"/>
                <a:gd name="T3" fmla="*/ 178 h 276"/>
                <a:gd name="T4" fmla="*/ 45 w 117"/>
                <a:gd name="T5" fmla="*/ 136 h 276"/>
                <a:gd name="T6" fmla="*/ 5 w 117"/>
                <a:gd name="T7" fmla="*/ 93 h 276"/>
                <a:gd name="T8" fmla="*/ 4 w 117"/>
                <a:gd name="T9" fmla="*/ 55 h 276"/>
                <a:gd name="T10" fmla="*/ 22 w 117"/>
                <a:gd name="T11" fmla="*/ 0 h 276"/>
                <a:gd name="T12" fmla="*/ 84 w 117"/>
                <a:gd name="T13" fmla="*/ 25 h 276"/>
                <a:gd name="T14" fmla="*/ 84 w 117"/>
                <a:gd name="T15" fmla="*/ 37 h 276"/>
                <a:gd name="T16" fmla="*/ 77 w 117"/>
                <a:gd name="T17" fmla="*/ 68 h 276"/>
                <a:gd name="T18" fmla="*/ 71 w 117"/>
                <a:gd name="T19" fmla="*/ 74 h 276"/>
                <a:gd name="T20" fmla="*/ 69 w 117"/>
                <a:gd name="T21" fmla="*/ 90 h 276"/>
                <a:gd name="T22" fmla="*/ 76 w 117"/>
                <a:gd name="T23" fmla="*/ 95 h 276"/>
                <a:gd name="T24" fmla="*/ 91 w 117"/>
                <a:gd name="T25" fmla="*/ 90 h 276"/>
                <a:gd name="T26" fmla="*/ 91 w 117"/>
                <a:gd name="T27" fmla="*/ 137 h 276"/>
                <a:gd name="T28" fmla="*/ 91 w 117"/>
                <a:gd name="T29" fmla="*/ 170 h 276"/>
                <a:gd name="T30" fmla="*/ 91 w 117"/>
                <a:gd name="T31" fmla="*/ 186 h 276"/>
                <a:gd name="T32" fmla="*/ 86 w 117"/>
                <a:gd name="T33" fmla="*/ 201 h 276"/>
                <a:gd name="T34" fmla="*/ 80 w 117"/>
                <a:gd name="T35" fmla="*/ 201 h 276"/>
                <a:gd name="T36" fmla="*/ 83 w 117"/>
                <a:gd name="T37" fmla="*/ 216 h 276"/>
                <a:gd name="T38" fmla="*/ 60 w 117"/>
                <a:gd name="T39" fmla="*/ 280 h 276"/>
                <a:gd name="T40" fmla="*/ 53 w 117"/>
                <a:gd name="T41" fmla="*/ 280 h 276"/>
                <a:gd name="T42" fmla="*/ 52 w 117"/>
                <a:gd name="T43" fmla="*/ 256 h 276"/>
                <a:gd name="T44" fmla="*/ 36 w 117"/>
                <a:gd name="T45" fmla="*/ 256 h 276"/>
                <a:gd name="T46" fmla="*/ 5 w 117"/>
                <a:gd name="T47" fmla="*/ 230 h 276"/>
                <a:gd name="T48" fmla="*/ 0 w 117"/>
                <a:gd name="T49" fmla="*/ 208 h 276"/>
                <a:gd name="T50" fmla="*/ 7 w 117"/>
                <a:gd name="T51" fmla="*/ 193 h 276"/>
                <a:gd name="T52" fmla="*/ 7 w 117"/>
                <a:gd name="T53" fmla="*/ 193 h 2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6"/>
                <a:gd name="T83" fmla="*/ 117 w 117"/>
                <a:gd name="T84" fmla="*/ 276 h 2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6">
                  <a:moveTo>
                    <a:pt x="7" y="189"/>
                  </a:moveTo>
                  <a:lnTo>
                    <a:pt x="28" y="174"/>
                  </a:lnTo>
                  <a:lnTo>
                    <a:pt x="57" y="136"/>
                  </a:lnTo>
                  <a:lnTo>
                    <a:pt x="5" y="93"/>
                  </a:lnTo>
                  <a:lnTo>
                    <a:pt x="4" y="55"/>
                  </a:lnTo>
                  <a:lnTo>
                    <a:pt x="28" y="0"/>
                  </a:lnTo>
                  <a:lnTo>
                    <a:pt x="107" y="25"/>
                  </a:lnTo>
                  <a:lnTo>
                    <a:pt x="107" y="37"/>
                  </a:lnTo>
                  <a:lnTo>
                    <a:pt x="99" y="68"/>
                  </a:lnTo>
                  <a:lnTo>
                    <a:pt x="91" y="74"/>
                  </a:lnTo>
                  <a:lnTo>
                    <a:pt x="88" y="90"/>
                  </a:lnTo>
                  <a:lnTo>
                    <a:pt x="98" y="95"/>
                  </a:lnTo>
                  <a:lnTo>
                    <a:pt x="117" y="90"/>
                  </a:lnTo>
                  <a:lnTo>
                    <a:pt x="117" y="137"/>
                  </a:lnTo>
                  <a:lnTo>
                    <a:pt x="117" y="166"/>
                  </a:lnTo>
                  <a:lnTo>
                    <a:pt x="117" y="182"/>
                  </a:lnTo>
                  <a:lnTo>
                    <a:pt x="111" y="197"/>
                  </a:lnTo>
                  <a:lnTo>
                    <a:pt x="102" y="197"/>
                  </a:lnTo>
                  <a:lnTo>
                    <a:pt x="106" y="212"/>
                  </a:lnTo>
                  <a:lnTo>
                    <a:pt x="77" y="276"/>
                  </a:lnTo>
                  <a:lnTo>
                    <a:pt x="68" y="276"/>
                  </a:lnTo>
                  <a:lnTo>
                    <a:pt x="67" y="252"/>
                  </a:lnTo>
                  <a:lnTo>
                    <a:pt x="46" y="252"/>
                  </a:lnTo>
                  <a:lnTo>
                    <a:pt x="5" y="226"/>
                  </a:lnTo>
                  <a:lnTo>
                    <a:pt x="0" y="204"/>
                  </a:lnTo>
                  <a:lnTo>
                    <a:pt x="7" y="18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3" name="Freeform 75"/>
            <p:cNvSpPr>
              <a:spLocks/>
            </p:cNvSpPr>
            <p:nvPr/>
          </p:nvSpPr>
          <p:spPr bwMode="auto">
            <a:xfrm>
              <a:off x="4483" y="1136"/>
              <a:ext cx="522" cy="484"/>
            </a:xfrm>
            <a:custGeom>
              <a:avLst/>
              <a:gdLst>
                <a:gd name="T0" fmla="*/ 14 w 552"/>
                <a:gd name="T1" fmla="*/ 445 h 481"/>
                <a:gd name="T2" fmla="*/ 294 w 552"/>
                <a:gd name="T3" fmla="*/ 378 h 481"/>
                <a:gd name="T4" fmla="*/ 325 w 552"/>
                <a:gd name="T5" fmla="*/ 417 h 481"/>
                <a:gd name="T6" fmla="*/ 354 w 552"/>
                <a:gd name="T7" fmla="*/ 437 h 481"/>
                <a:gd name="T8" fmla="*/ 415 w 552"/>
                <a:gd name="T9" fmla="*/ 462 h 481"/>
                <a:gd name="T10" fmla="*/ 421 w 552"/>
                <a:gd name="T11" fmla="*/ 485 h 481"/>
                <a:gd name="T12" fmla="*/ 431 w 552"/>
                <a:gd name="T13" fmla="*/ 456 h 481"/>
                <a:gd name="T14" fmla="*/ 432 w 552"/>
                <a:gd name="T15" fmla="*/ 414 h 481"/>
                <a:gd name="T16" fmla="*/ 421 w 552"/>
                <a:gd name="T17" fmla="*/ 338 h 481"/>
                <a:gd name="T18" fmla="*/ 419 w 552"/>
                <a:gd name="T19" fmla="*/ 257 h 481"/>
                <a:gd name="T20" fmla="*/ 390 w 552"/>
                <a:gd name="T21" fmla="*/ 135 h 481"/>
                <a:gd name="T22" fmla="*/ 385 w 552"/>
                <a:gd name="T23" fmla="*/ 83 h 481"/>
                <a:gd name="T24" fmla="*/ 366 w 552"/>
                <a:gd name="T25" fmla="*/ 0 h 481"/>
                <a:gd name="T26" fmla="*/ 275 w 552"/>
                <a:gd name="T27" fmla="*/ 26 h 481"/>
                <a:gd name="T28" fmla="*/ 225 w 552"/>
                <a:gd name="T29" fmla="*/ 96 h 481"/>
                <a:gd name="T30" fmla="*/ 222 w 552"/>
                <a:gd name="T31" fmla="*/ 114 h 481"/>
                <a:gd name="T32" fmla="*/ 192 w 552"/>
                <a:gd name="T33" fmla="*/ 154 h 481"/>
                <a:gd name="T34" fmla="*/ 200 w 552"/>
                <a:gd name="T35" fmla="*/ 169 h 481"/>
                <a:gd name="T36" fmla="*/ 205 w 552"/>
                <a:gd name="T37" fmla="*/ 180 h 481"/>
                <a:gd name="T38" fmla="*/ 201 w 552"/>
                <a:gd name="T39" fmla="*/ 183 h 481"/>
                <a:gd name="T40" fmla="*/ 211 w 552"/>
                <a:gd name="T41" fmla="*/ 199 h 481"/>
                <a:gd name="T42" fmla="*/ 212 w 552"/>
                <a:gd name="T43" fmla="*/ 214 h 481"/>
                <a:gd name="T44" fmla="*/ 184 w 552"/>
                <a:gd name="T45" fmla="*/ 250 h 481"/>
                <a:gd name="T46" fmla="*/ 142 w 552"/>
                <a:gd name="T47" fmla="*/ 267 h 481"/>
                <a:gd name="T48" fmla="*/ 132 w 552"/>
                <a:gd name="T49" fmla="*/ 276 h 481"/>
                <a:gd name="T50" fmla="*/ 116 w 552"/>
                <a:gd name="T51" fmla="*/ 268 h 481"/>
                <a:gd name="T52" fmla="*/ 70 w 552"/>
                <a:gd name="T53" fmla="*/ 275 h 481"/>
                <a:gd name="T54" fmla="*/ 35 w 552"/>
                <a:gd name="T55" fmla="*/ 293 h 481"/>
                <a:gd name="T56" fmla="*/ 35 w 552"/>
                <a:gd name="T57" fmla="*/ 314 h 481"/>
                <a:gd name="T58" fmla="*/ 42 w 552"/>
                <a:gd name="T59" fmla="*/ 330 h 481"/>
                <a:gd name="T60" fmla="*/ 47 w 552"/>
                <a:gd name="T61" fmla="*/ 328 h 481"/>
                <a:gd name="T62" fmla="*/ 52 w 552"/>
                <a:gd name="T63" fmla="*/ 348 h 481"/>
                <a:gd name="T64" fmla="*/ 43 w 552"/>
                <a:gd name="T65" fmla="*/ 356 h 481"/>
                <a:gd name="T66" fmla="*/ 38 w 552"/>
                <a:gd name="T67" fmla="*/ 372 h 481"/>
                <a:gd name="T68" fmla="*/ 0 w 552"/>
                <a:gd name="T69" fmla="*/ 417 h 481"/>
                <a:gd name="T70" fmla="*/ 14 w 552"/>
                <a:gd name="T71" fmla="*/ 445 h 481"/>
                <a:gd name="T72" fmla="*/ 14 w 552"/>
                <a:gd name="T73" fmla="*/ 445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1"/>
                  </a:moveTo>
                  <a:lnTo>
                    <a:pt x="377" y="374"/>
                  </a:lnTo>
                  <a:lnTo>
                    <a:pt x="416" y="413"/>
                  </a:lnTo>
                  <a:lnTo>
                    <a:pt x="452" y="433"/>
                  </a:lnTo>
                  <a:lnTo>
                    <a:pt x="531" y="458"/>
                  </a:lnTo>
                  <a:lnTo>
                    <a:pt x="538" y="481"/>
                  </a:lnTo>
                  <a:lnTo>
                    <a:pt x="551" y="452"/>
                  </a:lnTo>
                  <a:lnTo>
                    <a:pt x="552" y="410"/>
                  </a:lnTo>
                  <a:lnTo>
                    <a:pt x="538" y="334"/>
                  </a:lnTo>
                  <a:lnTo>
                    <a:pt x="536" y="253"/>
                  </a:lnTo>
                  <a:lnTo>
                    <a:pt x="499" y="135"/>
                  </a:lnTo>
                  <a:lnTo>
                    <a:pt x="492" y="83"/>
                  </a:lnTo>
                  <a:lnTo>
                    <a:pt x="468" y="0"/>
                  </a:lnTo>
                  <a:lnTo>
                    <a:pt x="352" y="26"/>
                  </a:lnTo>
                  <a:lnTo>
                    <a:pt x="287" y="96"/>
                  </a:lnTo>
                  <a:lnTo>
                    <a:pt x="284" y="114"/>
                  </a:lnTo>
                  <a:lnTo>
                    <a:pt x="246" y="154"/>
                  </a:lnTo>
                  <a:lnTo>
                    <a:pt x="256" y="169"/>
                  </a:lnTo>
                  <a:lnTo>
                    <a:pt x="263" y="180"/>
                  </a:lnTo>
                  <a:lnTo>
                    <a:pt x="258" y="183"/>
                  </a:lnTo>
                  <a:lnTo>
                    <a:pt x="269" y="199"/>
                  </a:lnTo>
                  <a:lnTo>
                    <a:pt x="271" y="214"/>
                  </a:lnTo>
                  <a:lnTo>
                    <a:pt x="235" y="246"/>
                  </a:lnTo>
                  <a:lnTo>
                    <a:pt x="182" y="263"/>
                  </a:lnTo>
                  <a:lnTo>
                    <a:pt x="169" y="272"/>
                  </a:lnTo>
                  <a:lnTo>
                    <a:pt x="148" y="264"/>
                  </a:lnTo>
                  <a:lnTo>
                    <a:pt x="89" y="271"/>
                  </a:lnTo>
                  <a:lnTo>
                    <a:pt x="44" y="289"/>
                  </a:lnTo>
                  <a:lnTo>
                    <a:pt x="44" y="310"/>
                  </a:lnTo>
                  <a:lnTo>
                    <a:pt x="54" y="326"/>
                  </a:lnTo>
                  <a:lnTo>
                    <a:pt x="60" y="324"/>
                  </a:lnTo>
                  <a:lnTo>
                    <a:pt x="67" y="344"/>
                  </a:lnTo>
                  <a:lnTo>
                    <a:pt x="55" y="352"/>
                  </a:lnTo>
                  <a:lnTo>
                    <a:pt x="49" y="368"/>
                  </a:lnTo>
                  <a:lnTo>
                    <a:pt x="0" y="413"/>
                  </a:lnTo>
                  <a:lnTo>
                    <a:pt x="18" y="44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4" name="Freeform 76"/>
            <p:cNvSpPr>
              <a:spLocks/>
            </p:cNvSpPr>
            <p:nvPr/>
          </p:nvSpPr>
          <p:spPr bwMode="auto">
            <a:xfrm>
              <a:off x="4965" y="1637"/>
              <a:ext cx="15" cy="23"/>
            </a:xfrm>
            <a:custGeom>
              <a:avLst/>
              <a:gdLst>
                <a:gd name="T0" fmla="*/ 0 w 16"/>
                <a:gd name="T1" fmla="*/ 26 h 22"/>
                <a:gd name="T2" fmla="*/ 3 w 16"/>
                <a:gd name="T3" fmla="*/ 6 h 22"/>
                <a:gd name="T4" fmla="*/ 8 w 16"/>
                <a:gd name="T5" fmla="*/ 0 h 22"/>
                <a:gd name="T6" fmla="*/ 12 w 16"/>
                <a:gd name="T7" fmla="*/ 4 h 22"/>
                <a:gd name="T8" fmla="*/ 0 w 16"/>
                <a:gd name="T9" fmla="*/ 26 h 22"/>
                <a:gd name="T10" fmla="*/ 0 w 16"/>
                <a:gd name="T11" fmla="*/ 26 h 22"/>
                <a:gd name="T12" fmla="*/ 0 w 16"/>
                <a:gd name="T13" fmla="*/ 26 h 22"/>
                <a:gd name="T14" fmla="*/ 0 60000 65536"/>
                <a:gd name="T15" fmla="*/ 0 60000 65536"/>
                <a:gd name="T16" fmla="*/ 0 60000 65536"/>
                <a:gd name="T17" fmla="*/ 0 60000 65536"/>
                <a:gd name="T18" fmla="*/ 0 60000 65536"/>
                <a:gd name="T19" fmla="*/ 0 60000 65536"/>
                <a:gd name="T20" fmla="*/ 0 60000 65536"/>
                <a:gd name="T21" fmla="*/ 0 w 16"/>
                <a:gd name="T22" fmla="*/ 0 h 22"/>
                <a:gd name="T23" fmla="*/ 16 w 1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2">
                  <a:moveTo>
                    <a:pt x="0" y="22"/>
                  </a:moveTo>
                  <a:lnTo>
                    <a:pt x="3" y="6"/>
                  </a:lnTo>
                  <a:lnTo>
                    <a:pt x="11" y="0"/>
                  </a:lnTo>
                  <a:lnTo>
                    <a:pt x="16" y="4"/>
                  </a:lnTo>
                  <a:lnTo>
                    <a:pt x="0" y="2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5" name="Freeform 77"/>
            <p:cNvSpPr>
              <a:spLocks/>
            </p:cNvSpPr>
            <p:nvPr/>
          </p:nvSpPr>
          <p:spPr bwMode="auto">
            <a:xfrm>
              <a:off x="4982" y="1547"/>
              <a:ext cx="160" cy="98"/>
            </a:xfrm>
            <a:custGeom>
              <a:avLst/>
              <a:gdLst>
                <a:gd name="T0" fmla="*/ 9 w 171"/>
                <a:gd name="T1" fmla="*/ 95 h 99"/>
                <a:gd name="T2" fmla="*/ 56 w 171"/>
                <a:gd name="T3" fmla="*/ 61 h 99"/>
                <a:gd name="T4" fmla="*/ 87 w 171"/>
                <a:gd name="T5" fmla="*/ 45 h 99"/>
                <a:gd name="T6" fmla="*/ 54 w 171"/>
                <a:gd name="T7" fmla="*/ 72 h 99"/>
                <a:gd name="T8" fmla="*/ 57 w 171"/>
                <a:gd name="T9" fmla="*/ 74 h 99"/>
                <a:gd name="T10" fmla="*/ 107 w 171"/>
                <a:gd name="T11" fmla="*/ 34 h 99"/>
                <a:gd name="T12" fmla="*/ 131 w 171"/>
                <a:gd name="T13" fmla="*/ 5 h 99"/>
                <a:gd name="T14" fmla="*/ 129 w 171"/>
                <a:gd name="T15" fmla="*/ 0 h 99"/>
                <a:gd name="T16" fmla="*/ 107 w 171"/>
                <a:gd name="T17" fmla="*/ 16 h 99"/>
                <a:gd name="T18" fmla="*/ 104 w 171"/>
                <a:gd name="T19" fmla="*/ 14 h 99"/>
                <a:gd name="T20" fmla="*/ 93 w 171"/>
                <a:gd name="T21" fmla="*/ 34 h 99"/>
                <a:gd name="T22" fmla="*/ 85 w 171"/>
                <a:gd name="T23" fmla="*/ 34 h 99"/>
                <a:gd name="T24" fmla="*/ 102 w 171"/>
                <a:gd name="T25" fmla="*/ 0 h 99"/>
                <a:gd name="T26" fmla="*/ 85 w 171"/>
                <a:gd name="T27" fmla="*/ 24 h 99"/>
                <a:gd name="T28" fmla="*/ 26 w 171"/>
                <a:gd name="T29" fmla="*/ 49 h 99"/>
                <a:gd name="T30" fmla="*/ 15 w 171"/>
                <a:gd name="T31" fmla="*/ 67 h 99"/>
                <a:gd name="T32" fmla="*/ 6 w 171"/>
                <a:gd name="T33" fmla="*/ 70 h 99"/>
                <a:gd name="T34" fmla="*/ 0 w 171"/>
                <a:gd name="T35" fmla="*/ 85 h 99"/>
                <a:gd name="T36" fmla="*/ 9 w 171"/>
                <a:gd name="T37" fmla="*/ 95 h 99"/>
                <a:gd name="T38" fmla="*/ 9 w 171"/>
                <a:gd name="T39" fmla="*/ 95 h 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1"/>
                <a:gd name="T61" fmla="*/ 0 h 99"/>
                <a:gd name="T62" fmla="*/ 171 w 171"/>
                <a:gd name="T63" fmla="*/ 99 h 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1" h="99">
                  <a:moveTo>
                    <a:pt x="13" y="99"/>
                  </a:moveTo>
                  <a:lnTo>
                    <a:pt x="73" y="65"/>
                  </a:lnTo>
                  <a:lnTo>
                    <a:pt x="113" y="45"/>
                  </a:lnTo>
                  <a:lnTo>
                    <a:pt x="71" y="76"/>
                  </a:lnTo>
                  <a:lnTo>
                    <a:pt x="74" y="78"/>
                  </a:lnTo>
                  <a:lnTo>
                    <a:pt x="139" y="34"/>
                  </a:lnTo>
                  <a:lnTo>
                    <a:pt x="171" y="5"/>
                  </a:lnTo>
                  <a:lnTo>
                    <a:pt x="168" y="0"/>
                  </a:lnTo>
                  <a:lnTo>
                    <a:pt x="139" y="16"/>
                  </a:lnTo>
                  <a:lnTo>
                    <a:pt x="136" y="14"/>
                  </a:lnTo>
                  <a:lnTo>
                    <a:pt x="121" y="34"/>
                  </a:lnTo>
                  <a:lnTo>
                    <a:pt x="111" y="34"/>
                  </a:lnTo>
                  <a:lnTo>
                    <a:pt x="134" y="0"/>
                  </a:lnTo>
                  <a:lnTo>
                    <a:pt x="111" y="24"/>
                  </a:lnTo>
                  <a:lnTo>
                    <a:pt x="34" y="52"/>
                  </a:lnTo>
                  <a:lnTo>
                    <a:pt x="19" y="71"/>
                  </a:lnTo>
                  <a:lnTo>
                    <a:pt x="6" y="74"/>
                  </a:lnTo>
                  <a:lnTo>
                    <a:pt x="0" y="89"/>
                  </a:lnTo>
                  <a:lnTo>
                    <a:pt x="13" y="9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6" name="Freeform 78"/>
            <p:cNvSpPr>
              <a:spLocks/>
            </p:cNvSpPr>
            <p:nvPr/>
          </p:nvSpPr>
          <p:spPr bwMode="auto">
            <a:xfrm>
              <a:off x="4989" y="1440"/>
              <a:ext cx="149" cy="148"/>
            </a:xfrm>
            <a:custGeom>
              <a:avLst/>
              <a:gdLst>
                <a:gd name="T0" fmla="*/ 10 w 160"/>
                <a:gd name="T1" fmla="*/ 103 h 149"/>
                <a:gd name="T2" fmla="*/ 9 w 160"/>
                <a:gd name="T3" fmla="*/ 145 h 149"/>
                <a:gd name="T4" fmla="*/ 22 w 160"/>
                <a:gd name="T5" fmla="*/ 142 h 149"/>
                <a:gd name="T6" fmla="*/ 44 w 160"/>
                <a:gd name="T7" fmla="*/ 119 h 149"/>
                <a:gd name="T8" fmla="*/ 53 w 160"/>
                <a:gd name="T9" fmla="*/ 100 h 149"/>
                <a:gd name="T10" fmla="*/ 58 w 160"/>
                <a:gd name="T11" fmla="*/ 103 h 149"/>
                <a:gd name="T12" fmla="*/ 92 w 160"/>
                <a:gd name="T13" fmla="*/ 92 h 149"/>
                <a:gd name="T14" fmla="*/ 92 w 160"/>
                <a:gd name="T15" fmla="*/ 85 h 149"/>
                <a:gd name="T16" fmla="*/ 97 w 160"/>
                <a:gd name="T17" fmla="*/ 88 h 149"/>
                <a:gd name="T18" fmla="*/ 104 w 160"/>
                <a:gd name="T19" fmla="*/ 82 h 149"/>
                <a:gd name="T20" fmla="*/ 112 w 160"/>
                <a:gd name="T21" fmla="*/ 80 h 149"/>
                <a:gd name="T22" fmla="*/ 127 w 160"/>
                <a:gd name="T23" fmla="*/ 74 h 149"/>
                <a:gd name="T24" fmla="*/ 114 w 160"/>
                <a:gd name="T25" fmla="*/ 0 h 149"/>
                <a:gd name="T26" fmla="*/ 0 w 160"/>
                <a:gd name="T27" fmla="*/ 31 h 149"/>
                <a:gd name="T28" fmla="*/ 10 w 160"/>
                <a:gd name="T29" fmla="*/ 103 h 149"/>
                <a:gd name="T30" fmla="*/ 10 w 160"/>
                <a:gd name="T31" fmla="*/ 103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0"/>
                <a:gd name="T49" fmla="*/ 0 h 149"/>
                <a:gd name="T50" fmla="*/ 160 w 160"/>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0" h="149">
                  <a:moveTo>
                    <a:pt x="14" y="107"/>
                  </a:moveTo>
                  <a:lnTo>
                    <a:pt x="13" y="149"/>
                  </a:lnTo>
                  <a:lnTo>
                    <a:pt x="26" y="146"/>
                  </a:lnTo>
                  <a:lnTo>
                    <a:pt x="56" y="123"/>
                  </a:lnTo>
                  <a:lnTo>
                    <a:pt x="66" y="104"/>
                  </a:lnTo>
                  <a:lnTo>
                    <a:pt x="73" y="107"/>
                  </a:lnTo>
                  <a:lnTo>
                    <a:pt x="115" y="96"/>
                  </a:lnTo>
                  <a:lnTo>
                    <a:pt x="115" y="89"/>
                  </a:lnTo>
                  <a:lnTo>
                    <a:pt x="123" y="92"/>
                  </a:lnTo>
                  <a:lnTo>
                    <a:pt x="131" y="86"/>
                  </a:lnTo>
                  <a:lnTo>
                    <a:pt x="142" y="84"/>
                  </a:lnTo>
                  <a:lnTo>
                    <a:pt x="160" y="76"/>
                  </a:lnTo>
                  <a:lnTo>
                    <a:pt x="144" y="0"/>
                  </a:lnTo>
                  <a:lnTo>
                    <a:pt x="0" y="31"/>
                  </a:lnTo>
                  <a:lnTo>
                    <a:pt x="14" y="10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7" name="Freeform 79"/>
            <p:cNvSpPr>
              <a:spLocks/>
            </p:cNvSpPr>
            <p:nvPr/>
          </p:nvSpPr>
          <p:spPr bwMode="auto">
            <a:xfrm>
              <a:off x="5126" y="1432"/>
              <a:ext cx="67" cy="83"/>
            </a:xfrm>
            <a:custGeom>
              <a:avLst/>
              <a:gdLst>
                <a:gd name="T0" fmla="*/ 12 w 71"/>
                <a:gd name="T1" fmla="*/ 80 h 84"/>
                <a:gd name="T2" fmla="*/ 33 w 71"/>
                <a:gd name="T3" fmla="*/ 69 h 84"/>
                <a:gd name="T4" fmla="*/ 35 w 71"/>
                <a:gd name="T5" fmla="*/ 39 h 84"/>
                <a:gd name="T6" fmla="*/ 41 w 71"/>
                <a:gd name="T7" fmla="*/ 43 h 84"/>
                <a:gd name="T8" fmla="*/ 43 w 71"/>
                <a:gd name="T9" fmla="*/ 59 h 84"/>
                <a:gd name="T10" fmla="*/ 47 w 71"/>
                <a:gd name="T11" fmla="*/ 57 h 84"/>
                <a:gd name="T12" fmla="*/ 53 w 71"/>
                <a:gd name="T13" fmla="*/ 43 h 84"/>
                <a:gd name="T14" fmla="*/ 47 w 71"/>
                <a:gd name="T15" fmla="*/ 29 h 84"/>
                <a:gd name="T16" fmla="*/ 35 w 71"/>
                <a:gd name="T17" fmla="*/ 26 h 84"/>
                <a:gd name="T18" fmla="*/ 27 w 71"/>
                <a:gd name="T19" fmla="*/ 3 h 84"/>
                <a:gd name="T20" fmla="*/ 19 w 71"/>
                <a:gd name="T21" fmla="*/ 0 h 84"/>
                <a:gd name="T22" fmla="*/ 0 w 71"/>
                <a:gd name="T23" fmla="*/ 8 h 84"/>
                <a:gd name="T24" fmla="*/ 12 w 71"/>
                <a:gd name="T25" fmla="*/ 80 h 84"/>
                <a:gd name="T26" fmla="*/ 12 w 71"/>
                <a:gd name="T27" fmla="*/ 80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
                <a:gd name="T43" fmla="*/ 0 h 84"/>
                <a:gd name="T44" fmla="*/ 71 w 71"/>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 h="84">
                  <a:moveTo>
                    <a:pt x="16" y="84"/>
                  </a:moveTo>
                  <a:lnTo>
                    <a:pt x="45" y="73"/>
                  </a:lnTo>
                  <a:lnTo>
                    <a:pt x="47" y="39"/>
                  </a:lnTo>
                  <a:lnTo>
                    <a:pt x="55" y="47"/>
                  </a:lnTo>
                  <a:lnTo>
                    <a:pt x="57" y="63"/>
                  </a:lnTo>
                  <a:lnTo>
                    <a:pt x="63" y="61"/>
                  </a:lnTo>
                  <a:lnTo>
                    <a:pt x="71" y="47"/>
                  </a:lnTo>
                  <a:lnTo>
                    <a:pt x="63" y="29"/>
                  </a:lnTo>
                  <a:lnTo>
                    <a:pt x="47" y="26"/>
                  </a:lnTo>
                  <a:lnTo>
                    <a:pt x="35" y="3"/>
                  </a:lnTo>
                  <a:lnTo>
                    <a:pt x="26" y="0"/>
                  </a:lnTo>
                  <a:lnTo>
                    <a:pt x="0" y="8"/>
                  </a:lnTo>
                  <a:lnTo>
                    <a:pt x="16" y="8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8" name="Freeform 80"/>
            <p:cNvSpPr>
              <a:spLocks/>
            </p:cNvSpPr>
            <p:nvPr/>
          </p:nvSpPr>
          <p:spPr bwMode="auto">
            <a:xfrm>
              <a:off x="4987" y="1326"/>
              <a:ext cx="293" cy="153"/>
            </a:xfrm>
            <a:custGeom>
              <a:avLst/>
              <a:gdLst>
                <a:gd name="T0" fmla="*/ 2 w 311"/>
                <a:gd name="T1" fmla="*/ 148 h 152"/>
                <a:gd name="T2" fmla="*/ 115 w 311"/>
                <a:gd name="T3" fmla="*/ 117 h 152"/>
                <a:gd name="T4" fmla="*/ 136 w 311"/>
                <a:gd name="T5" fmla="*/ 109 h 152"/>
                <a:gd name="T6" fmla="*/ 143 w 311"/>
                <a:gd name="T7" fmla="*/ 112 h 152"/>
                <a:gd name="T8" fmla="*/ 152 w 311"/>
                <a:gd name="T9" fmla="*/ 135 h 152"/>
                <a:gd name="T10" fmla="*/ 165 w 311"/>
                <a:gd name="T11" fmla="*/ 138 h 152"/>
                <a:gd name="T12" fmla="*/ 171 w 311"/>
                <a:gd name="T13" fmla="*/ 156 h 152"/>
                <a:gd name="T14" fmla="*/ 180 w 311"/>
                <a:gd name="T15" fmla="*/ 156 h 152"/>
                <a:gd name="T16" fmla="*/ 189 w 311"/>
                <a:gd name="T17" fmla="*/ 140 h 152"/>
                <a:gd name="T18" fmla="*/ 191 w 311"/>
                <a:gd name="T19" fmla="*/ 125 h 152"/>
                <a:gd name="T20" fmla="*/ 202 w 311"/>
                <a:gd name="T21" fmla="*/ 145 h 152"/>
                <a:gd name="T22" fmla="*/ 245 w 311"/>
                <a:gd name="T23" fmla="*/ 127 h 152"/>
                <a:gd name="T24" fmla="*/ 243 w 311"/>
                <a:gd name="T25" fmla="*/ 106 h 152"/>
                <a:gd name="T26" fmla="*/ 231 w 311"/>
                <a:gd name="T27" fmla="*/ 74 h 152"/>
                <a:gd name="T28" fmla="*/ 223 w 311"/>
                <a:gd name="T29" fmla="*/ 71 h 152"/>
                <a:gd name="T30" fmla="*/ 217 w 311"/>
                <a:gd name="T31" fmla="*/ 71 h 152"/>
                <a:gd name="T32" fmla="*/ 219 w 311"/>
                <a:gd name="T33" fmla="*/ 81 h 152"/>
                <a:gd name="T34" fmla="*/ 228 w 311"/>
                <a:gd name="T35" fmla="*/ 83 h 152"/>
                <a:gd name="T36" fmla="*/ 233 w 311"/>
                <a:gd name="T37" fmla="*/ 109 h 152"/>
                <a:gd name="T38" fmla="*/ 214 w 311"/>
                <a:gd name="T39" fmla="*/ 119 h 152"/>
                <a:gd name="T40" fmla="*/ 189 w 311"/>
                <a:gd name="T41" fmla="*/ 98 h 152"/>
                <a:gd name="T42" fmla="*/ 180 w 311"/>
                <a:gd name="T43" fmla="*/ 71 h 152"/>
                <a:gd name="T44" fmla="*/ 169 w 311"/>
                <a:gd name="T45" fmla="*/ 63 h 152"/>
                <a:gd name="T46" fmla="*/ 167 w 311"/>
                <a:gd name="T47" fmla="*/ 71 h 152"/>
                <a:gd name="T48" fmla="*/ 156 w 311"/>
                <a:gd name="T49" fmla="*/ 58 h 152"/>
                <a:gd name="T50" fmla="*/ 166 w 311"/>
                <a:gd name="T51" fmla="*/ 42 h 152"/>
                <a:gd name="T52" fmla="*/ 173 w 311"/>
                <a:gd name="T53" fmla="*/ 26 h 152"/>
                <a:gd name="T54" fmla="*/ 158 w 311"/>
                <a:gd name="T55" fmla="*/ 0 h 152"/>
                <a:gd name="T56" fmla="*/ 136 w 311"/>
                <a:gd name="T57" fmla="*/ 21 h 152"/>
                <a:gd name="T58" fmla="*/ 54 w 311"/>
                <a:gd name="T59" fmla="*/ 48 h 152"/>
                <a:gd name="T60" fmla="*/ 0 w 311"/>
                <a:gd name="T61" fmla="*/ 63 h 152"/>
                <a:gd name="T62" fmla="*/ 2 w 311"/>
                <a:gd name="T63" fmla="*/ 148 h 152"/>
                <a:gd name="T64" fmla="*/ 2 w 311"/>
                <a:gd name="T65" fmla="*/ 148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2"/>
                <a:gd name="T101" fmla="*/ 311 w 311"/>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2">
                  <a:moveTo>
                    <a:pt x="2" y="144"/>
                  </a:moveTo>
                  <a:lnTo>
                    <a:pt x="146" y="113"/>
                  </a:lnTo>
                  <a:lnTo>
                    <a:pt x="172" y="105"/>
                  </a:lnTo>
                  <a:lnTo>
                    <a:pt x="181" y="108"/>
                  </a:lnTo>
                  <a:lnTo>
                    <a:pt x="193" y="131"/>
                  </a:lnTo>
                  <a:lnTo>
                    <a:pt x="209" y="134"/>
                  </a:lnTo>
                  <a:lnTo>
                    <a:pt x="217" y="152"/>
                  </a:lnTo>
                  <a:lnTo>
                    <a:pt x="228" y="152"/>
                  </a:lnTo>
                  <a:lnTo>
                    <a:pt x="240" y="136"/>
                  </a:lnTo>
                  <a:lnTo>
                    <a:pt x="243" y="121"/>
                  </a:lnTo>
                  <a:lnTo>
                    <a:pt x="256" y="141"/>
                  </a:lnTo>
                  <a:lnTo>
                    <a:pt x="311" y="123"/>
                  </a:lnTo>
                  <a:lnTo>
                    <a:pt x="309" y="102"/>
                  </a:lnTo>
                  <a:lnTo>
                    <a:pt x="293" y="74"/>
                  </a:lnTo>
                  <a:lnTo>
                    <a:pt x="283" y="71"/>
                  </a:lnTo>
                  <a:lnTo>
                    <a:pt x="275" y="71"/>
                  </a:lnTo>
                  <a:lnTo>
                    <a:pt x="277" y="77"/>
                  </a:lnTo>
                  <a:lnTo>
                    <a:pt x="290" y="79"/>
                  </a:lnTo>
                  <a:lnTo>
                    <a:pt x="295" y="105"/>
                  </a:lnTo>
                  <a:lnTo>
                    <a:pt x="272" y="115"/>
                  </a:lnTo>
                  <a:lnTo>
                    <a:pt x="240" y="94"/>
                  </a:lnTo>
                  <a:lnTo>
                    <a:pt x="228" y="71"/>
                  </a:lnTo>
                  <a:lnTo>
                    <a:pt x="214" y="63"/>
                  </a:lnTo>
                  <a:lnTo>
                    <a:pt x="212" y="71"/>
                  </a:lnTo>
                  <a:lnTo>
                    <a:pt x="199" y="58"/>
                  </a:lnTo>
                  <a:lnTo>
                    <a:pt x="211" y="42"/>
                  </a:lnTo>
                  <a:lnTo>
                    <a:pt x="220" y="26"/>
                  </a:lnTo>
                  <a:lnTo>
                    <a:pt x="201" y="0"/>
                  </a:lnTo>
                  <a:lnTo>
                    <a:pt x="172" y="21"/>
                  </a:lnTo>
                  <a:lnTo>
                    <a:pt x="68" y="48"/>
                  </a:lnTo>
                  <a:lnTo>
                    <a:pt x="0" y="63"/>
                  </a:lnTo>
                  <a:lnTo>
                    <a:pt x="2" y="14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9" name="Freeform 81"/>
            <p:cNvSpPr>
              <a:spLocks/>
            </p:cNvSpPr>
            <p:nvPr/>
          </p:nvSpPr>
          <p:spPr bwMode="auto">
            <a:xfrm>
              <a:off x="5221" y="1476"/>
              <a:ext cx="27" cy="23"/>
            </a:xfrm>
            <a:custGeom>
              <a:avLst/>
              <a:gdLst>
                <a:gd name="T0" fmla="*/ 0 w 28"/>
                <a:gd name="T1" fmla="*/ 21 h 21"/>
                <a:gd name="T2" fmla="*/ 12 w 28"/>
                <a:gd name="T3" fmla="*/ 0 h 21"/>
                <a:gd name="T4" fmla="*/ 24 w 28"/>
                <a:gd name="T5" fmla="*/ 9 h 21"/>
                <a:gd name="T6" fmla="*/ 0 w 28"/>
                <a:gd name="T7" fmla="*/ 21 h 21"/>
                <a:gd name="T8" fmla="*/ 0 w 28"/>
                <a:gd name="T9" fmla="*/ 21 h 21"/>
                <a:gd name="T10" fmla="*/ 0 w 28"/>
                <a:gd name="T11" fmla="*/ 21 h 21"/>
                <a:gd name="T12" fmla="*/ 0 60000 65536"/>
                <a:gd name="T13" fmla="*/ 0 60000 65536"/>
                <a:gd name="T14" fmla="*/ 0 60000 65536"/>
                <a:gd name="T15" fmla="*/ 0 60000 65536"/>
                <a:gd name="T16" fmla="*/ 0 60000 65536"/>
                <a:gd name="T17" fmla="*/ 0 60000 65536"/>
                <a:gd name="T18" fmla="*/ 0 w 28"/>
                <a:gd name="T19" fmla="*/ 0 h 21"/>
                <a:gd name="T20" fmla="*/ 28 w 2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8" h="21">
                  <a:moveTo>
                    <a:pt x="0" y="21"/>
                  </a:moveTo>
                  <a:lnTo>
                    <a:pt x="12" y="0"/>
                  </a:lnTo>
                  <a:lnTo>
                    <a:pt x="28" y="9"/>
                  </a:lnTo>
                  <a:lnTo>
                    <a:pt x="0" y="2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0" name="Freeform 82"/>
            <p:cNvSpPr>
              <a:spLocks/>
            </p:cNvSpPr>
            <p:nvPr/>
          </p:nvSpPr>
          <p:spPr bwMode="auto">
            <a:xfrm>
              <a:off x="5270" y="1472"/>
              <a:ext cx="22" cy="17"/>
            </a:xfrm>
            <a:custGeom>
              <a:avLst/>
              <a:gdLst>
                <a:gd name="T0" fmla="*/ 0 w 23"/>
                <a:gd name="T1" fmla="*/ 17 h 17"/>
                <a:gd name="T2" fmla="*/ 11 w 23"/>
                <a:gd name="T3" fmla="*/ 0 h 17"/>
                <a:gd name="T4" fmla="*/ 19 w 23"/>
                <a:gd name="T5" fmla="*/ 12 h 17"/>
                <a:gd name="T6" fmla="*/ 0 w 23"/>
                <a:gd name="T7" fmla="*/ 17 h 17"/>
                <a:gd name="T8" fmla="*/ 0 w 23"/>
                <a:gd name="T9" fmla="*/ 17 h 17"/>
                <a:gd name="T10" fmla="*/ 0 w 23"/>
                <a:gd name="T11" fmla="*/ 17 h 17"/>
                <a:gd name="T12" fmla="*/ 0 60000 65536"/>
                <a:gd name="T13" fmla="*/ 0 60000 65536"/>
                <a:gd name="T14" fmla="*/ 0 60000 65536"/>
                <a:gd name="T15" fmla="*/ 0 60000 65536"/>
                <a:gd name="T16" fmla="*/ 0 60000 65536"/>
                <a:gd name="T17" fmla="*/ 0 60000 65536"/>
                <a:gd name="T18" fmla="*/ 0 w 23"/>
                <a:gd name="T19" fmla="*/ 0 h 17"/>
                <a:gd name="T20" fmla="*/ 23 w 2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 h="17">
                  <a:moveTo>
                    <a:pt x="0" y="17"/>
                  </a:moveTo>
                  <a:lnTo>
                    <a:pt x="13" y="0"/>
                  </a:lnTo>
                  <a:lnTo>
                    <a:pt x="23" y="12"/>
                  </a:lnTo>
                  <a:lnTo>
                    <a:pt x="0" y="1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1" name="Freeform 83"/>
            <p:cNvSpPr>
              <a:spLocks/>
            </p:cNvSpPr>
            <p:nvPr/>
          </p:nvSpPr>
          <p:spPr bwMode="auto">
            <a:xfrm>
              <a:off x="4923" y="1102"/>
              <a:ext cx="142" cy="287"/>
            </a:xfrm>
            <a:custGeom>
              <a:avLst/>
              <a:gdLst>
                <a:gd name="T0" fmla="*/ 20 w 151"/>
                <a:gd name="T1" fmla="*/ 118 h 288"/>
                <a:gd name="T2" fmla="*/ 24 w 151"/>
                <a:gd name="T3" fmla="*/ 166 h 288"/>
                <a:gd name="T4" fmla="*/ 53 w 151"/>
                <a:gd name="T5" fmla="*/ 284 h 288"/>
                <a:gd name="T6" fmla="*/ 106 w 151"/>
                <a:gd name="T7" fmla="*/ 269 h 288"/>
                <a:gd name="T8" fmla="*/ 103 w 151"/>
                <a:gd name="T9" fmla="*/ 105 h 288"/>
                <a:gd name="T10" fmla="*/ 115 w 151"/>
                <a:gd name="T11" fmla="*/ 71 h 288"/>
                <a:gd name="T12" fmla="*/ 118 w 151"/>
                <a:gd name="T13" fmla="*/ 0 h 288"/>
                <a:gd name="T14" fmla="*/ 0 w 151"/>
                <a:gd name="T15" fmla="*/ 35 h 288"/>
                <a:gd name="T16" fmla="*/ 20 w 151"/>
                <a:gd name="T17" fmla="*/ 118 h 288"/>
                <a:gd name="T18" fmla="*/ 20 w 151"/>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288"/>
                <a:gd name="T32" fmla="*/ 151 w 151"/>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288">
                  <a:moveTo>
                    <a:pt x="24" y="118"/>
                  </a:moveTo>
                  <a:lnTo>
                    <a:pt x="31" y="170"/>
                  </a:lnTo>
                  <a:lnTo>
                    <a:pt x="68" y="288"/>
                  </a:lnTo>
                  <a:lnTo>
                    <a:pt x="136" y="273"/>
                  </a:lnTo>
                  <a:lnTo>
                    <a:pt x="131" y="105"/>
                  </a:lnTo>
                  <a:lnTo>
                    <a:pt x="147" y="71"/>
                  </a:lnTo>
                  <a:lnTo>
                    <a:pt x="151" y="0"/>
                  </a:lnTo>
                  <a:lnTo>
                    <a:pt x="0" y="35"/>
                  </a:lnTo>
                  <a:lnTo>
                    <a:pt x="24" y="11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2" name="Freeform 84"/>
            <p:cNvSpPr>
              <a:spLocks/>
            </p:cNvSpPr>
            <p:nvPr/>
          </p:nvSpPr>
          <p:spPr bwMode="auto">
            <a:xfrm>
              <a:off x="5047" y="1059"/>
              <a:ext cx="133" cy="318"/>
            </a:xfrm>
            <a:custGeom>
              <a:avLst/>
              <a:gdLst>
                <a:gd name="T0" fmla="*/ 0 w 140"/>
                <a:gd name="T1" fmla="*/ 147 h 315"/>
                <a:gd name="T2" fmla="*/ 12 w 140"/>
                <a:gd name="T3" fmla="*/ 113 h 315"/>
                <a:gd name="T4" fmla="*/ 16 w 140"/>
                <a:gd name="T5" fmla="*/ 42 h 315"/>
                <a:gd name="T6" fmla="*/ 14 w 140"/>
                <a:gd name="T7" fmla="*/ 14 h 315"/>
                <a:gd name="T8" fmla="*/ 35 w 140"/>
                <a:gd name="T9" fmla="*/ 0 h 315"/>
                <a:gd name="T10" fmla="*/ 83 w 140"/>
                <a:gd name="T11" fmla="*/ 201 h 315"/>
                <a:gd name="T12" fmla="*/ 108 w 140"/>
                <a:gd name="T13" fmla="*/ 243 h 315"/>
                <a:gd name="T14" fmla="*/ 106 w 140"/>
                <a:gd name="T15" fmla="*/ 271 h 315"/>
                <a:gd name="T16" fmla="*/ 83 w 140"/>
                <a:gd name="T17" fmla="*/ 292 h 315"/>
                <a:gd name="T18" fmla="*/ 5 w 140"/>
                <a:gd name="T19" fmla="*/ 319 h 315"/>
                <a:gd name="T20" fmla="*/ 0 w 140"/>
                <a:gd name="T21" fmla="*/ 147 h 315"/>
                <a:gd name="T22" fmla="*/ 0 w 140"/>
                <a:gd name="T23" fmla="*/ 147 h 3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
                <a:gd name="T37" fmla="*/ 0 h 315"/>
                <a:gd name="T38" fmla="*/ 140 w 140"/>
                <a:gd name="T39" fmla="*/ 315 h 3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 h="315">
                  <a:moveTo>
                    <a:pt x="0" y="147"/>
                  </a:moveTo>
                  <a:lnTo>
                    <a:pt x="16" y="113"/>
                  </a:lnTo>
                  <a:lnTo>
                    <a:pt x="20" y="42"/>
                  </a:lnTo>
                  <a:lnTo>
                    <a:pt x="18" y="14"/>
                  </a:lnTo>
                  <a:lnTo>
                    <a:pt x="46" y="0"/>
                  </a:lnTo>
                  <a:lnTo>
                    <a:pt x="109" y="197"/>
                  </a:lnTo>
                  <a:lnTo>
                    <a:pt x="140" y="239"/>
                  </a:lnTo>
                  <a:lnTo>
                    <a:pt x="138" y="267"/>
                  </a:lnTo>
                  <a:lnTo>
                    <a:pt x="109" y="288"/>
                  </a:lnTo>
                  <a:lnTo>
                    <a:pt x="5" y="315"/>
                  </a:lnTo>
                  <a:lnTo>
                    <a:pt x="0" y="14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3" name="Freeform 85"/>
            <p:cNvSpPr>
              <a:spLocks/>
            </p:cNvSpPr>
            <p:nvPr/>
          </p:nvSpPr>
          <p:spPr bwMode="auto">
            <a:xfrm>
              <a:off x="5090" y="777"/>
              <a:ext cx="320" cy="522"/>
            </a:xfrm>
            <a:custGeom>
              <a:avLst/>
              <a:gdLst>
                <a:gd name="T0" fmla="*/ 0 w 340"/>
                <a:gd name="T1" fmla="*/ 286 h 521"/>
                <a:gd name="T2" fmla="*/ 15 w 340"/>
                <a:gd name="T3" fmla="*/ 287 h 521"/>
                <a:gd name="T4" fmla="*/ 17 w 340"/>
                <a:gd name="T5" fmla="*/ 249 h 521"/>
                <a:gd name="T6" fmla="*/ 36 w 340"/>
                <a:gd name="T7" fmla="*/ 202 h 521"/>
                <a:gd name="T8" fmla="*/ 26 w 340"/>
                <a:gd name="T9" fmla="*/ 168 h 521"/>
                <a:gd name="T10" fmla="*/ 64 w 340"/>
                <a:gd name="T11" fmla="*/ 5 h 521"/>
                <a:gd name="T12" fmla="*/ 72 w 340"/>
                <a:gd name="T13" fmla="*/ 5 h 521"/>
                <a:gd name="T14" fmla="*/ 76 w 340"/>
                <a:gd name="T15" fmla="*/ 26 h 521"/>
                <a:gd name="T16" fmla="*/ 113 w 340"/>
                <a:gd name="T17" fmla="*/ 8 h 521"/>
                <a:gd name="T18" fmla="*/ 115 w 340"/>
                <a:gd name="T19" fmla="*/ 0 h 521"/>
                <a:gd name="T20" fmla="*/ 146 w 340"/>
                <a:gd name="T21" fmla="*/ 8 h 521"/>
                <a:gd name="T22" fmla="*/ 195 w 340"/>
                <a:gd name="T23" fmla="*/ 170 h 521"/>
                <a:gd name="T24" fmla="*/ 218 w 340"/>
                <a:gd name="T25" fmla="*/ 172 h 521"/>
                <a:gd name="T26" fmla="*/ 260 w 340"/>
                <a:gd name="T27" fmla="*/ 232 h 521"/>
                <a:gd name="T28" fmla="*/ 253 w 340"/>
                <a:gd name="T29" fmla="*/ 243 h 521"/>
                <a:gd name="T30" fmla="*/ 266 w 340"/>
                <a:gd name="T31" fmla="*/ 243 h 521"/>
                <a:gd name="T32" fmla="*/ 258 w 340"/>
                <a:gd name="T33" fmla="*/ 276 h 521"/>
                <a:gd name="T34" fmla="*/ 236 w 340"/>
                <a:gd name="T35" fmla="*/ 294 h 521"/>
                <a:gd name="T36" fmla="*/ 214 w 340"/>
                <a:gd name="T37" fmla="*/ 310 h 521"/>
                <a:gd name="T38" fmla="*/ 210 w 340"/>
                <a:gd name="T39" fmla="*/ 329 h 521"/>
                <a:gd name="T40" fmla="*/ 200 w 340"/>
                <a:gd name="T41" fmla="*/ 312 h 521"/>
                <a:gd name="T42" fmla="*/ 177 w 340"/>
                <a:gd name="T43" fmla="*/ 333 h 521"/>
                <a:gd name="T44" fmla="*/ 168 w 340"/>
                <a:gd name="T45" fmla="*/ 333 h 521"/>
                <a:gd name="T46" fmla="*/ 160 w 340"/>
                <a:gd name="T47" fmla="*/ 320 h 521"/>
                <a:gd name="T48" fmla="*/ 154 w 340"/>
                <a:gd name="T49" fmla="*/ 383 h 521"/>
                <a:gd name="T50" fmla="*/ 136 w 340"/>
                <a:gd name="T51" fmla="*/ 393 h 521"/>
                <a:gd name="T52" fmla="*/ 127 w 340"/>
                <a:gd name="T53" fmla="*/ 417 h 521"/>
                <a:gd name="T54" fmla="*/ 115 w 340"/>
                <a:gd name="T55" fmla="*/ 417 h 521"/>
                <a:gd name="T56" fmla="*/ 88 w 340"/>
                <a:gd name="T57" fmla="*/ 452 h 521"/>
                <a:gd name="T58" fmla="*/ 87 w 340"/>
                <a:gd name="T59" fmla="*/ 482 h 521"/>
                <a:gd name="T60" fmla="*/ 81 w 340"/>
                <a:gd name="T61" fmla="*/ 493 h 521"/>
                <a:gd name="T62" fmla="*/ 73 w 340"/>
                <a:gd name="T63" fmla="*/ 525 h 521"/>
                <a:gd name="T64" fmla="*/ 50 w 340"/>
                <a:gd name="T65" fmla="*/ 483 h 521"/>
                <a:gd name="T66" fmla="*/ 0 w 340"/>
                <a:gd name="T67" fmla="*/ 286 h 521"/>
                <a:gd name="T68" fmla="*/ 0 w 340"/>
                <a:gd name="T69" fmla="*/ 286 h 5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1"/>
                <a:gd name="T107" fmla="*/ 340 w 340"/>
                <a:gd name="T108" fmla="*/ 521 h 5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1">
                  <a:moveTo>
                    <a:pt x="0" y="282"/>
                  </a:moveTo>
                  <a:lnTo>
                    <a:pt x="19" y="283"/>
                  </a:lnTo>
                  <a:lnTo>
                    <a:pt x="21" y="249"/>
                  </a:lnTo>
                  <a:lnTo>
                    <a:pt x="45" y="202"/>
                  </a:lnTo>
                  <a:lnTo>
                    <a:pt x="34" y="168"/>
                  </a:lnTo>
                  <a:lnTo>
                    <a:pt x="82" y="5"/>
                  </a:lnTo>
                  <a:lnTo>
                    <a:pt x="92" y="5"/>
                  </a:lnTo>
                  <a:lnTo>
                    <a:pt x="97" y="26"/>
                  </a:lnTo>
                  <a:lnTo>
                    <a:pt x="145" y="8"/>
                  </a:lnTo>
                  <a:lnTo>
                    <a:pt x="147" y="0"/>
                  </a:lnTo>
                  <a:lnTo>
                    <a:pt x="186" y="8"/>
                  </a:lnTo>
                  <a:lnTo>
                    <a:pt x="249" y="170"/>
                  </a:lnTo>
                  <a:lnTo>
                    <a:pt x="278" y="172"/>
                  </a:lnTo>
                  <a:lnTo>
                    <a:pt x="330" y="232"/>
                  </a:lnTo>
                  <a:lnTo>
                    <a:pt x="323" y="243"/>
                  </a:lnTo>
                  <a:lnTo>
                    <a:pt x="340" y="243"/>
                  </a:lnTo>
                  <a:lnTo>
                    <a:pt x="328" y="272"/>
                  </a:lnTo>
                  <a:lnTo>
                    <a:pt x="302" y="290"/>
                  </a:lnTo>
                  <a:lnTo>
                    <a:pt x="272" y="306"/>
                  </a:lnTo>
                  <a:lnTo>
                    <a:pt x="268" y="325"/>
                  </a:lnTo>
                  <a:lnTo>
                    <a:pt x="254" y="308"/>
                  </a:lnTo>
                  <a:lnTo>
                    <a:pt x="226" y="329"/>
                  </a:lnTo>
                  <a:lnTo>
                    <a:pt x="215" y="329"/>
                  </a:lnTo>
                  <a:lnTo>
                    <a:pt x="204" y="316"/>
                  </a:lnTo>
                  <a:lnTo>
                    <a:pt x="197" y="379"/>
                  </a:lnTo>
                  <a:lnTo>
                    <a:pt x="173" y="389"/>
                  </a:lnTo>
                  <a:lnTo>
                    <a:pt x="162" y="413"/>
                  </a:lnTo>
                  <a:lnTo>
                    <a:pt x="147" y="413"/>
                  </a:lnTo>
                  <a:lnTo>
                    <a:pt x="113" y="448"/>
                  </a:lnTo>
                  <a:lnTo>
                    <a:pt x="111" y="478"/>
                  </a:lnTo>
                  <a:lnTo>
                    <a:pt x="103" y="489"/>
                  </a:lnTo>
                  <a:lnTo>
                    <a:pt x="94" y="521"/>
                  </a:lnTo>
                  <a:lnTo>
                    <a:pt x="63" y="479"/>
                  </a:lnTo>
                  <a:lnTo>
                    <a:pt x="0" y="28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4" name="Freeform 86"/>
            <p:cNvSpPr>
              <a:spLocks/>
            </p:cNvSpPr>
            <p:nvPr/>
          </p:nvSpPr>
          <p:spPr bwMode="auto">
            <a:xfrm>
              <a:off x="1035" y="576"/>
              <a:ext cx="581" cy="441"/>
            </a:xfrm>
            <a:custGeom>
              <a:avLst/>
              <a:gdLst>
                <a:gd name="T0" fmla="*/ 19 w 622"/>
                <a:gd name="T1" fmla="*/ 96 h 441"/>
                <a:gd name="T2" fmla="*/ 11 w 622"/>
                <a:gd name="T3" fmla="*/ 217 h 441"/>
                <a:gd name="T4" fmla="*/ 23 w 622"/>
                <a:gd name="T5" fmla="*/ 217 h 441"/>
                <a:gd name="T6" fmla="*/ 17 w 622"/>
                <a:gd name="T7" fmla="*/ 243 h 441"/>
                <a:gd name="T8" fmla="*/ 8 w 622"/>
                <a:gd name="T9" fmla="*/ 229 h 441"/>
                <a:gd name="T10" fmla="*/ 0 w 622"/>
                <a:gd name="T11" fmla="*/ 259 h 441"/>
                <a:gd name="T12" fmla="*/ 35 w 622"/>
                <a:gd name="T13" fmla="*/ 284 h 441"/>
                <a:gd name="T14" fmla="*/ 36 w 622"/>
                <a:gd name="T15" fmla="*/ 295 h 441"/>
                <a:gd name="T16" fmla="*/ 45 w 622"/>
                <a:gd name="T17" fmla="*/ 297 h 441"/>
                <a:gd name="T18" fmla="*/ 88 w 622"/>
                <a:gd name="T19" fmla="*/ 386 h 441"/>
                <a:gd name="T20" fmla="*/ 138 w 622"/>
                <a:gd name="T21" fmla="*/ 382 h 441"/>
                <a:gd name="T22" fmla="*/ 175 w 622"/>
                <a:gd name="T23" fmla="*/ 403 h 441"/>
                <a:gd name="T24" fmla="*/ 192 w 622"/>
                <a:gd name="T25" fmla="*/ 400 h 441"/>
                <a:gd name="T26" fmla="*/ 305 w 622"/>
                <a:gd name="T27" fmla="*/ 403 h 441"/>
                <a:gd name="T28" fmla="*/ 431 w 622"/>
                <a:gd name="T29" fmla="*/ 441 h 441"/>
                <a:gd name="T30" fmla="*/ 434 w 622"/>
                <a:gd name="T31" fmla="*/ 392 h 441"/>
                <a:gd name="T32" fmla="*/ 486 w 622"/>
                <a:gd name="T33" fmla="*/ 110 h 441"/>
                <a:gd name="T34" fmla="*/ 150 w 622"/>
                <a:gd name="T35" fmla="*/ 0 h 441"/>
                <a:gd name="T36" fmla="*/ 151 w 622"/>
                <a:gd name="T37" fmla="*/ 83 h 441"/>
                <a:gd name="T38" fmla="*/ 135 w 622"/>
                <a:gd name="T39" fmla="*/ 151 h 441"/>
                <a:gd name="T40" fmla="*/ 133 w 622"/>
                <a:gd name="T41" fmla="*/ 187 h 441"/>
                <a:gd name="T42" fmla="*/ 98 w 622"/>
                <a:gd name="T43" fmla="*/ 199 h 441"/>
                <a:gd name="T44" fmla="*/ 96 w 622"/>
                <a:gd name="T45" fmla="*/ 182 h 441"/>
                <a:gd name="T46" fmla="*/ 125 w 622"/>
                <a:gd name="T47" fmla="*/ 159 h 441"/>
                <a:gd name="T48" fmla="*/ 122 w 622"/>
                <a:gd name="T49" fmla="*/ 141 h 441"/>
                <a:gd name="T50" fmla="*/ 97 w 622"/>
                <a:gd name="T51" fmla="*/ 144 h 441"/>
                <a:gd name="T52" fmla="*/ 115 w 622"/>
                <a:gd name="T53" fmla="*/ 123 h 441"/>
                <a:gd name="T54" fmla="*/ 129 w 622"/>
                <a:gd name="T55" fmla="*/ 109 h 441"/>
                <a:gd name="T56" fmla="*/ 21 w 622"/>
                <a:gd name="T57" fmla="*/ 21 h 441"/>
                <a:gd name="T58" fmla="*/ 11 w 622"/>
                <a:gd name="T59" fmla="*/ 46 h 441"/>
                <a:gd name="T60" fmla="*/ 19 w 622"/>
                <a:gd name="T61" fmla="*/ 96 h 441"/>
                <a:gd name="T62" fmla="*/ 19 w 622"/>
                <a:gd name="T63" fmla="*/ 96 h 4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1"/>
                <a:gd name="T98" fmla="*/ 622 w 622"/>
                <a:gd name="T99" fmla="*/ 441 h 4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1">
                  <a:moveTo>
                    <a:pt x="23" y="96"/>
                  </a:moveTo>
                  <a:lnTo>
                    <a:pt x="15" y="217"/>
                  </a:lnTo>
                  <a:lnTo>
                    <a:pt x="29" y="217"/>
                  </a:lnTo>
                  <a:lnTo>
                    <a:pt x="21" y="243"/>
                  </a:lnTo>
                  <a:lnTo>
                    <a:pt x="10" y="229"/>
                  </a:lnTo>
                  <a:lnTo>
                    <a:pt x="0" y="259"/>
                  </a:lnTo>
                  <a:lnTo>
                    <a:pt x="44" y="284"/>
                  </a:lnTo>
                  <a:lnTo>
                    <a:pt x="45" y="295"/>
                  </a:lnTo>
                  <a:lnTo>
                    <a:pt x="57" y="297"/>
                  </a:lnTo>
                  <a:lnTo>
                    <a:pt x="113" y="386"/>
                  </a:lnTo>
                  <a:lnTo>
                    <a:pt x="177" y="382"/>
                  </a:lnTo>
                  <a:lnTo>
                    <a:pt x="224" y="403"/>
                  </a:lnTo>
                  <a:lnTo>
                    <a:pt x="246" y="400"/>
                  </a:lnTo>
                  <a:lnTo>
                    <a:pt x="389" y="403"/>
                  </a:lnTo>
                  <a:lnTo>
                    <a:pt x="551" y="441"/>
                  </a:lnTo>
                  <a:lnTo>
                    <a:pt x="554" y="392"/>
                  </a:lnTo>
                  <a:lnTo>
                    <a:pt x="622" y="110"/>
                  </a:lnTo>
                  <a:lnTo>
                    <a:pt x="191" y="0"/>
                  </a:lnTo>
                  <a:lnTo>
                    <a:pt x="194" y="83"/>
                  </a:lnTo>
                  <a:lnTo>
                    <a:pt x="173" y="151"/>
                  </a:lnTo>
                  <a:lnTo>
                    <a:pt x="170" y="187"/>
                  </a:lnTo>
                  <a:lnTo>
                    <a:pt x="125" y="199"/>
                  </a:lnTo>
                  <a:lnTo>
                    <a:pt x="122" y="182"/>
                  </a:lnTo>
                  <a:lnTo>
                    <a:pt x="159" y="159"/>
                  </a:lnTo>
                  <a:lnTo>
                    <a:pt x="156" y="141"/>
                  </a:lnTo>
                  <a:lnTo>
                    <a:pt x="123" y="144"/>
                  </a:lnTo>
                  <a:lnTo>
                    <a:pt x="147" y="123"/>
                  </a:lnTo>
                  <a:lnTo>
                    <a:pt x="165" y="109"/>
                  </a:lnTo>
                  <a:lnTo>
                    <a:pt x="26" y="21"/>
                  </a:lnTo>
                  <a:lnTo>
                    <a:pt x="15" y="46"/>
                  </a:lnTo>
                  <a:lnTo>
                    <a:pt x="23" y="96"/>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5" name="Freeform 87"/>
            <p:cNvSpPr>
              <a:spLocks/>
            </p:cNvSpPr>
            <p:nvPr/>
          </p:nvSpPr>
          <p:spPr bwMode="auto">
            <a:xfrm>
              <a:off x="1575" y="1511"/>
              <a:ext cx="495" cy="643"/>
            </a:xfrm>
            <a:custGeom>
              <a:avLst/>
              <a:gdLst>
                <a:gd name="T0" fmla="*/ 89 w 526"/>
                <a:gd name="T1" fmla="*/ 0 h 641"/>
                <a:gd name="T2" fmla="*/ 287 w 526"/>
                <a:gd name="T3" fmla="*/ 47 h 641"/>
                <a:gd name="T4" fmla="*/ 272 w 526"/>
                <a:gd name="T5" fmla="*/ 159 h 641"/>
                <a:gd name="T6" fmla="*/ 409 w 526"/>
                <a:gd name="T7" fmla="*/ 186 h 641"/>
                <a:gd name="T8" fmla="*/ 356 w 526"/>
                <a:gd name="T9" fmla="*/ 645 h 641"/>
                <a:gd name="T10" fmla="*/ 0 w 526"/>
                <a:gd name="T11" fmla="*/ 569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5" y="0"/>
                  </a:moveTo>
                  <a:lnTo>
                    <a:pt x="369" y="47"/>
                  </a:lnTo>
                  <a:lnTo>
                    <a:pt x="350" y="159"/>
                  </a:lnTo>
                  <a:lnTo>
                    <a:pt x="526" y="186"/>
                  </a:lnTo>
                  <a:lnTo>
                    <a:pt x="458" y="641"/>
                  </a:lnTo>
                  <a:lnTo>
                    <a:pt x="0" y="565"/>
                  </a:lnTo>
                  <a:lnTo>
                    <a:pt x="115" y="0"/>
                  </a:lnTo>
                  <a:close/>
                </a:path>
              </a:pathLst>
            </a:custGeom>
            <a:solidFill>
              <a:schemeClr val="bg1">
                <a:lumMod val="50000"/>
              </a:schemeClr>
            </a:solidFill>
            <a:ln w="19050">
              <a:solidFill>
                <a:schemeClr val="accent6">
                  <a:lumMod val="75000"/>
                </a:schemeClr>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6" name="Freeform 88"/>
            <p:cNvSpPr>
              <a:spLocks/>
            </p:cNvSpPr>
            <p:nvPr/>
          </p:nvSpPr>
          <p:spPr bwMode="auto">
            <a:xfrm>
              <a:off x="882" y="845"/>
              <a:ext cx="697" cy="614"/>
            </a:xfrm>
            <a:custGeom>
              <a:avLst/>
              <a:gdLst>
                <a:gd name="T0" fmla="*/ 0 w 741"/>
                <a:gd name="T1" fmla="*/ 458 h 614"/>
                <a:gd name="T2" fmla="*/ 24 w 741"/>
                <a:gd name="T3" fmla="*/ 303 h 614"/>
                <a:gd name="T4" fmla="*/ 54 w 741"/>
                <a:gd name="T5" fmla="*/ 257 h 614"/>
                <a:gd name="T6" fmla="*/ 125 w 741"/>
                <a:gd name="T7" fmla="*/ 0 h 614"/>
                <a:gd name="T8" fmla="*/ 162 w 741"/>
                <a:gd name="T9" fmla="*/ 13 h 614"/>
                <a:gd name="T10" fmla="*/ 163 w 741"/>
                <a:gd name="T11" fmla="*/ 24 h 614"/>
                <a:gd name="T12" fmla="*/ 172 w 741"/>
                <a:gd name="T13" fmla="*/ 26 h 614"/>
                <a:gd name="T14" fmla="*/ 216 w 741"/>
                <a:gd name="T15" fmla="*/ 115 h 614"/>
                <a:gd name="T16" fmla="*/ 266 w 741"/>
                <a:gd name="T17" fmla="*/ 113 h 614"/>
                <a:gd name="T18" fmla="*/ 303 w 741"/>
                <a:gd name="T19" fmla="*/ 134 h 614"/>
                <a:gd name="T20" fmla="*/ 321 w 741"/>
                <a:gd name="T21" fmla="*/ 130 h 614"/>
                <a:gd name="T22" fmla="*/ 432 w 741"/>
                <a:gd name="T23" fmla="*/ 134 h 614"/>
                <a:gd name="T24" fmla="*/ 559 w 741"/>
                <a:gd name="T25" fmla="*/ 170 h 614"/>
                <a:gd name="T26" fmla="*/ 565 w 741"/>
                <a:gd name="T27" fmla="*/ 191 h 614"/>
                <a:gd name="T28" fmla="*/ 580 w 741"/>
                <a:gd name="T29" fmla="*/ 219 h 614"/>
                <a:gd name="T30" fmla="*/ 537 w 741"/>
                <a:gd name="T31" fmla="*/ 301 h 614"/>
                <a:gd name="T32" fmla="*/ 511 w 741"/>
                <a:gd name="T33" fmla="*/ 332 h 614"/>
                <a:gd name="T34" fmla="*/ 507 w 741"/>
                <a:gd name="T35" fmla="*/ 355 h 614"/>
                <a:gd name="T36" fmla="*/ 522 w 741"/>
                <a:gd name="T37" fmla="*/ 379 h 614"/>
                <a:gd name="T38" fmla="*/ 504 w 741"/>
                <a:gd name="T39" fmla="*/ 429 h 614"/>
                <a:gd name="T40" fmla="*/ 469 w 741"/>
                <a:gd name="T41" fmla="*/ 614 h 614"/>
                <a:gd name="T42" fmla="*/ 274 w 741"/>
                <a:gd name="T43" fmla="*/ 554 h 614"/>
                <a:gd name="T44" fmla="*/ 0 w 741"/>
                <a:gd name="T45" fmla="*/ 458 h 614"/>
                <a:gd name="T46" fmla="*/ 0 w 741"/>
                <a:gd name="T47" fmla="*/ 458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69" y="257"/>
                  </a:lnTo>
                  <a:lnTo>
                    <a:pt x="160" y="0"/>
                  </a:lnTo>
                  <a:lnTo>
                    <a:pt x="207" y="13"/>
                  </a:lnTo>
                  <a:lnTo>
                    <a:pt x="208" y="24"/>
                  </a:lnTo>
                  <a:lnTo>
                    <a:pt x="220" y="26"/>
                  </a:lnTo>
                  <a:lnTo>
                    <a:pt x="276" y="115"/>
                  </a:lnTo>
                  <a:lnTo>
                    <a:pt x="340" y="113"/>
                  </a:lnTo>
                  <a:lnTo>
                    <a:pt x="387" y="134"/>
                  </a:lnTo>
                  <a:lnTo>
                    <a:pt x="409" y="130"/>
                  </a:lnTo>
                  <a:lnTo>
                    <a:pt x="552" y="134"/>
                  </a:lnTo>
                  <a:lnTo>
                    <a:pt x="714" y="170"/>
                  </a:lnTo>
                  <a:lnTo>
                    <a:pt x="722" y="191"/>
                  </a:lnTo>
                  <a:lnTo>
                    <a:pt x="741" y="219"/>
                  </a:lnTo>
                  <a:lnTo>
                    <a:pt x="686" y="301"/>
                  </a:lnTo>
                  <a:lnTo>
                    <a:pt x="652" y="332"/>
                  </a:lnTo>
                  <a:lnTo>
                    <a:pt x="647" y="355"/>
                  </a:lnTo>
                  <a:lnTo>
                    <a:pt x="667" y="379"/>
                  </a:lnTo>
                  <a:lnTo>
                    <a:pt x="644" y="429"/>
                  </a:lnTo>
                  <a:lnTo>
                    <a:pt x="599" y="614"/>
                  </a:lnTo>
                  <a:lnTo>
                    <a:pt x="349" y="554"/>
                  </a:lnTo>
                  <a:lnTo>
                    <a:pt x="0" y="458"/>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7" name="Freeform 89"/>
            <p:cNvSpPr>
              <a:spLocks/>
            </p:cNvSpPr>
            <p:nvPr/>
          </p:nvSpPr>
          <p:spPr bwMode="auto">
            <a:xfrm>
              <a:off x="816" y="1304"/>
              <a:ext cx="693" cy="1229"/>
            </a:xfrm>
            <a:custGeom>
              <a:avLst/>
              <a:gdLst>
                <a:gd name="T0" fmla="*/ 20 w 737"/>
                <a:gd name="T1" fmla="*/ 249 h 1229"/>
                <a:gd name="T2" fmla="*/ 3 w 737"/>
                <a:gd name="T3" fmla="*/ 345 h 1229"/>
                <a:gd name="T4" fmla="*/ 58 w 737"/>
                <a:gd name="T5" fmla="*/ 499 h 1229"/>
                <a:gd name="T6" fmla="*/ 68 w 737"/>
                <a:gd name="T7" fmla="*/ 489 h 1229"/>
                <a:gd name="T8" fmla="*/ 86 w 737"/>
                <a:gd name="T9" fmla="*/ 554 h 1229"/>
                <a:gd name="T10" fmla="*/ 58 w 737"/>
                <a:gd name="T11" fmla="*/ 508 h 1229"/>
                <a:gd name="T12" fmla="*/ 52 w 737"/>
                <a:gd name="T13" fmla="*/ 580 h 1229"/>
                <a:gd name="T14" fmla="*/ 84 w 737"/>
                <a:gd name="T15" fmla="*/ 623 h 1229"/>
                <a:gd name="T16" fmla="*/ 62 w 737"/>
                <a:gd name="T17" fmla="*/ 683 h 1229"/>
                <a:gd name="T18" fmla="*/ 123 w 737"/>
                <a:gd name="T19" fmla="*/ 847 h 1229"/>
                <a:gd name="T20" fmla="*/ 109 w 737"/>
                <a:gd name="T21" fmla="*/ 907 h 1229"/>
                <a:gd name="T22" fmla="*/ 188 w 737"/>
                <a:gd name="T23" fmla="*/ 953 h 1229"/>
                <a:gd name="T24" fmla="*/ 216 w 737"/>
                <a:gd name="T25" fmla="*/ 1002 h 1229"/>
                <a:gd name="T26" fmla="*/ 252 w 737"/>
                <a:gd name="T27" fmla="*/ 1018 h 1229"/>
                <a:gd name="T28" fmla="*/ 252 w 737"/>
                <a:gd name="T29" fmla="*/ 1047 h 1229"/>
                <a:gd name="T30" fmla="*/ 274 w 737"/>
                <a:gd name="T31" fmla="*/ 1054 h 1229"/>
                <a:gd name="T32" fmla="*/ 321 w 737"/>
                <a:gd name="T33" fmla="*/ 1148 h 1229"/>
                <a:gd name="T34" fmla="*/ 321 w 737"/>
                <a:gd name="T35" fmla="*/ 1214 h 1229"/>
                <a:gd name="T36" fmla="*/ 526 w 737"/>
                <a:gd name="T37" fmla="*/ 1229 h 1229"/>
                <a:gd name="T38" fmla="*/ 512 w 737"/>
                <a:gd name="T39" fmla="*/ 1203 h 1229"/>
                <a:gd name="T40" fmla="*/ 519 w 737"/>
                <a:gd name="T41" fmla="*/ 1162 h 1229"/>
                <a:gd name="T42" fmla="*/ 552 w 737"/>
                <a:gd name="T43" fmla="*/ 1096 h 1229"/>
                <a:gd name="T44" fmla="*/ 576 w 737"/>
                <a:gd name="T45" fmla="*/ 1076 h 1229"/>
                <a:gd name="T46" fmla="*/ 562 w 737"/>
                <a:gd name="T47" fmla="*/ 1052 h 1229"/>
                <a:gd name="T48" fmla="*/ 554 w 737"/>
                <a:gd name="T49" fmla="*/ 987 h 1229"/>
                <a:gd name="T50" fmla="*/ 258 w 737"/>
                <a:gd name="T51" fmla="*/ 423 h 1229"/>
                <a:gd name="T52" fmla="*/ 327 w 737"/>
                <a:gd name="T53" fmla="*/ 96 h 1229"/>
                <a:gd name="T54" fmla="*/ 55 w 737"/>
                <a:gd name="T55" fmla="*/ 0 h 1229"/>
                <a:gd name="T56" fmla="*/ 47 w 737"/>
                <a:gd name="T57" fmla="*/ 20 h 1229"/>
                <a:gd name="T58" fmla="*/ 0 w 737"/>
                <a:gd name="T59" fmla="*/ 164 h 1229"/>
                <a:gd name="T60" fmla="*/ 20 w 737"/>
                <a:gd name="T61" fmla="*/ 249 h 1229"/>
                <a:gd name="T62" fmla="*/ 20 w 737"/>
                <a:gd name="T63" fmla="*/ 249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7"/>
                <a:gd name="T97" fmla="*/ 0 h 1229"/>
                <a:gd name="T98" fmla="*/ 737 w 737"/>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7" h="1229">
                  <a:moveTo>
                    <a:pt x="24" y="249"/>
                  </a:moveTo>
                  <a:lnTo>
                    <a:pt x="3" y="345"/>
                  </a:lnTo>
                  <a:lnTo>
                    <a:pt x="74" y="499"/>
                  </a:lnTo>
                  <a:lnTo>
                    <a:pt x="87" y="489"/>
                  </a:lnTo>
                  <a:lnTo>
                    <a:pt x="110" y="554"/>
                  </a:lnTo>
                  <a:lnTo>
                    <a:pt x="74" y="508"/>
                  </a:lnTo>
                  <a:lnTo>
                    <a:pt x="66" y="580"/>
                  </a:lnTo>
                  <a:lnTo>
                    <a:pt x="107" y="623"/>
                  </a:lnTo>
                  <a:lnTo>
                    <a:pt x="79" y="683"/>
                  </a:lnTo>
                  <a:lnTo>
                    <a:pt x="157" y="847"/>
                  </a:lnTo>
                  <a:lnTo>
                    <a:pt x="139" y="907"/>
                  </a:lnTo>
                  <a:lnTo>
                    <a:pt x="241" y="953"/>
                  </a:lnTo>
                  <a:lnTo>
                    <a:pt x="278" y="1002"/>
                  </a:lnTo>
                  <a:lnTo>
                    <a:pt x="322" y="1018"/>
                  </a:lnTo>
                  <a:lnTo>
                    <a:pt x="322" y="1047"/>
                  </a:lnTo>
                  <a:lnTo>
                    <a:pt x="350" y="1054"/>
                  </a:lnTo>
                  <a:lnTo>
                    <a:pt x="410" y="1148"/>
                  </a:lnTo>
                  <a:lnTo>
                    <a:pt x="410" y="1214"/>
                  </a:lnTo>
                  <a:lnTo>
                    <a:pt x="672" y="1229"/>
                  </a:lnTo>
                  <a:lnTo>
                    <a:pt x="656" y="1203"/>
                  </a:lnTo>
                  <a:lnTo>
                    <a:pt x="664" y="1162"/>
                  </a:lnTo>
                  <a:lnTo>
                    <a:pt x="706" y="1096"/>
                  </a:lnTo>
                  <a:lnTo>
                    <a:pt x="737" y="1076"/>
                  </a:lnTo>
                  <a:lnTo>
                    <a:pt x="719" y="1052"/>
                  </a:lnTo>
                  <a:lnTo>
                    <a:pt x="708" y="987"/>
                  </a:lnTo>
                  <a:lnTo>
                    <a:pt x="330" y="423"/>
                  </a:lnTo>
                  <a:lnTo>
                    <a:pt x="419" y="96"/>
                  </a:lnTo>
                  <a:lnTo>
                    <a:pt x="70" y="0"/>
                  </a:lnTo>
                  <a:lnTo>
                    <a:pt x="60" y="20"/>
                  </a:lnTo>
                  <a:lnTo>
                    <a:pt x="0" y="164"/>
                  </a:lnTo>
                  <a:lnTo>
                    <a:pt x="24" y="249"/>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8" name="Freeform 90"/>
            <p:cNvSpPr>
              <a:spLocks/>
            </p:cNvSpPr>
            <p:nvPr/>
          </p:nvSpPr>
          <p:spPr bwMode="auto">
            <a:xfrm>
              <a:off x="1126" y="1399"/>
              <a:ext cx="557" cy="892"/>
            </a:xfrm>
            <a:custGeom>
              <a:avLst/>
              <a:gdLst>
                <a:gd name="T0" fmla="*/ 0 w 593"/>
                <a:gd name="T1" fmla="*/ 327 h 891"/>
                <a:gd name="T2" fmla="*/ 296 w 593"/>
                <a:gd name="T3" fmla="*/ 895 h 891"/>
                <a:gd name="T4" fmla="*/ 306 w 593"/>
                <a:gd name="T5" fmla="*/ 774 h 891"/>
                <a:gd name="T6" fmla="*/ 323 w 593"/>
                <a:gd name="T7" fmla="*/ 768 h 891"/>
                <a:gd name="T8" fmla="*/ 351 w 593"/>
                <a:gd name="T9" fmla="*/ 789 h 891"/>
                <a:gd name="T10" fmla="*/ 375 w 593"/>
                <a:gd name="T11" fmla="*/ 682 h 891"/>
                <a:gd name="T12" fmla="*/ 465 w 593"/>
                <a:gd name="T13" fmla="*/ 113 h 891"/>
                <a:gd name="T14" fmla="*/ 265 w 593"/>
                <a:gd name="T15" fmla="*/ 60 h 891"/>
                <a:gd name="T16" fmla="*/ 70 w 593"/>
                <a:gd name="T17" fmla="*/ 0 h 891"/>
                <a:gd name="T18" fmla="*/ 0 w 593"/>
                <a:gd name="T19" fmla="*/ 327 h 891"/>
                <a:gd name="T20" fmla="*/ 0 w 593"/>
                <a:gd name="T21" fmla="*/ 327 h 8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3"/>
                <a:gd name="T34" fmla="*/ 0 h 891"/>
                <a:gd name="T35" fmla="*/ 593 w 593"/>
                <a:gd name="T36" fmla="*/ 891 h 8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3" h="891">
                  <a:moveTo>
                    <a:pt x="0" y="327"/>
                  </a:moveTo>
                  <a:lnTo>
                    <a:pt x="378" y="891"/>
                  </a:lnTo>
                  <a:lnTo>
                    <a:pt x="390" y="770"/>
                  </a:lnTo>
                  <a:lnTo>
                    <a:pt x="412" y="764"/>
                  </a:lnTo>
                  <a:lnTo>
                    <a:pt x="447" y="785"/>
                  </a:lnTo>
                  <a:lnTo>
                    <a:pt x="478" y="678"/>
                  </a:lnTo>
                  <a:lnTo>
                    <a:pt x="593" y="113"/>
                  </a:lnTo>
                  <a:lnTo>
                    <a:pt x="339" y="60"/>
                  </a:lnTo>
                  <a:lnTo>
                    <a:pt x="89" y="0"/>
                  </a:lnTo>
                  <a:lnTo>
                    <a:pt x="0" y="327"/>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9" name="Freeform 91"/>
            <p:cNvSpPr>
              <a:spLocks/>
            </p:cNvSpPr>
            <p:nvPr/>
          </p:nvSpPr>
          <p:spPr bwMode="auto">
            <a:xfrm>
              <a:off x="1445" y="685"/>
              <a:ext cx="524" cy="875"/>
            </a:xfrm>
            <a:custGeom>
              <a:avLst/>
              <a:gdLst>
                <a:gd name="T0" fmla="*/ 0 w 557"/>
                <a:gd name="T1" fmla="*/ 778 h 874"/>
                <a:gd name="T2" fmla="*/ 36 w 557"/>
                <a:gd name="T3" fmla="*/ 593 h 874"/>
                <a:gd name="T4" fmla="*/ 53 w 557"/>
                <a:gd name="T5" fmla="*/ 543 h 874"/>
                <a:gd name="T6" fmla="*/ 38 w 557"/>
                <a:gd name="T7" fmla="*/ 519 h 874"/>
                <a:gd name="T8" fmla="*/ 41 w 557"/>
                <a:gd name="T9" fmla="*/ 496 h 874"/>
                <a:gd name="T10" fmla="*/ 68 w 557"/>
                <a:gd name="T11" fmla="*/ 465 h 874"/>
                <a:gd name="T12" fmla="*/ 112 w 557"/>
                <a:gd name="T13" fmla="*/ 379 h 874"/>
                <a:gd name="T14" fmla="*/ 97 w 557"/>
                <a:gd name="T15" fmla="*/ 351 h 874"/>
                <a:gd name="T16" fmla="*/ 90 w 557"/>
                <a:gd name="T17" fmla="*/ 330 h 874"/>
                <a:gd name="T18" fmla="*/ 92 w 557"/>
                <a:gd name="T19" fmla="*/ 283 h 874"/>
                <a:gd name="T20" fmla="*/ 146 w 557"/>
                <a:gd name="T21" fmla="*/ 0 h 874"/>
                <a:gd name="T22" fmla="*/ 203 w 557"/>
                <a:gd name="T23" fmla="*/ 16 h 874"/>
                <a:gd name="T24" fmla="*/ 183 w 557"/>
                <a:gd name="T25" fmla="*/ 126 h 874"/>
                <a:gd name="T26" fmla="*/ 197 w 557"/>
                <a:gd name="T27" fmla="*/ 165 h 874"/>
                <a:gd name="T28" fmla="*/ 198 w 557"/>
                <a:gd name="T29" fmla="*/ 189 h 874"/>
                <a:gd name="T30" fmla="*/ 191 w 557"/>
                <a:gd name="T31" fmla="*/ 194 h 874"/>
                <a:gd name="T32" fmla="*/ 214 w 557"/>
                <a:gd name="T33" fmla="*/ 220 h 874"/>
                <a:gd name="T34" fmla="*/ 235 w 557"/>
                <a:gd name="T35" fmla="*/ 291 h 874"/>
                <a:gd name="T36" fmla="*/ 245 w 557"/>
                <a:gd name="T37" fmla="*/ 354 h 874"/>
                <a:gd name="T38" fmla="*/ 246 w 557"/>
                <a:gd name="T39" fmla="*/ 388 h 874"/>
                <a:gd name="T40" fmla="*/ 231 w 557"/>
                <a:gd name="T41" fmla="*/ 421 h 874"/>
                <a:gd name="T42" fmla="*/ 243 w 557"/>
                <a:gd name="T43" fmla="*/ 435 h 874"/>
                <a:gd name="T44" fmla="*/ 273 w 557"/>
                <a:gd name="T45" fmla="*/ 414 h 874"/>
                <a:gd name="T46" fmla="*/ 293 w 557"/>
                <a:gd name="T47" fmla="*/ 530 h 874"/>
                <a:gd name="T48" fmla="*/ 307 w 557"/>
                <a:gd name="T49" fmla="*/ 536 h 874"/>
                <a:gd name="T50" fmla="*/ 310 w 557"/>
                <a:gd name="T51" fmla="*/ 569 h 874"/>
                <a:gd name="T52" fmla="*/ 349 w 557"/>
                <a:gd name="T53" fmla="*/ 582 h 874"/>
                <a:gd name="T54" fmla="*/ 411 w 557"/>
                <a:gd name="T55" fmla="*/ 582 h 874"/>
                <a:gd name="T56" fmla="*/ 437 w 557"/>
                <a:gd name="T57" fmla="*/ 596 h 874"/>
                <a:gd name="T58" fmla="*/ 400 w 557"/>
                <a:gd name="T59" fmla="*/ 878 h 874"/>
                <a:gd name="T60" fmla="*/ 199 w 557"/>
                <a:gd name="T61" fmla="*/ 831 h 874"/>
                <a:gd name="T62" fmla="*/ 0 w 557"/>
                <a:gd name="T63" fmla="*/ 778 h 874"/>
                <a:gd name="T64" fmla="*/ 0 w 557"/>
                <a:gd name="T65" fmla="*/ 778 h 8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4"/>
                <a:gd name="T101" fmla="*/ 557 w 557"/>
                <a:gd name="T102" fmla="*/ 874 h 8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4">
                  <a:moveTo>
                    <a:pt x="0" y="774"/>
                  </a:moveTo>
                  <a:lnTo>
                    <a:pt x="45" y="589"/>
                  </a:lnTo>
                  <a:lnTo>
                    <a:pt x="68" y="539"/>
                  </a:lnTo>
                  <a:lnTo>
                    <a:pt x="48" y="515"/>
                  </a:lnTo>
                  <a:lnTo>
                    <a:pt x="53" y="492"/>
                  </a:lnTo>
                  <a:lnTo>
                    <a:pt x="87" y="461"/>
                  </a:lnTo>
                  <a:lnTo>
                    <a:pt x="142" y="379"/>
                  </a:lnTo>
                  <a:lnTo>
                    <a:pt x="123" y="351"/>
                  </a:lnTo>
                  <a:lnTo>
                    <a:pt x="115" y="330"/>
                  </a:lnTo>
                  <a:lnTo>
                    <a:pt x="118" y="283"/>
                  </a:lnTo>
                  <a:lnTo>
                    <a:pt x="186" y="0"/>
                  </a:lnTo>
                  <a:lnTo>
                    <a:pt x="259" y="16"/>
                  </a:lnTo>
                  <a:lnTo>
                    <a:pt x="234" y="126"/>
                  </a:lnTo>
                  <a:lnTo>
                    <a:pt x="251" y="165"/>
                  </a:lnTo>
                  <a:lnTo>
                    <a:pt x="252" y="189"/>
                  </a:lnTo>
                  <a:lnTo>
                    <a:pt x="244" y="194"/>
                  </a:lnTo>
                  <a:lnTo>
                    <a:pt x="272" y="220"/>
                  </a:lnTo>
                  <a:lnTo>
                    <a:pt x="301" y="291"/>
                  </a:lnTo>
                  <a:lnTo>
                    <a:pt x="311" y="354"/>
                  </a:lnTo>
                  <a:lnTo>
                    <a:pt x="315" y="388"/>
                  </a:lnTo>
                  <a:lnTo>
                    <a:pt x="294" y="421"/>
                  </a:lnTo>
                  <a:lnTo>
                    <a:pt x="309" y="435"/>
                  </a:lnTo>
                  <a:lnTo>
                    <a:pt x="348" y="414"/>
                  </a:lnTo>
                  <a:lnTo>
                    <a:pt x="374" y="526"/>
                  </a:lnTo>
                  <a:lnTo>
                    <a:pt x="391" y="532"/>
                  </a:lnTo>
                  <a:lnTo>
                    <a:pt x="395" y="565"/>
                  </a:lnTo>
                  <a:lnTo>
                    <a:pt x="445" y="578"/>
                  </a:lnTo>
                  <a:lnTo>
                    <a:pt x="524" y="578"/>
                  </a:lnTo>
                  <a:lnTo>
                    <a:pt x="557" y="592"/>
                  </a:lnTo>
                  <a:lnTo>
                    <a:pt x="510" y="874"/>
                  </a:lnTo>
                  <a:lnTo>
                    <a:pt x="254" y="827"/>
                  </a:lnTo>
                  <a:lnTo>
                    <a:pt x="0" y="774"/>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0" name="Freeform 92"/>
            <p:cNvSpPr>
              <a:spLocks/>
            </p:cNvSpPr>
            <p:nvPr/>
          </p:nvSpPr>
          <p:spPr bwMode="auto">
            <a:xfrm>
              <a:off x="1665" y="701"/>
              <a:ext cx="895" cy="590"/>
            </a:xfrm>
            <a:custGeom>
              <a:avLst/>
              <a:gdLst>
                <a:gd name="T0" fmla="*/ 13 w 952"/>
                <a:gd name="T1" fmla="*/ 149 h 589"/>
                <a:gd name="T2" fmla="*/ 14 w 952"/>
                <a:gd name="T3" fmla="*/ 173 h 589"/>
                <a:gd name="T4" fmla="*/ 8 w 952"/>
                <a:gd name="T5" fmla="*/ 178 h 589"/>
                <a:gd name="T6" fmla="*/ 30 w 952"/>
                <a:gd name="T7" fmla="*/ 204 h 589"/>
                <a:gd name="T8" fmla="*/ 52 w 952"/>
                <a:gd name="T9" fmla="*/ 275 h 589"/>
                <a:gd name="T10" fmla="*/ 60 w 952"/>
                <a:gd name="T11" fmla="*/ 342 h 589"/>
                <a:gd name="T12" fmla="*/ 63 w 952"/>
                <a:gd name="T13" fmla="*/ 376 h 589"/>
                <a:gd name="T14" fmla="*/ 47 w 952"/>
                <a:gd name="T15" fmla="*/ 409 h 589"/>
                <a:gd name="T16" fmla="*/ 59 w 952"/>
                <a:gd name="T17" fmla="*/ 423 h 589"/>
                <a:gd name="T18" fmla="*/ 89 w 952"/>
                <a:gd name="T19" fmla="*/ 402 h 589"/>
                <a:gd name="T20" fmla="*/ 110 w 952"/>
                <a:gd name="T21" fmla="*/ 514 h 589"/>
                <a:gd name="T22" fmla="*/ 123 w 952"/>
                <a:gd name="T23" fmla="*/ 520 h 589"/>
                <a:gd name="T24" fmla="*/ 125 w 952"/>
                <a:gd name="T25" fmla="*/ 553 h 589"/>
                <a:gd name="T26" fmla="*/ 137 w 952"/>
                <a:gd name="T27" fmla="*/ 567 h 589"/>
                <a:gd name="T28" fmla="*/ 165 w 952"/>
                <a:gd name="T29" fmla="*/ 566 h 589"/>
                <a:gd name="T30" fmla="*/ 228 w 952"/>
                <a:gd name="T31" fmla="*/ 566 h 589"/>
                <a:gd name="T32" fmla="*/ 253 w 952"/>
                <a:gd name="T33" fmla="*/ 580 h 589"/>
                <a:gd name="T34" fmla="*/ 259 w 952"/>
                <a:gd name="T35" fmla="*/ 522 h 589"/>
                <a:gd name="T36" fmla="*/ 463 w 952"/>
                <a:gd name="T37" fmla="*/ 561 h 589"/>
                <a:gd name="T38" fmla="*/ 712 w 952"/>
                <a:gd name="T39" fmla="*/ 593 h 589"/>
                <a:gd name="T40" fmla="*/ 718 w 952"/>
                <a:gd name="T41" fmla="*/ 486 h 589"/>
                <a:gd name="T42" fmla="*/ 744 w 952"/>
                <a:gd name="T43" fmla="*/ 138 h 589"/>
                <a:gd name="T44" fmla="*/ 414 w 952"/>
                <a:gd name="T45" fmla="*/ 89 h 589"/>
                <a:gd name="T46" fmla="*/ 251 w 952"/>
                <a:gd name="T47" fmla="*/ 57 h 589"/>
                <a:gd name="T48" fmla="*/ 21 w 952"/>
                <a:gd name="T49" fmla="*/ 0 h 589"/>
                <a:gd name="T50" fmla="*/ 0 w 952"/>
                <a:gd name="T51" fmla="*/ 110 h 589"/>
                <a:gd name="T52" fmla="*/ 13 w 952"/>
                <a:gd name="T53" fmla="*/ 149 h 589"/>
                <a:gd name="T54" fmla="*/ 13 w 952"/>
                <a:gd name="T55" fmla="*/ 149 h 5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89"/>
                <a:gd name="T86" fmla="*/ 952 w 952"/>
                <a:gd name="T87" fmla="*/ 589 h 5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89">
                  <a:moveTo>
                    <a:pt x="17" y="149"/>
                  </a:moveTo>
                  <a:lnTo>
                    <a:pt x="18" y="173"/>
                  </a:lnTo>
                  <a:lnTo>
                    <a:pt x="10" y="178"/>
                  </a:lnTo>
                  <a:lnTo>
                    <a:pt x="38" y="204"/>
                  </a:lnTo>
                  <a:lnTo>
                    <a:pt x="67" y="275"/>
                  </a:lnTo>
                  <a:lnTo>
                    <a:pt x="77" y="338"/>
                  </a:lnTo>
                  <a:lnTo>
                    <a:pt x="81" y="372"/>
                  </a:lnTo>
                  <a:lnTo>
                    <a:pt x="60" y="405"/>
                  </a:lnTo>
                  <a:lnTo>
                    <a:pt x="75" y="419"/>
                  </a:lnTo>
                  <a:lnTo>
                    <a:pt x="114" y="398"/>
                  </a:lnTo>
                  <a:lnTo>
                    <a:pt x="140" y="510"/>
                  </a:lnTo>
                  <a:lnTo>
                    <a:pt x="157" y="516"/>
                  </a:lnTo>
                  <a:lnTo>
                    <a:pt x="161" y="549"/>
                  </a:lnTo>
                  <a:lnTo>
                    <a:pt x="175" y="563"/>
                  </a:lnTo>
                  <a:lnTo>
                    <a:pt x="211" y="562"/>
                  </a:lnTo>
                  <a:lnTo>
                    <a:pt x="290" y="562"/>
                  </a:lnTo>
                  <a:lnTo>
                    <a:pt x="323" y="576"/>
                  </a:lnTo>
                  <a:lnTo>
                    <a:pt x="332" y="518"/>
                  </a:lnTo>
                  <a:lnTo>
                    <a:pt x="591" y="557"/>
                  </a:lnTo>
                  <a:lnTo>
                    <a:pt x="910" y="589"/>
                  </a:lnTo>
                  <a:lnTo>
                    <a:pt x="920" y="482"/>
                  </a:lnTo>
                  <a:lnTo>
                    <a:pt x="952" y="138"/>
                  </a:lnTo>
                  <a:lnTo>
                    <a:pt x="530" y="89"/>
                  </a:lnTo>
                  <a:lnTo>
                    <a:pt x="321" y="57"/>
                  </a:lnTo>
                  <a:lnTo>
                    <a:pt x="25" y="0"/>
                  </a:lnTo>
                  <a:lnTo>
                    <a:pt x="0" y="110"/>
                  </a:lnTo>
                  <a:lnTo>
                    <a:pt x="17" y="149"/>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1" name="Freeform 93"/>
            <p:cNvSpPr>
              <a:spLocks/>
            </p:cNvSpPr>
            <p:nvPr/>
          </p:nvSpPr>
          <p:spPr bwMode="auto">
            <a:xfrm>
              <a:off x="1409" y="2078"/>
              <a:ext cx="596" cy="715"/>
            </a:xfrm>
            <a:custGeom>
              <a:avLst/>
              <a:gdLst>
                <a:gd name="T0" fmla="*/ 33 w 635"/>
                <a:gd name="T1" fmla="*/ 455 h 715"/>
                <a:gd name="T2" fmla="*/ 21 w 635"/>
                <a:gd name="T3" fmla="*/ 429 h 715"/>
                <a:gd name="T4" fmla="*/ 25 w 635"/>
                <a:gd name="T5" fmla="*/ 388 h 715"/>
                <a:gd name="T6" fmla="*/ 59 w 635"/>
                <a:gd name="T7" fmla="*/ 322 h 715"/>
                <a:gd name="T8" fmla="*/ 83 w 635"/>
                <a:gd name="T9" fmla="*/ 302 h 715"/>
                <a:gd name="T10" fmla="*/ 69 w 635"/>
                <a:gd name="T11" fmla="*/ 278 h 715"/>
                <a:gd name="T12" fmla="*/ 60 w 635"/>
                <a:gd name="T13" fmla="*/ 213 h 715"/>
                <a:gd name="T14" fmla="*/ 70 w 635"/>
                <a:gd name="T15" fmla="*/ 92 h 715"/>
                <a:gd name="T16" fmla="*/ 86 w 635"/>
                <a:gd name="T17" fmla="*/ 86 h 715"/>
                <a:gd name="T18" fmla="*/ 114 w 635"/>
                <a:gd name="T19" fmla="*/ 107 h 715"/>
                <a:gd name="T20" fmla="*/ 138 w 635"/>
                <a:gd name="T21" fmla="*/ 0 h 715"/>
                <a:gd name="T22" fmla="*/ 495 w 635"/>
                <a:gd name="T23" fmla="*/ 76 h 715"/>
                <a:gd name="T24" fmla="*/ 422 w 635"/>
                <a:gd name="T25" fmla="*/ 715 h 715"/>
                <a:gd name="T26" fmla="*/ 312 w 635"/>
                <a:gd name="T27" fmla="*/ 696 h 715"/>
                <a:gd name="T28" fmla="*/ 244 w 635"/>
                <a:gd name="T29" fmla="*/ 672 h 715"/>
                <a:gd name="T30" fmla="*/ 103 w 635"/>
                <a:gd name="T31" fmla="*/ 600 h 715"/>
                <a:gd name="T32" fmla="*/ 0 w 635"/>
                <a:gd name="T33" fmla="*/ 490 h 715"/>
                <a:gd name="T34" fmla="*/ 33 w 635"/>
                <a:gd name="T35" fmla="*/ 455 h 715"/>
                <a:gd name="T36" fmla="*/ 33 w 635"/>
                <a:gd name="T37" fmla="*/ 455 h 7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5"/>
                <a:gd name="T58" fmla="*/ 0 h 715"/>
                <a:gd name="T59" fmla="*/ 635 w 635"/>
                <a:gd name="T60" fmla="*/ 715 h 7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5" h="715">
                  <a:moveTo>
                    <a:pt x="41" y="455"/>
                  </a:moveTo>
                  <a:lnTo>
                    <a:pt x="25" y="429"/>
                  </a:lnTo>
                  <a:lnTo>
                    <a:pt x="33" y="388"/>
                  </a:lnTo>
                  <a:lnTo>
                    <a:pt x="75" y="322"/>
                  </a:lnTo>
                  <a:lnTo>
                    <a:pt x="106" y="302"/>
                  </a:lnTo>
                  <a:lnTo>
                    <a:pt x="88" y="278"/>
                  </a:lnTo>
                  <a:lnTo>
                    <a:pt x="77" y="213"/>
                  </a:lnTo>
                  <a:lnTo>
                    <a:pt x="89" y="92"/>
                  </a:lnTo>
                  <a:lnTo>
                    <a:pt x="111" y="86"/>
                  </a:lnTo>
                  <a:lnTo>
                    <a:pt x="146" y="107"/>
                  </a:lnTo>
                  <a:lnTo>
                    <a:pt x="177" y="0"/>
                  </a:lnTo>
                  <a:lnTo>
                    <a:pt x="635" y="76"/>
                  </a:lnTo>
                  <a:lnTo>
                    <a:pt x="540" y="715"/>
                  </a:lnTo>
                  <a:lnTo>
                    <a:pt x="399" y="696"/>
                  </a:lnTo>
                  <a:lnTo>
                    <a:pt x="311" y="672"/>
                  </a:lnTo>
                  <a:lnTo>
                    <a:pt x="132" y="600"/>
                  </a:lnTo>
                  <a:lnTo>
                    <a:pt x="0" y="490"/>
                  </a:lnTo>
                  <a:lnTo>
                    <a:pt x="41" y="455"/>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rgbClr val="FFFFFF"/>
                </a:solidFill>
                <a:latin typeface="Arial" pitchFamily="34" charset="0"/>
                <a:cs typeface="Arial" pitchFamily="34" charset="0"/>
              </a:endParaRPr>
            </a:p>
          </p:txBody>
        </p:sp>
        <p:sp>
          <p:nvSpPr>
            <p:cNvPr id="72" name="Freeform 94"/>
            <p:cNvSpPr>
              <a:spLocks/>
            </p:cNvSpPr>
            <p:nvPr/>
          </p:nvSpPr>
          <p:spPr bwMode="auto">
            <a:xfrm>
              <a:off x="1905" y="1219"/>
              <a:ext cx="616" cy="529"/>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5" h="528">
                  <a:moveTo>
                    <a:pt x="0" y="452"/>
                  </a:moveTo>
                  <a:lnTo>
                    <a:pt x="77" y="0"/>
                  </a:lnTo>
                  <a:lnTo>
                    <a:pt x="336" y="39"/>
                  </a:lnTo>
                  <a:lnTo>
                    <a:pt x="655" y="71"/>
                  </a:lnTo>
                  <a:lnTo>
                    <a:pt x="633" y="299"/>
                  </a:lnTo>
                  <a:lnTo>
                    <a:pt x="612" y="528"/>
                  </a:lnTo>
                  <a:lnTo>
                    <a:pt x="176" y="479"/>
                  </a:lnTo>
                  <a:lnTo>
                    <a:pt x="0" y="452"/>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3" name="Freeform 95"/>
            <p:cNvSpPr>
              <a:spLocks/>
            </p:cNvSpPr>
            <p:nvPr/>
          </p:nvSpPr>
          <p:spPr bwMode="auto">
            <a:xfrm>
              <a:off x="2005" y="1698"/>
              <a:ext cx="632" cy="522"/>
            </a:xfrm>
            <a:custGeom>
              <a:avLst/>
              <a:gdLst>
                <a:gd name="T0" fmla="*/ 53 w 678"/>
                <a:gd name="T1" fmla="*/ 0 h 521"/>
                <a:gd name="T2" fmla="*/ 395 w 678"/>
                <a:gd name="T3" fmla="*/ 49 h 521"/>
                <a:gd name="T4" fmla="*/ 532 w 678"/>
                <a:gd name="T5" fmla="*/ 63 h 521"/>
                <a:gd name="T6" fmla="*/ 527 w 678"/>
                <a:gd name="T7" fmla="*/ 176 h 521"/>
                <a:gd name="T8" fmla="*/ 508 w 678"/>
                <a:gd name="T9" fmla="*/ 525 h 521"/>
                <a:gd name="T10" fmla="*/ 439 w 678"/>
                <a:gd name="T11" fmla="*/ 519 h 521"/>
                <a:gd name="T12" fmla="*/ 220 w 678"/>
                <a:gd name="T13" fmla="*/ 494 h 521"/>
                <a:gd name="T14" fmla="*/ 0 w 678"/>
                <a:gd name="T15" fmla="*/ 459 h 521"/>
                <a:gd name="T16" fmla="*/ 53 w 678"/>
                <a:gd name="T17" fmla="*/ 0 h 521"/>
                <a:gd name="T18" fmla="*/ 53 w 678"/>
                <a:gd name="T19" fmla="*/ 0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8"/>
                <a:gd name="T31" fmla="*/ 0 h 521"/>
                <a:gd name="T32" fmla="*/ 678 w 678"/>
                <a:gd name="T33" fmla="*/ 521 h 5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8" h="521">
                  <a:moveTo>
                    <a:pt x="68" y="0"/>
                  </a:moveTo>
                  <a:lnTo>
                    <a:pt x="504" y="49"/>
                  </a:lnTo>
                  <a:lnTo>
                    <a:pt x="678" y="63"/>
                  </a:lnTo>
                  <a:lnTo>
                    <a:pt x="672" y="176"/>
                  </a:lnTo>
                  <a:lnTo>
                    <a:pt x="648" y="521"/>
                  </a:lnTo>
                  <a:lnTo>
                    <a:pt x="559" y="515"/>
                  </a:lnTo>
                  <a:lnTo>
                    <a:pt x="282" y="490"/>
                  </a:lnTo>
                  <a:lnTo>
                    <a:pt x="0" y="455"/>
                  </a:lnTo>
                  <a:lnTo>
                    <a:pt x="68" y="0"/>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4" name="Freeform 96"/>
            <p:cNvSpPr>
              <a:spLocks/>
            </p:cNvSpPr>
            <p:nvPr/>
          </p:nvSpPr>
          <p:spPr bwMode="auto">
            <a:xfrm>
              <a:off x="1917" y="2154"/>
              <a:ext cx="615" cy="649"/>
            </a:xfrm>
            <a:custGeom>
              <a:avLst/>
              <a:gdLst>
                <a:gd name="T0" fmla="*/ 64 w 654"/>
                <a:gd name="T1" fmla="*/ 651 h 651"/>
                <a:gd name="T2" fmla="*/ 71 w 654"/>
                <a:gd name="T3" fmla="*/ 602 h 651"/>
                <a:gd name="T4" fmla="*/ 199 w 654"/>
                <a:gd name="T5" fmla="*/ 623 h 651"/>
                <a:gd name="T6" fmla="*/ 193 w 654"/>
                <a:gd name="T7" fmla="*/ 599 h 651"/>
                <a:gd name="T8" fmla="*/ 468 w 654"/>
                <a:gd name="T9" fmla="*/ 631 h 651"/>
                <a:gd name="T10" fmla="*/ 512 w 654"/>
                <a:gd name="T11" fmla="*/ 60 h 651"/>
                <a:gd name="T12" fmla="*/ 295 w 654"/>
                <a:gd name="T13" fmla="*/ 35 h 651"/>
                <a:gd name="T14" fmla="*/ 74 w 654"/>
                <a:gd name="T15" fmla="*/ 0 h 651"/>
                <a:gd name="T16" fmla="*/ 0 w 654"/>
                <a:gd name="T17" fmla="*/ 639 h 651"/>
                <a:gd name="T18" fmla="*/ 64 w 654"/>
                <a:gd name="T19" fmla="*/ 651 h 651"/>
                <a:gd name="T20" fmla="*/ 64 w 654"/>
                <a:gd name="T21" fmla="*/ 651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0" y="602"/>
                  </a:lnTo>
                  <a:lnTo>
                    <a:pt x="254" y="623"/>
                  </a:lnTo>
                  <a:lnTo>
                    <a:pt x="247" y="599"/>
                  </a:lnTo>
                  <a:lnTo>
                    <a:pt x="600" y="631"/>
                  </a:lnTo>
                  <a:lnTo>
                    <a:pt x="654" y="60"/>
                  </a:lnTo>
                  <a:lnTo>
                    <a:pt x="377" y="35"/>
                  </a:lnTo>
                  <a:lnTo>
                    <a:pt x="95" y="0"/>
                  </a:lnTo>
                  <a:lnTo>
                    <a:pt x="0" y="639"/>
                  </a:lnTo>
                  <a:lnTo>
                    <a:pt x="82" y="651"/>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chemeClr val="bg1">
                    <a:lumMod val="50000"/>
                  </a:schemeClr>
                </a:solidFill>
                <a:latin typeface="Arial" pitchFamily="34" charset="0"/>
                <a:cs typeface="Arial" pitchFamily="34" charset="0"/>
              </a:endParaRPr>
            </a:p>
          </p:txBody>
        </p:sp>
        <p:sp>
          <p:nvSpPr>
            <p:cNvPr id="75" name="Freeform 97"/>
            <p:cNvSpPr>
              <a:spLocks/>
            </p:cNvSpPr>
            <p:nvPr/>
          </p:nvSpPr>
          <p:spPr bwMode="auto">
            <a:xfrm>
              <a:off x="2149" y="2274"/>
              <a:ext cx="1223" cy="1226"/>
            </a:xfrm>
            <a:custGeom>
              <a:avLst/>
              <a:gdLst>
                <a:gd name="T0" fmla="*/ 0 w 1300"/>
                <a:gd name="T1" fmla="*/ 479 h 1225"/>
                <a:gd name="T2" fmla="*/ 277 w 1300"/>
                <a:gd name="T3" fmla="*/ 511 h 1225"/>
                <a:gd name="T4" fmla="*/ 315 w 1300"/>
                <a:gd name="T5" fmla="*/ 0 h 1225"/>
                <a:gd name="T6" fmla="*/ 535 w 1300"/>
                <a:gd name="T7" fmla="*/ 16 h 1225"/>
                <a:gd name="T8" fmla="*/ 528 w 1300"/>
                <a:gd name="T9" fmla="*/ 236 h 1225"/>
                <a:gd name="T10" fmla="*/ 548 w 1300"/>
                <a:gd name="T11" fmla="*/ 259 h 1225"/>
                <a:gd name="T12" fmla="*/ 569 w 1300"/>
                <a:gd name="T13" fmla="*/ 259 h 1225"/>
                <a:gd name="T14" fmla="*/ 586 w 1300"/>
                <a:gd name="T15" fmla="*/ 280 h 1225"/>
                <a:gd name="T16" fmla="*/ 619 w 1300"/>
                <a:gd name="T17" fmla="*/ 289 h 1225"/>
                <a:gd name="T18" fmla="*/ 686 w 1300"/>
                <a:gd name="T19" fmla="*/ 327 h 1225"/>
                <a:gd name="T20" fmla="*/ 697 w 1300"/>
                <a:gd name="T21" fmla="*/ 310 h 1225"/>
                <a:gd name="T22" fmla="*/ 740 w 1300"/>
                <a:gd name="T23" fmla="*/ 343 h 1225"/>
                <a:gd name="T24" fmla="*/ 799 w 1300"/>
                <a:gd name="T25" fmla="*/ 341 h 1225"/>
                <a:gd name="T26" fmla="*/ 837 w 1300"/>
                <a:gd name="T27" fmla="*/ 327 h 1225"/>
                <a:gd name="T28" fmla="*/ 892 w 1300"/>
                <a:gd name="T29" fmla="*/ 314 h 1225"/>
                <a:gd name="T30" fmla="*/ 942 w 1300"/>
                <a:gd name="T31" fmla="*/ 348 h 1225"/>
                <a:gd name="T32" fmla="*/ 949 w 1300"/>
                <a:gd name="T33" fmla="*/ 359 h 1225"/>
                <a:gd name="T34" fmla="*/ 976 w 1300"/>
                <a:gd name="T35" fmla="*/ 359 h 1225"/>
                <a:gd name="T36" fmla="*/ 980 w 1300"/>
                <a:gd name="T37" fmla="*/ 540 h 1225"/>
                <a:gd name="T38" fmla="*/ 1019 w 1300"/>
                <a:gd name="T39" fmla="*/ 633 h 1225"/>
                <a:gd name="T40" fmla="*/ 1006 w 1300"/>
                <a:gd name="T41" fmla="*/ 703 h 1225"/>
                <a:gd name="T42" fmla="*/ 1008 w 1300"/>
                <a:gd name="T43" fmla="*/ 761 h 1225"/>
                <a:gd name="T44" fmla="*/ 992 w 1300"/>
                <a:gd name="T45" fmla="*/ 790 h 1225"/>
                <a:gd name="T46" fmla="*/ 997 w 1300"/>
                <a:gd name="T47" fmla="*/ 800 h 1225"/>
                <a:gd name="T48" fmla="*/ 955 w 1300"/>
                <a:gd name="T49" fmla="*/ 816 h 1225"/>
                <a:gd name="T50" fmla="*/ 921 w 1300"/>
                <a:gd name="T51" fmla="*/ 821 h 1225"/>
                <a:gd name="T52" fmla="*/ 929 w 1300"/>
                <a:gd name="T53" fmla="*/ 790 h 1225"/>
                <a:gd name="T54" fmla="*/ 911 w 1300"/>
                <a:gd name="T55" fmla="*/ 808 h 1225"/>
                <a:gd name="T56" fmla="*/ 912 w 1300"/>
                <a:gd name="T57" fmla="*/ 844 h 1225"/>
                <a:gd name="T58" fmla="*/ 889 w 1300"/>
                <a:gd name="T59" fmla="*/ 881 h 1225"/>
                <a:gd name="T60" fmla="*/ 769 w 1300"/>
                <a:gd name="T61" fmla="*/ 959 h 1225"/>
                <a:gd name="T62" fmla="*/ 731 w 1300"/>
                <a:gd name="T63" fmla="*/ 1009 h 1225"/>
                <a:gd name="T64" fmla="*/ 695 w 1300"/>
                <a:gd name="T65" fmla="*/ 1117 h 1225"/>
                <a:gd name="T66" fmla="*/ 724 w 1300"/>
                <a:gd name="T67" fmla="*/ 1229 h 1225"/>
                <a:gd name="T68" fmla="*/ 695 w 1300"/>
                <a:gd name="T69" fmla="*/ 1229 h 1225"/>
                <a:gd name="T70" fmla="*/ 565 w 1300"/>
                <a:gd name="T71" fmla="*/ 1171 h 1225"/>
                <a:gd name="T72" fmla="*/ 552 w 1300"/>
                <a:gd name="T73" fmla="*/ 1122 h 1225"/>
                <a:gd name="T74" fmla="*/ 538 w 1300"/>
                <a:gd name="T75" fmla="*/ 1101 h 1225"/>
                <a:gd name="T76" fmla="*/ 534 w 1300"/>
                <a:gd name="T77" fmla="*/ 1036 h 1225"/>
                <a:gd name="T78" fmla="*/ 510 w 1300"/>
                <a:gd name="T79" fmla="*/ 1014 h 1225"/>
                <a:gd name="T80" fmla="*/ 439 w 1300"/>
                <a:gd name="T81" fmla="*/ 842 h 1225"/>
                <a:gd name="T82" fmla="*/ 405 w 1300"/>
                <a:gd name="T83" fmla="*/ 810 h 1225"/>
                <a:gd name="T84" fmla="*/ 395 w 1300"/>
                <a:gd name="T85" fmla="*/ 782 h 1225"/>
                <a:gd name="T86" fmla="*/ 292 w 1300"/>
                <a:gd name="T87" fmla="*/ 776 h 1225"/>
                <a:gd name="T88" fmla="*/ 237 w 1300"/>
                <a:gd name="T89" fmla="*/ 857 h 1225"/>
                <a:gd name="T90" fmla="*/ 145 w 1300"/>
                <a:gd name="T91" fmla="*/ 772 h 1225"/>
                <a:gd name="T92" fmla="*/ 117 w 1300"/>
                <a:gd name="T93" fmla="*/ 656 h 1225"/>
                <a:gd name="T94" fmla="*/ 28 w 1300"/>
                <a:gd name="T95" fmla="*/ 544 h 1225"/>
                <a:gd name="T96" fmla="*/ 19 w 1300"/>
                <a:gd name="T97" fmla="*/ 508 h 1225"/>
                <a:gd name="T98" fmla="*/ 7 w 1300"/>
                <a:gd name="T99" fmla="*/ 503 h 1225"/>
                <a:gd name="T100" fmla="*/ 0 w 1300"/>
                <a:gd name="T101" fmla="*/ 479 h 1225"/>
                <a:gd name="T102" fmla="*/ 0 w 1300"/>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0"/>
                <a:gd name="T157" fmla="*/ 0 h 1225"/>
                <a:gd name="T158" fmla="*/ 1300 w 1300"/>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0" h="1225">
                  <a:moveTo>
                    <a:pt x="0" y="479"/>
                  </a:moveTo>
                  <a:lnTo>
                    <a:pt x="353" y="511"/>
                  </a:lnTo>
                  <a:lnTo>
                    <a:pt x="402" y="0"/>
                  </a:lnTo>
                  <a:lnTo>
                    <a:pt x="684" y="16"/>
                  </a:lnTo>
                  <a:lnTo>
                    <a:pt x="674" y="236"/>
                  </a:lnTo>
                  <a:lnTo>
                    <a:pt x="701" y="259"/>
                  </a:lnTo>
                  <a:lnTo>
                    <a:pt x="727" y="259"/>
                  </a:lnTo>
                  <a:lnTo>
                    <a:pt x="748" y="280"/>
                  </a:lnTo>
                  <a:lnTo>
                    <a:pt x="790" y="289"/>
                  </a:lnTo>
                  <a:lnTo>
                    <a:pt x="876" y="327"/>
                  </a:lnTo>
                  <a:lnTo>
                    <a:pt x="891" y="310"/>
                  </a:lnTo>
                  <a:lnTo>
                    <a:pt x="946" y="343"/>
                  </a:lnTo>
                  <a:lnTo>
                    <a:pt x="1019" y="341"/>
                  </a:lnTo>
                  <a:lnTo>
                    <a:pt x="1069" y="327"/>
                  </a:lnTo>
                  <a:lnTo>
                    <a:pt x="1138" y="314"/>
                  </a:lnTo>
                  <a:lnTo>
                    <a:pt x="1202" y="348"/>
                  </a:lnTo>
                  <a:lnTo>
                    <a:pt x="1211" y="359"/>
                  </a:lnTo>
                  <a:lnTo>
                    <a:pt x="1245" y="359"/>
                  </a:lnTo>
                  <a:lnTo>
                    <a:pt x="1252" y="540"/>
                  </a:lnTo>
                  <a:lnTo>
                    <a:pt x="1300" y="629"/>
                  </a:lnTo>
                  <a:lnTo>
                    <a:pt x="1283" y="699"/>
                  </a:lnTo>
                  <a:lnTo>
                    <a:pt x="1286" y="757"/>
                  </a:lnTo>
                  <a:lnTo>
                    <a:pt x="1265" y="786"/>
                  </a:lnTo>
                  <a:lnTo>
                    <a:pt x="1273" y="796"/>
                  </a:lnTo>
                  <a:lnTo>
                    <a:pt x="1219" y="812"/>
                  </a:lnTo>
                  <a:lnTo>
                    <a:pt x="1177" y="817"/>
                  </a:lnTo>
                  <a:lnTo>
                    <a:pt x="1185" y="786"/>
                  </a:lnTo>
                  <a:lnTo>
                    <a:pt x="1163" y="804"/>
                  </a:lnTo>
                  <a:lnTo>
                    <a:pt x="1164" y="840"/>
                  </a:lnTo>
                  <a:lnTo>
                    <a:pt x="1135" y="877"/>
                  </a:lnTo>
                  <a:lnTo>
                    <a:pt x="981" y="955"/>
                  </a:lnTo>
                  <a:lnTo>
                    <a:pt x="933" y="1005"/>
                  </a:lnTo>
                  <a:lnTo>
                    <a:pt x="888" y="1113"/>
                  </a:lnTo>
                  <a:lnTo>
                    <a:pt x="925" y="1225"/>
                  </a:lnTo>
                  <a:lnTo>
                    <a:pt x="889" y="1225"/>
                  </a:lnTo>
                  <a:lnTo>
                    <a:pt x="722" y="1167"/>
                  </a:lnTo>
                  <a:lnTo>
                    <a:pt x="705" y="1118"/>
                  </a:lnTo>
                  <a:lnTo>
                    <a:pt x="687" y="1097"/>
                  </a:lnTo>
                  <a:lnTo>
                    <a:pt x="682" y="1032"/>
                  </a:lnTo>
                  <a:lnTo>
                    <a:pt x="650" y="1010"/>
                  </a:lnTo>
                  <a:lnTo>
                    <a:pt x="560" y="838"/>
                  </a:lnTo>
                  <a:lnTo>
                    <a:pt x="517" y="806"/>
                  </a:lnTo>
                  <a:lnTo>
                    <a:pt x="504" y="778"/>
                  </a:lnTo>
                  <a:lnTo>
                    <a:pt x="373" y="772"/>
                  </a:lnTo>
                  <a:lnTo>
                    <a:pt x="303" y="853"/>
                  </a:lnTo>
                  <a:lnTo>
                    <a:pt x="185" y="768"/>
                  </a:lnTo>
                  <a:lnTo>
                    <a:pt x="149" y="652"/>
                  </a:lnTo>
                  <a:lnTo>
                    <a:pt x="36" y="544"/>
                  </a:lnTo>
                  <a:lnTo>
                    <a:pt x="23" y="508"/>
                  </a:lnTo>
                  <a:lnTo>
                    <a:pt x="7" y="503"/>
                  </a:lnTo>
                  <a:lnTo>
                    <a:pt x="0" y="479"/>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6" name="Freeform 98"/>
            <p:cNvSpPr>
              <a:spLocks/>
            </p:cNvSpPr>
            <p:nvPr/>
          </p:nvSpPr>
          <p:spPr bwMode="auto">
            <a:xfrm>
              <a:off x="2531" y="839"/>
              <a:ext cx="578" cy="377"/>
            </a:xfrm>
            <a:custGeom>
              <a:avLst/>
              <a:gdLst>
                <a:gd name="T0" fmla="*/ 24 w 612"/>
                <a:gd name="T1" fmla="*/ 0 h 375"/>
                <a:gd name="T2" fmla="*/ 444 w 612"/>
                <a:gd name="T3" fmla="*/ 27 h 375"/>
                <a:gd name="T4" fmla="*/ 446 w 612"/>
                <a:gd name="T5" fmla="*/ 121 h 375"/>
                <a:gd name="T6" fmla="*/ 465 w 612"/>
                <a:gd name="T7" fmla="*/ 199 h 375"/>
                <a:gd name="T8" fmla="*/ 468 w 612"/>
                <a:gd name="T9" fmla="*/ 296 h 375"/>
                <a:gd name="T10" fmla="*/ 480 w 612"/>
                <a:gd name="T11" fmla="*/ 375 h 375"/>
                <a:gd name="T12" fmla="*/ 228 w 612"/>
                <a:gd name="T13" fmla="*/ 365 h 375"/>
                <a:gd name="T14" fmla="*/ 0 w 612"/>
                <a:gd name="T15" fmla="*/ 344 h 375"/>
                <a:gd name="T16" fmla="*/ 24 w 612"/>
                <a:gd name="T17" fmla="*/ 0 h 375"/>
                <a:gd name="T18" fmla="*/ 24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2" y="0"/>
                  </a:moveTo>
                  <a:lnTo>
                    <a:pt x="565" y="27"/>
                  </a:lnTo>
                  <a:lnTo>
                    <a:pt x="568" y="121"/>
                  </a:lnTo>
                  <a:lnTo>
                    <a:pt x="593" y="199"/>
                  </a:lnTo>
                  <a:lnTo>
                    <a:pt x="596" y="296"/>
                  </a:lnTo>
                  <a:lnTo>
                    <a:pt x="612" y="375"/>
                  </a:lnTo>
                  <a:lnTo>
                    <a:pt x="290" y="365"/>
                  </a:lnTo>
                  <a:lnTo>
                    <a:pt x="0" y="344"/>
                  </a:lnTo>
                  <a:lnTo>
                    <a:pt x="32" y="0"/>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7" name="Freeform 99"/>
            <p:cNvSpPr>
              <a:spLocks/>
            </p:cNvSpPr>
            <p:nvPr/>
          </p:nvSpPr>
          <p:spPr bwMode="auto">
            <a:xfrm>
              <a:off x="2500" y="1184"/>
              <a:ext cx="615" cy="428"/>
            </a:xfrm>
            <a:custGeom>
              <a:avLst/>
              <a:gdLst>
                <a:gd name="T0" fmla="*/ 24 w 654"/>
                <a:gd name="T1" fmla="*/ 0 h 428"/>
                <a:gd name="T2" fmla="*/ 252 w 654"/>
                <a:gd name="T3" fmla="*/ 21 h 428"/>
                <a:gd name="T4" fmla="*/ 504 w 654"/>
                <a:gd name="T5" fmla="*/ 31 h 428"/>
                <a:gd name="T6" fmla="*/ 487 w 654"/>
                <a:gd name="T7" fmla="*/ 72 h 428"/>
                <a:gd name="T8" fmla="*/ 512 w 654"/>
                <a:gd name="T9" fmla="*/ 101 h 428"/>
                <a:gd name="T10" fmla="*/ 510 w 654"/>
                <a:gd name="T11" fmla="*/ 311 h 428"/>
                <a:gd name="T12" fmla="*/ 499 w 654"/>
                <a:gd name="T13" fmla="*/ 309 h 428"/>
                <a:gd name="T14" fmla="*/ 501 w 654"/>
                <a:gd name="T15" fmla="*/ 337 h 428"/>
                <a:gd name="T16" fmla="*/ 510 w 654"/>
                <a:gd name="T17" fmla="*/ 358 h 428"/>
                <a:gd name="T18" fmla="*/ 504 w 654"/>
                <a:gd name="T19" fmla="*/ 377 h 428"/>
                <a:gd name="T20" fmla="*/ 510 w 654"/>
                <a:gd name="T21" fmla="*/ 428 h 428"/>
                <a:gd name="T22" fmla="*/ 497 w 654"/>
                <a:gd name="T23" fmla="*/ 423 h 428"/>
                <a:gd name="T24" fmla="*/ 484 w 654"/>
                <a:gd name="T25" fmla="*/ 403 h 428"/>
                <a:gd name="T26" fmla="*/ 439 w 654"/>
                <a:gd name="T27" fmla="*/ 384 h 428"/>
                <a:gd name="T28" fmla="*/ 395 w 654"/>
                <a:gd name="T29" fmla="*/ 387 h 428"/>
                <a:gd name="T30" fmla="*/ 370 w 654"/>
                <a:gd name="T31" fmla="*/ 363 h 428"/>
                <a:gd name="T32" fmla="*/ 0 w 654"/>
                <a:gd name="T33" fmla="*/ 335 h 428"/>
                <a:gd name="T34" fmla="*/ 24 w 654"/>
                <a:gd name="T35" fmla="*/ 0 h 428"/>
                <a:gd name="T36" fmla="*/ 24 w 654"/>
                <a:gd name="T37" fmla="*/ 0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8"/>
                <a:gd name="T59" fmla="*/ 654 w 654"/>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8">
                  <a:moveTo>
                    <a:pt x="32" y="0"/>
                  </a:moveTo>
                  <a:lnTo>
                    <a:pt x="322" y="21"/>
                  </a:lnTo>
                  <a:lnTo>
                    <a:pt x="644" y="31"/>
                  </a:lnTo>
                  <a:lnTo>
                    <a:pt x="623" y="72"/>
                  </a:lnTo>
                  <a:lnTo>
                    <a:pt x="654" y="101"/>
                  </a:lnTo>
                  <a:lnTo>
                    <a:pt x="652" y="311"/>
                  </a:lnTo>
                  <a:lnTo>
                    <a:pt x="639" y="309"/>
                  </a:lnTo>
                  <a:lnTo>
                    <a:pt x="641" y="337"/>
                  </a:lnTo>
                  <a:lnTo>
                    <a:pt x="651" y="358"/>
                  </a:lnTo>
                  <a:lnTo>
                    <a:pt x="644" y="377"/>
                  </a:lnTo>
                  <a:lnTo>
                    <a:pt x="651" y="428"/>
                  </a:lnTo>
                  <a:lnTo>
                    <a:pt x="636" y="423"/>
                  </a:lnTo>
                  <a:lnTo>
                    <a:pt x="620" y="403"/>
                  </a:lnTo>
                  <a:lnTo>
                    <a:pt x="561" y="384"/>
                  </a:lnTo>
                  <a:lnTo>
                    <a:pt x="505" y="387"/>
                  </a:lnTo>
                  <a:lnTo>
                    <a:pt x="472" y="363"/>
                  </a:lnTo>
                  <a:lnTo>
                    <a:pt x="0" y="335"/>
                  </a:lnTo>
                  <a:lnTo>
                    <a:pt x="32" y="0"/>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8" name="Freeform 100"/>
            <p:cNvSpPr>
              <a:spLocks/>
            </p:cNvSpPr>
            <p:nvPr/>
          </p:nvSpPr>
          <p:spPr bwMode="auto">
            <a:xfrm>
              <a:off x="2480" y="1518"/>
              <a:ext cx="723" cy="374"/>
            </a:xfrm>
            <a:custGeom>
              <a:avLst/>
              <a:gdLst>
                <a:gd name="T0" fmla="*/ 17 w 767"/>
                <a:gd name="T1" fmla="*/ 0 h 374"/>
                <a:gd name="T2" fmla="*/ 387 w 767"/>
                <a:gd name="T3" fmla="*/ 28 h 374"/>
                <a:gd name="T4" fmla="*/ 413 w 767"/>
                <a:gd name="T5" fmla="*/ 52 h 374"/>
                <a:gd name="T6" fmla="*/ 457 w 767"/>
                <a:gd name="T7" fmla="*/ 49 h 374"/>
                <a:gd name="T8" fmla="*/ 504 w 767"/>
                <a:gd name="T9" fmla="*/ 68 h 374"/>
                <a:gd name="T10" fmla="*/ 516 w 767"/>
                <a:gd name="T11" fmla="*/ 88 h 374"/>
                <a:gd name="T12" fmla="*/ 528 w 767"/>
                <a:gd name="T13" fmla="*/ 93 h 374"/>
                <a:gd name="T14" fmla="*/ 548 w 767"/>
                <a:gd name="T15" fmla="*/ 164 h 374"/>
                <a:gd name="T16" fmla="*/ 548 w 767"/>
                <a:gd name="T17" fmla="*/ 185 h 374"/>
                <a:gd name="T18" fmla="*/ 562 w 767"/>
                <a:gd name="T19" fmla="*/ 219 h 374"/>
                <a:gd name="T20" fmla="*/ 568 w 767"/>
                <a:gd name="T21" fmla="*/ 272 h 374"/>
                <a:gd name="T22" fmla="*/ 564 w 767"/>
                <a:gd name="T23" fmla="*/ 289 h 374"/>
                <a:gd name="T24" fmla="*/ 573 w 767"/>
                <a:gd name="T25" fmla="*/ 306 h 374"/>
                <a:gd name="T26" fmla="*/ 602 w 767"/>
                <a:gd name="T27" fmla="*/ 374 h 374"/>
                <a:gd name="T28" fmla="*/ 334 w 767"/>
                <a:gd name="T29" fmla="*/ 371 h 374"/>
                <a:gd name="T30" fmla="*/ 132 w 767"/>
                <a:gd name="T31" fmla="*/ 356 h 374"/>
                <a:gd name="T32" fmla="*/ 136 w 767"/>
                <a:gd name="T33" fmla="*/ 243 h 374"/>
                <a:gd name="T34" fmla="*/ 0 w 767"/>
                <a:gd name="T35" fmla="*/ 229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3" y="28"/>
                  </a:lnTo>
                  <a:lnTo>
                    <a:pt x="526" y="52"/>
                  </a:lnTo>
                  <a:lnTo>
                    <a:pt x="582" y="49"/>
                  </a:lnTo>
                  <a:lnTo>
                    <a:pt x="641" y="68"/>
                  </a:lnTo>
                  <a:lnTo>
                    <a:pt x="657" y="88"/>
                  </a:lnTo>
                  <a:lnTo>
                    <a:pt x="672" y="93"/>
                  </a:lnTo>
                  <a:lnTo>
                    <a:pt x="697" y="164"/>
                  </a:lnTo>
                  <a:lnTo>
                    <a:pt x="697" y="185"/>
                  </a:lnTo>
                  <a:lnTo>
                    <a:pt x="715" y="219"/>
                  </a:lnTo>
                  <a:lnTo>
                    <a:pt x="723" y="272"/>
                  </a:lnTo>
                  <a:lnTo>
                    <a:pt x="718" y="289"/>
                  </a:lnTo>
                  <a:lnTo>
                    <a:pt x="730" y="306"/>
                  </a:lnTo>
                  <a:lnTo>
                    <a:pt x="767" y="374"/>
                  </a:lnTo>
                  <a:lnTo>
                    <a:pt x="425" y="371"/>
                  </a:lnTo>
                  <a:lnTo>
                    <a:pt x="168" y="356"/>
                  </a:lnTo>
                  <a:lnTo>
                    <a:pt x="174" y="243"/>
                  </a:lnTo>
                  <a:lnTo>
                    <a:pt x="0" y="229"/>
                  </a:lnTo>
                  <a:lnTo>
                    <a:pt x="21" y="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9" name="Freeform 101"/>
            <p:cNvSpPr>
              <a:spLocks/>
            </p:cNvSpPr>
            <p:nvPr/>
          </p:nvSpPr>
          <p:spPr bwMode="auto">
            <a:xfrm>
              <a:off x="2616" y="1876"/>
              <a:ext cx="650" cy="363"/>
            </a:xfrm>
            <a:custGeom>
              <a:avLst/>
              <a:gdLst>
                <a:gd name="T0" fmla="*/ 20 w 691"/>
                <a:gd name="T1" fmla="*/ 0 h 363"/>
                <a:gd name="T2" fmla="*/ 219 w 691"/>
                <a:gd name="T3" fmla="*/ 15 h 363"/>
                <a:gd name="T4" fmla="*/ 487 w 691"/>
                <a:gd name="T5" fmla="*/ 18 h 363"/>
                <a:gd name="T6" fmla="*/ 502 w 691"/>
                <a:gd name="T7" fmla="*/ 34 h 363"/>
                <a:gd name="T8" fmla="*/ 511 w 691"/>
                <a:gd name="T9" fmla="*/ 31 h 363"/>
                <a:gd name="T10" fmla="*/ 521 w 691"/>
                <a:gd name="T11" fmla="*/ 49 h 363"/>
                <a:gd name="T12" fmla="*/ 513 w 691"/>
                <a:gd name="T13" fmla="*/ 49 h 363"/>
                <a:gd name="T14" fmla="*/ 502 w 691"/>
                <a:gd name="T15" fmla="*/ 73 h 363"/>
                <a:gd name="T16" fmla="*/ 525 w 691"/>
                <a:gd name="T17" fmla="*/ 112 h 363"/>
                <a:gd name="T18" fmla="*/ 541 w 691"/>
                <a:gd name="T19" fmla="*/ 117 h 363"/>
                <a:gd name="T20" fmla="*/ 539 w 691"/>
                <a:gd name="T21" fmla="*/ 361 h 363"/>
                <a:gd name="T22" fmla="*/ 309 w 691"/>
                <a:gd name="T23" fmla="*/ 363 h 363"/>
                <a:gd name="T24" fmla="*/ 0 w 691"/>
                <a:gd name="T25" fmla="*/ 345 h 363"/>
                <a:gd name="T26" fmla="*/ 20 w 691"/>
                <a:gd name="T27" fmla="*/ 0 h 363"/>
                <a:gd name="T28" fmla="*/ 20 w 691"/>
                <a:gd name="T29" fmla="*/ 0 h 3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3"/>
                <a:gd name="T47" fmla="*/ 691 w 691"/>
                <a:gd name="T48" fmla="*/ 363 h 3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3">
                  <a:moveTo>
                    <a:pt x="24" y="0"/>
                  </a:moveTo>
                  <a:lnTo>
                    <a:pt x="281" y="15"/>
                  </a:lnTo>
                  <a:lnTo>
                    <a:pt x="623" y="18"/>
                  </a:lnTo>
                  <a:lnTo>
                    <a:pt x="642" y="34"/>
                  </a:lnTo>
                  <a:lnTo>
                    <a:pt x="652" y="31"/>
                  </a:lnTo>
                  <a:lnTo>
                    <a:pt x="665" y="49"/>
                  </a:lnTo>
                  <a:lnTo>
                    <a:pt x="654" y="49"/>
                  </a:lnTo>
                  <a:lnTo>
                    <a:pt x="642" y="73"/>
                  </a:lnTo>
                  <a:lnTo>
                    <a:pt x="670" y="112"/>
                  </a:lnTo>
                  <a:lnTo>
                    <a:pt x="691" y="117"/>
                  </a:lnTo>
                  <a:lnTo>
                    <a:pt x="688" y="361"/>
                  </a:lnTo>
                  <a:lnTo>
                    <a:pt x="395" y="363"/>
                  </a:lnTo>
                  <a:lnTo>
                    <a:pt x="0" y="345"/>
                  </a:lnTo>
                  <a:lnTo>
                    <a:pt x="24" y="0"/>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0" name="Freeform 102"/>
            <p:cNvSpPr>
              <a:spLocks/>
            </p:cNvSpPr>
            <p:nvPr/>
          </p:nvSpPr>
          <p:spPr bwMode="auto">
            <a:xfrm>
              <a:off x="2527" y="2214"/>
              <a:ext cx="755" cy="408"/>
            </a:xfrm>
            <a:custGeom>
              <a:avLst/>
              <a:gdLst>
                <a:gd name="T0" fmla="*/ 5 w 803"/>
                <a:gd name="T1" fmla="*/ 0 h 408"/>
                <a:gd name="T2" fmla="*/ 73 w 803"/>
                <a:gd name="T3" fmla="*/ 6 h 408"/>
                <a:gd name="T4" fmla="*/ 383 w 803"/>
                <a:gd name="T5" fmla="*/ 24 h 408"/>
                <a:gd name="T6" fmla="*/ 611 w 803"/>
                <a:gd name="T7" fmla="*/ 22 h 408"/>
                <a:gd name="T8" fmla="*/ 614 w 803"/>
                <a:gd name="T9" fmla="*/ 82 h 408"/>
                <a:gd name="T10" fmla="*/ 628 w 803"/>
                <a:gd name="T11" fmla="*/ 210 h 408"/>
                <a:gd name="T12" fmla="*/ 625 w 803"/>
                <a:gd name="T13" fmla="*/ 408 h 408"/>
                <a:gd name="T14" fmla="*/ 575 w 803"/>
                <a:gd name="T15" fmla="*/ 374 h 408"/>
                <a:gd name="T16" fmla="*/ 522 w 803"/>
                <a:gd name="T17" fmla="*/ 387 h 408"/>
                <a:gd name="T18" fmla="*/ 481 w 803"/>
                <a:gd name="T19" fmla="*/ 401 h 408"/>
                <a:gd name="T20" fmla="*/ 424 w 803"/>
                <a:gd name="T21" fmla="*/ 403 h 408"/>
                <a:gd name="T22" fmla="*/ 383 w 803"/>
                <a:gd name="T23" fmla="*/ 370 h 408"/>
                <a:gd name="T24" fmla="*/ 370 w 803"/>
                <a:gd name="T25" fmla="*/ 387 h 408"/>
                <a:gd name="T26" fmla="*/ 303 w 803"/>
                <a:gd name="T27" fmla="*/ 349 h 408"/>
                <a:gd name="T28" fmla="*/ 271 w 803"/>
                <a:gd name="T29" fmla="*/ 340 h 408"/>
                <a:gd name="T30" fmla="*/ 255 w 803"/>
                <a:gd name="T31" fmla="*/ 320 h 408"/>
                <a:gd name="T32" fmla="*/ 233 w 803"/>
                <a:gd name="T33" fmla="*/ 319 h 408"/>
                <a:gd name="T34" fmla="*/ 213 w 803"/>
                <a:gd name="T35" fmla="*/ 296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6"/>
                  </a:lnTo>
                  <a:lnTo>
                    <a:pt x="489" y="24"/>
                  </a:lnTo>
                  <a:lnTo>
                    <a:pt x="782" y="22"/>
                  </a:lnTo>
                  <a:lnTo>
                    <a:pt x="785" y="82"/>
                  </a:lnTo>
                  <a:lnTo>
                    <a:pt x="803" y="210"/>
                  </a:lnTo>
                  <a:lnTo>
                    <a:pt x="800" y="408"/>
                  </a:lnTo>
                  <a:lnTo>
                    <a:pt x="736" y="374"/>
                  </a:lnTo>
                  <a:lnTo>
                    <a:pt x="667" y="387"/>
                  </a:lnTo>
                  <a:lnTo>
                    <a:pt x="617" y="401"/>
                  </a:lnTo>
                  <a:lnTo>
                    <a:pt x="544" y="403"/>
                  </a:lnTo>
                  <a:lnTo>
                    <a:pt x="489" y="370"/>
                  </a:lnTo>
                  <a:lnTo>
                    <a:pt x="474" y="387"/>
                  </a:lnTo>
                  <a:lnTo>
                    <a:pt x="388" y="349"/>
                  </a:lnTo>
                  <a:lnTo>
                    <a:pt x="346" y="340"/>
                  </a:lnTo>
                  <a:lnTo>
                    <a:pt x="325" y="320"/>
                  </a:lnTo>
                  <a:lnTo>
                    <a:pt x="299" y="319"/>
                  </a:lnTo>
                  <a:lnTo>
                    <a:pt x="272" y="296"/>
                  </a:lnTo>
                  <a:lnTo>
                    <a:pt x="282" y="76"/>
                  </a:lnTo>
                  <a:lnTo>
                    <a:pt x="0" y="60"/>
                  </a:lnTo>
                  <a:lnTo>
                    <a:pt x="5" y="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1" name="Freeform 103"/>
            <p:cNvSpPr>
              <a:spLocks/>
            </p:cNvSpPr>
            <p:nvPr/>
          </p:nvSpPr>
          <p:spPr bwMode="auto">
            <a:xfrm>
              <a:off x="3062" y="835"/>
              <a:ext cx="569" cy="660"/>
            </a:xfrm>
            <a:custGeom>
              <a:avLst/>
              <a:gdLst>
                <a:gd name="T0" fmla="*/ 3 w 606"/>
                <a:gd name="T1" fmla="*/ 125 h 659"/>
                <a:gd name="T2" fmla="*/ 22 w 606"/>
                <a:gd name="T3" fmla="*/ 203 h 659"/>
                <a:gd name="T4" fmla="*/ 23 w 606"/>
                <a:gd name="T5" fmla="*/ 300 h 659"/>
                <a:gd name="T6" fmla="*/ 36 w 606"/>
                <a:gd name="T7" fmla="*/ 383 h 659"/>
                <a:gd name="T8" fmla="*/ 21 w 606"/>
                <a:gd name="T9" fmla="*/ 424 h 659"/>
                <a:gd name="T10" fmla="*/ 45 w 606"/>
                <a:gd name="T11" fmla="*/ 453 h 659"/>
                <a:gd name="T12" fmla="*/ 43 w 606"/>
                <a:gd name="T13" fmla="*/ 663 h 659"/>
                <a:gd name="T14" fmla="*/ 386 w 606"/>
                <a:gd name="T15" fmla="*/ 655 h 659"/>
                <a:gd name="T16" fmla="*/ 382 w 606"/>
                <a:gd name="T17" fmla="*/ 613 h 659"/>
                <a:gd name="T18" fmla="*/ 344 w 606"/>
                <a:gd name="T19" fmla="*/ 577 h 659"/>
                <a:gd name="T20" fmla="*/ 325 w 606"/>
                <a:gd name="T21" fmla="*/ 551 h 659"/>
                <a:gd name="T22" fmla="*/ 279 w 606"/>
                <a:gd name="T23" fmla="*/ 514 h 659"/>
                <a:gd name="T24" fmla="*/ 281 w 606"/>
                <a:gd name="T25" fmla="*/ 454 h 659"/>
                <a:gd name="T26" fmla="*/ 270 w 606"/>
                <a:gd name="T27" fmla="*/ 414 h 659"/>
                <a:gd name="T28" fmla="*/ 309 w 606"/>
                <a:gd name="T29" fmla="*/ 356 h 659"/>
                <a:gd name="T30" fmla="*/ 305 w 606"/>
                <a:gd name="T31" fmla="*/ 293 h 659"/>
                <a:gd name="T32" fmla="*/ 368 w 606"/>
                <a:gd name="T33" fmla="*/ 233 h 659"/>
                <a:gd name="T34" fmla="*/ 384 w 606"/>
                <a:gd name="T35" fmla="*/ 199 h 659"/>
                <a:gd name="T36" fmla="*/ 470 w 606"/>
                <a:gd name="T37" fmla="*/ 141 h 659"/>
                <a:gd name="T38" fmla="*/ 431 w 606"/>
                <a:gd name="T39" fmla="*/ 120 h 659"/>
                <a:gd name="T40" fmla="*/ 398 w 606"/>
                <a:gd name="T41" fmla="*/ 125 h 659"/>
                <a:gd name="T42" fmla="*/ 390 w 606"/>
                <a:gd name="T43" fmla="*/ 109 h 659"/>
                <a:gd name="T44" fmla="*/ 327 w 606"/>
                <a:gd name="T45" fmla="*/ 107 h 659"/>
                <a:gd name="T46" fmla="*/ 286 w 606"/>
                <a:gd name="T47" fmla="*/ 91 h 659"/>
                <a:gd name="T48" fmla="*/ 198 w 606"/>
                <a:gd name="T49" fmla="*/ 80 h 659"/>
                <a:gd name="T50" fmla="*/ 186 w 606"/>
                <a:gd name="T51" fmla="*/ 60 h 659"/>
                <a:gd name="T52" fmla="*/ 151 w 606"/>
                <a:gd name="T53" fmla="*/ 42 h 659"/>
                <a:gd name="T54" fmla="*/ 145 w 606"/>
                <a:gd name="T55" fmla="*/ 0 h 659"/>
                <a:gd name="T56" fmla="*/ 123 w 606"/>
                <a:gd name="T57" fmla="*/ 0 h 659"/>
                <a:gd name="T58" fmla="*/ 123 w 606"/>
                <a:gd name="T59" fmla="*/ 31 h 659"/>
                <a:gd name="T60" fmla="*/ 0 w 606"/>
                <a:gd name="T61" fmla="*/ 31 h 659"/>
                <a:gd name="T62" fmla="*/ 3 w 606"/>
                <a:gd name="T63" fmla="*/ 125 h 659"/>
                <a:gd name="T64" fmla="*/ 3 w 606"/>
                <a:gd name="T65" fmla="*/ 125 h 6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9"/>
                <a:gd name="T101" fmla="*/ 606 w 606"/>
                <a:gd name="T102" fmla="*/ 659 h 6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9">
                  <a:moveTo>
                    <a:pt x="3" y="125"/>
                  </a:moveTo>
                  <a:lnTo>
                    <a:pt x="28" y="203"/>
                  </a:lnTo>
                  <a:lnTo>
                    <a:pt x="31" y="300"/>
                  </a:lnTo>
                  <a:lnTo>
                    <a:pt x="47" y="379"/>
                  </a:lnTo>
                  <a:lnTo>
                    <a:pt x="26" y="420"/>
                  </a:lnTo>
                  <a:lnTo>
                    <a:pt x="57" y="449"/>
                  </a:lnTo>
                  <a:lnTo>
                    <a:pt x="55" y="659"/>
                  </a:lnTo>
                  <a:lnTo>
                    <a:pt x="497" y="651"/>
                  </a:lnTo>
                  <a:lnTo>
                    <a:pt x="491" y="609"/>
                  </a:lnTo>
                  <a:lnTo>
                    <a:pt x="442" y="573"/>
                  </a:lnTo>
                  <a:lnTo>
                    <a:pt x="419" y="547"/>
                  </a:lnTo>
                  <a:lnTo>
                    <a:pt x="359" y="510"/>
                  </a:lnTo>
                  <a:lnTo>
                    <a:pt x="361" y="450"/>
                  </a:lnTo>
                  <a:lnTo>
                    <a:pt x="348" y="410"/>
                  </a:lnTo>
                  <a:lnTo>
                    <a:pt x="397" y="352"/>
                  </a:lnTo>
                  <a:lnTo>
                    <a:pt x="393" y="293"/>
                  </a:lnTo>
                  <a:lnTo>
                    <a:pt x="474" y="233"/>
                  </a:lnTo>
                  <a:lnTo>
                    <a:pt x="494" y="199"/>
                  </a:lnTo>
                  <a:lnTo>
                    <a:pt x="606" y="141"/>
                  </a:lnTo>
                  <a:lnTo>
                    <a:pt x="555" y="120"/>
                  </a:lnTo>
                  <a:lnTo>
                    <a:pt x="512" y="125"/>
                  </a:lnTo>
                  <a:lnTo>
                    <a:pt x="502" y="109"/>
                  </a:lnTo>
                  <a:lnTo>
                    <a:pt x="421" y="107"/>
                  </a:lnTo>
                  <a:lnTo>
                    <a:pt x="368" y="91"/>
                  </a:lnTo>
                  <a:lnTo>
                    <a:pt x="256" y="80"/>
                  </a:lnTo>
                  <a:lnTo>
                    <a:pt x="240" y="60"/>
                  </a:lnTo>
                  <a:lnTo>
                    <a:pt x="194" y="42"/>
                  </a:lnTo>
                  <a:lnTo>
                    <a:pt x="186" y="0"/>
                  </a:lnTo>
                  <a:lnTo>
                    <a:pt x="159" y="0"/>
                  </a:lnTo>
                  <a:lnTo>
                    <a:pt x="159" y="31"/>
                  </a:lnTo>
                  <a:lnTo>
                    <a:pt x="0" y="31"/>
                  </a:lnTo>
                  <a:lnTo>
                    <a:pt x="3" y="125"/>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2" name="Freeform 104"/>
            <p:cNvSpPr>
              <a:spLocks/>
            </p:cNvSpPr>
            <p:nvPr/>
          </p:nvSpPr>
          <p:spPr bwMode="auto">
            <a:xfrm>
              <a:off x="3101" y="1487"/>
              <a:ext cx="522" cy="362"/>
            </a:xfrm>
            <a:custGeom>
              <a:avLst/>
              <a:gdLst>
                <a:gd name="T0" fmla="*/ 2 w 555"/>
                <a:gd name="T1" fmla="*/ 34 h 358"/>
                <a:gd name="T2" fmla="*/ 8 w 555"/>
                <a:gd name="T3" fmla="*/ 55 h 358"/>
                <a:gd name="T4" fmla="*/ 5 w 555"/>
                <a:gd name="T5" fmla="*/ 74 h 358"/>
                <a:gd name="T6" fmla="*/ 8 w 555"/>
                <a:gd name="T7" fmla="*/ 125 h 358"/>
                <a:gd name="T8" fmla="*/ 29 w 555"/>
                <a:gd name="T9" fmla="*/ 196 h 358"/>
                <a:gd name="T10" fmla="*/ 29 w 555"/>
                <a:gd name="T11" fmla="*/ 217 h 358"/>
                <a:gd name="T12" fmla="*/ 43 w 555"/>
                <a:gd name="T13" fmla="*/ 251 h 358"/>
                <a:gd name="T14" fmla="*/ 49 w 555"/>
                <a:gd name="T15" fmla="*/ 304 h 358"/>
                <a:gd name="T16" fmla="*/ 46 w 555"/>
                <a:gd name="T17" fmla="*/ 321 h 358"/>
                <a:gd name="T18" fmla="*/ 55 w 555"/>
                <a:gd name="T19" fmla="*/ 338 h 358"/>
                <a:gd name="T20" fmla="*/ 335 w 555"/>
                <a:gd name="T21" fmla="*/ 330 h 358"/>
                <a:gd name="T22" fmla="*/ 356 w 555"/>
                <a:gd name="T23" fmla="*/ 358 h 358"/>
                <a:gd name="T24" fmla="*/ 385 w 555"/>
                <a:gd name="T25" fmla="*/ 277 h 358"/>
                <a:gd name="T26" fmla="*/ 376 w 555"/>
                <a:gd name="T27" fmla="*/ 246 h 358"/>
                <a:gd name="T28" fmla="*/ 426 w 555"/>
                <a:gd name="T29" fmla="*/ 197 h 358"/>
                <a:gd name="T30" fmla="*/ 435 w 555"/>
                <a:gd name="T31" fmla="*/ 162 h 358"/>
                <a:gd name="T32" fmla="*/ 399 w 555"/>
                <a:gd name="T33" fmla="*/ 110 h 358"/>
                <a:gd name="T34" fmla="*/ 364 w 555"/>
                <a:gd name="T35" fmla="*/ 57 h 358"/>
                <a:gd name="T36" fmla="*/ 356 w 555"/>
                <a:gd name="T37" fmla="*/ 0 h 358"/>
                <a:gd name="T38" fmla="*/ 9 w 555"/>
                <a:gd name="T39" fmla="*/ 8 h 358"/>
                <a:gd name="T40" fmla="*/ 0 w 555"/>
                <a:gd name="T41" fmla="*/ 6 h 358"/>
                <a:gd name="T42" fmla="*/ 2 w 555"/>
                <a:gd name="T43" fmla="*/ 34 h 358"/>
                <a:gd name="T44" fmla="*/ 2 w 555"/>
                <a:gd name="T45" fmla="*/ 34 h 3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5"/>
                <a:gd name="T70" fmla="*/ 0 h 358"/>
                <a:gd name="T71" fmla="*/ 555 w 555"/>
                <a:gd name="T72" fmla="*/ 358 h 3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5" h="358">
                  <a:moveTo>
                    <a:pt x="2" y="34"/>
                  </a:moveTo>
                  <a:lnTo>
                    <a:pt x="12" y="55"/>
                  </a:lnTo>
                  <a:lnTo>
                    <a:pt x="5" y="74"/>
                  </a:lnTo>
                  <a:lnTo>
                    <a:pt x="12" y="125"/>
                  </a:lnTo>
                  <a:lnTo>
                    <a:pt x="37" y="196"/>
                  </a:lnTo>
                  <a:lnTo>
                    <a:pt x="37" y="217"/>
                  </a:lnTo>
                  <a:lnTo>
                    <a:pt x="55" y="251"/>
                  </a:lnTo>
                  <a:lnTo>
                    <a:pt x="63" y="304"/>
                  </a:lnTo>
                  <a:lnTo>
                    <a:pt x="58" y="321"/>
                  </a:lnTo>
                  <a:lnTo>
                    <a:pt x="70" y="338"/>
                  </a:lnTo>
                  <a:lnTo>
                    <a:pt x="429" y="330"/>
                  </a:lnTo>
                  <a:lnTo>
                    <a:pt x="455" y="358"/>
                  </a:lnTo>
                  <a:lnTo>
                    <a:pt x="492" y="277"/>
                  </a:lnTo>
                  <a:lnTo>
                    <a:pt x="481" y="246"/>
                  </a:lnTo>
                  <a:lnTo>
                    <a:pt x="544" y="197"/>
                  </a:lnTo>
                  <a:lnTo>
                    <a:pt x="555" y="162"/>
                  </a:lnTo>
                  <a:lnTo>
                    <a:pt x="510" y="110"/>
                  </a:lnTo>
                  <a:lnTo>
                    <a:pt x="465" y="57"/>
                  </a:lnTo>
                  <a:lnTo>
                    <a:pt x="455" y="0"/>
                  </a:lnTo>
                  <a:lnTo>
                    <a:pt x="13" y="8"/>
                  </a:lnTo>
                  <a:lnTo>
                    <a:pt x="0" y="6"/>
                  </a:lnTo>
                  <a:lnTo>
                    <a:pt x="2" y="34"/>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3" name="Freeform 105"/>
            <p:cNvSpPr>
              <a:spLocks/>
            </p:cNvSpPr>
            <p:nvPr/>
          </p:nvSpPr>
          <p:spPr bwMode="auto">
            <a:xfrm>
              <a:off x="3167" y="1817"/>
              <a:ext cx="581" cy="525"/>
            </a:xfrm>
            <a:custGeom>
              <a:avLst/>
              <a:gdLst>
                <a:gd name="T0" fmla="*/ 29 w 618"/>
                <a:gd name="T1" fmla="*/ 76 h 525"/>
                <a:gd name="T2" fmla="*/ 44 w 618"/>
                <a:gd name="T3" fmla="*/ 92 h 525"/>
                <a:gd name="T4" fmla="*/ 52 w 618"/>
                <a:gd name="T5" fmla="*/ 89 h 525"/>
                <a:gd name="T6" fmla="*/ 62 w 618"/>
                <a:gd name="T7" fmla="*/ 107 h 525"/>
                <a:gd name="T8" fmla="*/ 53 w 618"/>
                <a:gd name="T9" fmla="*/ 107 h 525"/>
                <a:gd name="T10" fmla="*/ 44 w 618"/>
                <a:gd name="T11" fmla="*/ 131 h 525"/>
                <a:gd name="T12" fmla="*/ 66 w 618"/>
                <a:gd name="T13" fmla="*/ 170 h 525"/>
                <a:gd name="T14" fmla="*/ 82 w 618"/>
                <a:gd name="T15" fmla="*/ 175 h 525"/>
                <a:gd name="T16" fmla="*/ 80 w 618"/>
                <a:gd name="T17" fmla="*/ 419 h 525"/>
                <a:gd name="T18" fmla="*/ 82 w 618"/>
                <a:gd name="T19" fmla="*/ 479 h 525"/>
                <a:gd name="T20" fmla="*/ 403 w 618"/>
                <a:gd name="T21" fmla="*/ 466 h 525"/>
                <a:gd name="T22" fmla="*/ 407 w 618"/>
                <a:gd name="T23" fmla="*/ 502 h 525"/>
                <a:gd name="T24" fmla="*/ 393 w 618"/>
                <a:gd name="T25" fmla="*/ 525 h 525"/>
                <a:gd name="T26" fmla="*/ 442 w 618"/>
                <a:gd name="T27" fmla="*/ 521 h 525"/>
                <a:gd name="T28" fmla="*/ 450 w 618"/>
                <a:gd name="T29" fmla="*/ 502 h 525"/>
                <a:gd name="T30" fmla="*/ 450 w 618"/>
                <a:gd name="T31" fmla="*/ 479 h 525"/>
                <a:gd name="T32" fmla="*/ 464 w 618"/>
                <a:gd name="T33" fmla="*/ 463 h 525"/>
                <a:gd name="T34" fmla="*/ 465 w 618"/>
                <a:gd name="T35" fmla="*/ 445 h 525"/>
                <a:gd name="T36" fmla="*/ 479 w 618"/>
                <a:gd name="T37" fmla="*/ 444 h 525"/>
                <a:gd name="T38" fmla="*/ 482 w 618"/>
                <a:gd name="T39" fmla="*/ 408 h 525"/>
                <a:gd name="T40" fmla="*/ 465 w 618"/>
                <a:gd name="T41" fmla="*/ 403 h 525"/>
                <a:gd name="T42" fmla="*/ 453 w 618"/>
                <a:gd name="T43" fmla="*/ 377 h 525"/>
                <a:gd name="T44" fmla="*/ 436 w 618"/>
                <a:gd name="T45" fmla="*/ 314 h 525"/>
                <a:gd name="T46" fmla="*/ 416 w 618"/>
                <a:gd name="T47" fmla="*/ 306 h 525"/>
                <a:gd name="T48" fmla="*/ 393 w 618"/>
                <a:gd name="T49" fmla="*/ 282 h 525"/>
                <a:gd name="T50" fmla="*/ 385 w 618"/>
                <a:gd name="T51" fmla="*/ 249 h 525"/>
                <a:gd name="T52" fmla="*/ 398 w 618"/>
                <a:gd name="T53" fmla="*/ 199 h 525"/>
                <a:gd name="T54" fmla="*/ 386 w 618"/>
                <a:gd name="T55" fmla="*/ 190 h 525"/>
                <a:gd name="T56" fmla="*/ 359 w 618"/>
                <a:gd name="T57" fmla="*/ 190 h 525"/>
                <a:gd name="T58" fmla="*/ 353 w 618"/>
                <a:gd name="T59" fmla="*/ 159 h 525"/>
                <a:gd name="T60" fmla="*/ 306 w 618"/>
                <a:gd name="T61" fmla="*/ 97 h 525"/>
                <a:gd name="T62" fmla="*/ 296 w 618"/>
                <a:gd name="T63" fmla="*/ 47 h 525"/>
                <a:gd name="T64" fmla="*/ 301 w 618"/>
                <a:gd name="T65" fmla="*/ 28 h 525"/>
                <a:gd name="T66" fmla="*/ 281 w 618"/>
                <a:gd name="T67" fmla="*/ 0 h 525"/>
                <a:gd name="T68" fmla="*/ 0 w 618"/>
                <a:gd name="T69" fmla="*/ 8 h 525"/>
                <a:gd name="T70" fmla="*/ 29 w 618"/>
                <a:gd name="T71" fmla="*/ 76 h 525"/>
                <a:gd name="T72" fmla="*/ 29 w 618"/>
                <a:gd name="T73" fmla="*/ 76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8"/>
                <a:gd name="T112" fmla="*/ 0 h 525"/>
                <a:gd name="T113" fmla="*/ 618 w 618"/>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8" h="525">
                  <a:moveTo>
                    <a:pt x="37" y="76"/>
                  </a:moveTo>
                  <a:lnTo>
                    <a:pt x="56" y="92"/>
                  </a:lnTo>
                  <a:lnTo>
                    <a:pt x="66" y="89"/>
                  </a:lnTo>
                  <a:lnTo>
                    <a:pt x="79" y="107"/>
                  </a:lnTo>
                  <a:lnTo>
                    <a:pt x="68" y="107"/>
                  </a:lnTo>
                  <a:lnTo>
                    <a:pt x="56" y="131"/>
                  </a:lnTo>
                  <a:lnTo>
                    <a:pt x="84" y="170"/>
                  </a:lnTo>
                  <a:lnTo>
                    <a:pt x="105" y="175"/>
                  </a:lnTo>
                  <a:lnTo>
                    <a:pt x="102" y="419"/>
                  </a:lnTo>
                  <a:lnTo>
                    <a:pt x="105" y="479"/>
                  </a:lnTo>
                  <a:lnTo>
                    <a:pt x="516" y="466"/>
                  </a:lnTo>
                  <a:lnTo>
                    <a:pt x="521" y="502"/>
                  </a:lnTo>
                  <a:lnTo>
                    <a:pt x="503" y="525"/>
                  </a:lnTo>
                  <a:lnTo>
                    <a:pt x="566" y="521"/>
                  </a:lnTo>
                  <a:lnTo>
                    <a:pt x="578" y="502"/>
                  </a:lnTo>
                  <a:lnTo>
                    <a:pt x="578" y="479"/>
                  </a:lnTo>
                  <a:lnTo>
                    <a:pt x="594" y="463"/>
                  </a:lnTo>
                  <a:lnTo>
                    <a:pt x="597" y="445"/>
                  </a:lnTo>
                  <a:lnTo>
                    <a:pt x="613" y="444"/>
                  </a:lnTo>
                  <a:lnTo>
                    <a:pt x="618" y="408"/>
                  </a:lnTo>
                  <a:lnTo>
                    <a:pt x="596" y="403"/>
                  </a:lnTo>
                  <a:lnTo>
                    <a:pt x="581" y="377"/>
                  </a:lnTo>
                  <a:lnTo>
                    <a:pt x="558" y="314"/>
                  </a:lnTo>
                  <a:lnTo>
                    <a:pt x="532" y="306"/>
                  </a:lnTo>
                  <a:lnTo>
                    <a:pt x="503" y="282"/>
                  </a:lnTo>
                  <a:lnTo>
                    <a:pt x="492" y="249"/>
                  </a:lnTo>
                  <a:lnTo>
                    <a:pt x="510" y="199"/>
                  </a:lnTo>
                  <a:lnTo>
                    <a:pt x="495" y="190"/>
                  </a:lnTo>
                  <a:lnTo>
                    <a:pt x="460" y="190"/>
                  </a:lnTo>
                  <a:lnTo>
                    <a:pt x="451" y="159"/>
                  </a:lnTo>
                  <a:lnTo>
                    <a:pt x="393" y="97"/>
                  </a:lnTo>
                  <a:lnTo>
                    <a:pt x="379" y="47"/>
                  </a:lnTo>
                  <a:lnTo>
                    <a:pt x="385" y="28"/>
                  </a:lnTo>
                  <a:lnTo>
                    <a:pt x="359" y="0"/>
                  </a:lnTo>
                  <a:lnTo>
                    <a:pt x="0" y="8"/>
                  </a:lnTo>
                  <a:lnTo>
                    <a:pt x="37" y="76"/>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4" name="Freeform 106"/>
            <p:cNvSpPr>
              <a:spLocks/>
            </p:cNvSpPr>
            <p:nvPr/>
          </p:nvSpPr>
          <p:spPr bwMode="auto">
            <a:xfrm>
              <a:off x="3266" y="2283"/>
              <a:ext cx="442" cy="410"/>
            </a:xfrm>
            <a:custGeom>
              <a:avLst/>
              <a:gdLst>
                <a:gd name="T0" fmla="*/ 14 w 470"/>
                <a:gd name="T1" fmla="*/ 141 h 410"/>
                <a:gd name="T2" fmla="*/ 11 w 470"/>
                <a:gd name="T3" fmla="*/ 339 h 410"/>
                <a:gd name="T4" fmla="*/ 20 w 470"/>
                <a:gd name="T5" fmla="*/ 350 h 410"/>
                <a:gd name="T6" fmla="*/ 46 w 470"/>
                <a:gd name="T7" fmla="*/ 350 h 410"/>
                <a:gd name="T8" fmla="*/ 47 w 470"/>
                <a:gd name="T9" fmla="*/ 410 h 410"/>
                <a:gd name="T10" fmla="*/ 264 w 470"/>
                <a:gd name="T11" fmla="*/ 407 h 410"/>
                <a:gd name="T12" fmla="*/ 260 w 470"/>
                <a:gd name="T13" fmla="*/ 345 h 410"/>
                <a:gd name="T14" fmla="*/ 278 w 470"/>
                <a:gd name="T15" fmla="*/ 277 h 410"/>
                <a:gd name="T16" fmla="*/ 307 w 470"/>
                <a:gd name="T17" fmla="*/ 230 h 410"/>
                <a:gd name="T18" fmla="*/ 305 w 470"/>
                <a:gd name="T19" fmla="*/ 217 h 410"/>
                <a:gd name="T20" fmla="*/ 324 w 470"/>
                <a:gd name="T21" fmla="*/ 174 h 410"/>
                <a:gd name="T22" fmla="*/ 335 w 470"/>
                <a:gd name="T23" fmla="*/ 127 h 410"/>
                <a:gd name="T24" fmla="*/ 332 w 470"/>
                <a:gd name="T25" fmla="*/ 123 h 410"/>
                <a:gd name="T26" fmla="*/ 349 w 470"/>
                <a:gd name="T27" fmla="*/ 106 h 410"/>
                <a:gd name="T28" fmla="*/ 368 w 470"/>
                <a:gd name="T29" fmla="*/ 65 h 410"/>
                <a:gd name="T30" fmla="*/ 361 w 470"/>
                <a:gd name="T31" fmla="*/ 55 h 410"/>
                <a:gd name="T32" fmla="*/ 311 w 470"/>
                <a:gd name="T33" fmla="*/ 59 h 410"/>
                <a:gd name="T34" fmla="*/ 325 w 470"/>
                <a:gd name="T35" fmla="*/ 36 h 410"/>
                <a:gd name="T36" fmla="*/ 322 w 470"/>
                <a:gd name="T37" fmla="*/ 0 h 410"/>
                <a:gd name="T38" fmla="*/ 0 w 470"/>
                <a:gd name="T39" fmla="*/ 13 h 410"/>
                <a:gd name="T40" fmla="*/ 14 w 470"/>
                <a:gd name="T41" fmla="*/ 141 h 410"/>
                <a:gd name="T42" fmla="*/ 14 w 470"/>
                <a:gd name="T43" fmla="*/ 141 h 4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0"/>
                <a:gd name="T67" fmla="*/ 0 h 410"/>
                <a:gd name="T68" fmla="*/ 470 w 470"/>
                <a:gd name="T69" fmla="*/ 410 h 4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0" h="410">
                  <a:moveTo>
                    <a:pt x="18" y="141"/>
                  </a:moveTo>
                  <a:lnTo>
                    <a:pt x="15" y="339"/>
                  </a:lnTo>
                  <a:lnTo>
                    <a:pt x="24" y="350"/>
                  </a:lnTo>
                  <a:lnTo>
                    <a:pt x="58" y="350"/>
                  </a:lnTo>
                  <a:lnTo>
                    <a:pt x="60" y="410"/>
                  </a:lnTo>
                  <a:lnTo>
                    <a:pt x="338" y="407"/>
                  </a:lnTo>
                  <a:lnTo>
                    <a:pt x="334" y="345"/>
                  </a:lnTo>
                  <a:lnTo>
                    <a:pt x="356" y="277"/>
                  </a:lnTo>
                  <a:lnTo>
                    <a:pt x="392" y="230"/>
                  </a:lnTo>
                  <a:lnTo>
                    <a:pt x="389" y="217"/>
                  </a:lnTo>
                  <a:lnTo>
                    <a:pt x="414" y="174"/>
                  </a:lnTo>
                  <a:lnTo>
                    <a:pt x="429" y="127"/>
                  </a:lnTo>
                  <a:lnTo>
                    <a:pt x="424" y="123"/>
                  </a:lnTo>
                  <a:lnTo>
                    <a:pt x="447" y="106"/>
                  </a:lnTo>
                  <a:lnTo>
                    <a:pt x="470" y="65"/>
                  </a:lnTo>
                  <a:lnTo>
                    <a:pt x="461" y="55"/>
                  </a:lnTo>
                  <a:lnTo>
                    <a:pt x="398" y="59"/>
                  </a:lnTo>
                  <a:lnTo>
                    <a:pt x="416" y="36"/>
                  </a:lnTo>
                  <a:lnTo>
                    <a:pt x="411" y="0"/>
                  </a:lnTo>
                  <a:lnTo>
                    <a:pt x="0" y="13"/>
                  </a:lnTo>
                  <a:lnTo>
                    <a:pt x="18" y="141"/>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5" name="Freeform 107"/>
            <p:cNvSpPr>
              <a:spLocks/>
            </p:cNvSpPr>
            <p:nvPr/>
          </p:nvSpPr>
          <p:spPr bwMode="auto">
            <a:xfrm>
              <a:off x="3323" y="2692"/>
              <a:ext cx="498" cy="448"/>
            </a:xfrm>
            <a:custGeom>
              <a:avLst/>
              <a:gdLst>
                <a:gd name="T0" fmla="*/ 0 w 531"/>
                <a:gd name="T1" fmla="*/ 3 h 450"/>
                <a:gd name="T2" fmla="*/ 5 w 531"/>
                <a:gd name="T3" fmla="*/ 124 h 450"/>
                <a:gd name="T4" fmla="*/ 41 w 531"/>
                <a:gd name="T5" fmla="*/ 213 h 450"/>
                <a:gd name="T6" fmla="*/ 28 w 531"/>
                <a:gd name="T7" fmla="*/ 287 h 450"/>
                <a:gd name="T8" fmla="*/ 31 w 531"/>
                <a:gd name="T9" fmla="*/ 345 h 450"/>
                <a:gd name="T10" fmla="*/ 14 w 531"/>
                <a:gd name="T11" fmla="*/ 374 h 450"/>
                <a:gd name="T12" fmla="*/ 21 w 531"/>
                <a:gd name="T13" fmla="*/ 384 h 450"/>
                <a:gd name="T14" fmla="*/ 76 w 531"/>
                <a:gd name="T15" fmla="*/ 376 h 450"/>
                <a:gd name="T16" fmla="*/ 144 w 531"/>
                <a:gd name="T17" fmla="*/ 399 h 450"/>
                <a:gd name="T18" fmla="*/ 167 w 531"/>
                <a:gd name="T19" fmla="*/ 376 h 450"/>
                <a:gd name="T20" fmla="*/ 233 w 531"/>
                <a:gd name="T21" fmla="*/ 412 h 450"/>
                <a:gd name="T22" fmla="*/ 240 w 531"/>
                <a:gd name="T23" fmla="*/ 431 h 450"/>
                <a:gd name="T24" fmla="*/ 264 w 531"/>
                <a:gd name="T25" fmla="*/ 446 h 450"/>
                <a:gd name="T26" fmla="*/ 278 w 531"/>
                <a:gd name="T27" fmla="*/ 428 h 450"/>
                <a:gd name="T28" fmla="*/ 310 w 531"/>
                <a:gd name="T29" fmla="*/ 444 h 450"/>
                <a:gd name="T30" fmla="*/ 330 w 531"/>
                <a:gd name="T31" fmla="*/ 431 h 450"/>
                <a:gd name="T32" fmla="*/ 326 w 531"/>
                <a:gd name="T33" fmla="*/ 405 h 450"/>
                <a:gd name="T34" fmla="*/ 380 w 531"/>
                <a:gd name="T35" fmla="*/ 428 h 450"/>
                <a:gd name="T36" fmla="*/ 378 w 531"/>
                <a:gd name="T37" fmla="*/ 454 h 450"/>
                <a:gd name="T38" fmla="*/ 414 w 531"/>
                <a:gd name="T39" fmla="*/ 421 h 450"/>
                <a:gd name="T40" fmla="*/ 382 w 531"/>
                <a:gd name="T41" fmla="*/ 416 h 450"/>
                <a:gd name="T42" fmla="*/ 357 w 531"/>
                <a:gd name="T43" fmla="*/ 382 h 450"/>
                <a:gd name="T44" fmla="*/ 388 w 531"/>
                <a:gd name="T45" fmla="*/ 340 h 450"/>
                <a:gd name="T46" fmla="*/ 388 w 531"/>
                <a:gd name="T47" fmla="*/ 316 h 450"/>
                <a:gd name="T48" fmla="*/ 353 w 531"/>
                <a:gd name="T49" fmla="*/ 352 h 450"/>
                <a:gd name="T50" fmla="*/ 337 w 531"/>
                <a:gd name="T51" fmla="*/ 340 h 450"/>
                <a:gd name="T52" fmla="*/ 351 w 531"/>
                <a:gd name="T53" fmla="*/ 321 h 450"/>
                <a:gd name="T54" fmla="*/ 313 w 531"/>
                <a:gd name="T55" fmla="*/ 335 h 450"/>
                <a:gd name="T56" fmla="*/ 289 w 531"/>
                <a:gd name="T57" fmla="*/ 323 h 450"/>
                <a:gd name="T58" fmla="*/ 296 w 531"/>
                <a:gd name="T59" fmla="*/ 301 h 450"/>
                <a:gd name="T60" fmla="*/ 359 w 531"/>
                <a:gd name="T61" fmla="*/ 316 h 450"/>
                <a:gd name="T62" fmla="*/ 335 w 531"/>
                <a:gd name="T63" fmla="*/ 263 h 450"/>
                <a:gd name="T64" fmla="*/ 338 w 531"/>
                <a:gd name="T65" fmla="*/ 220 h 450"/>
                <a:gd name="T66" fmla="*/ 192 w 531"/>
                <a:gd name="T67" fmla="*/ 232 h 450"/>
                <a:gd name="T68" fmla="*/ 211 w 531"/>
                <a:gd name="T69" fmla="*/ 144 h 450"/>
                <a:gd name="T70" fmla="*/ 235 w 531"/>
                <a:gd name="T71" fmla="*/ 102 h 450"/>
                <a:gd name="T72" fmla="*/ 227 w 531"/>
                <a:gd name="T73" fmla="*/ 90 h 450"/>
                <a:gd name="T74" fmla="*/ 216 w 531"/>
                <a:gd name="T75" fmla="*/ 0 h 450"/>
                <a:gd name="T76" fmla="*/ 0 w 531"/>
                <a:gd name="T77" fmla="*/ 3 h 450"/>
                <a:gd name="T78" fmla="*/ 0 w 531"/>
                <a:gd name="T79" fmla="*/ 3 h 450"/>
                <a:gd name="T80" fmla="*/ 0 w 531"/>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1"/>
                <a:gd name="T124" fmla="*/ 0 h 450"/>
                <a:gd name="T125" fmla="*/ 531 w 531"/>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1" h="450">
                  <a:moveTo>
                    <a:pt x="0" y="3"/>
                  </a:moveTo>
                  <a:lnTo>
                    <a:pt x="5" y="124"/>
                  </a:lnTo>
                  <a:lnTo>
                    <a:pt x="53" y="213"/>
                  </a:lnTo>
                  <a:lnTo>
                    <a:pt x="36" y="283"/>
                  </a:lnTo>
                  <a:lnTo>
                    <a:pt x="39" y="341"/>
                  </a:lnTo>
                  <a:lnTo>
                    <a:pt x="18" y="370"/>
                  </a:lnTo>
                  <a:lnTo>
                    <a:pt x="26" y="380"/>
                  </a:lnTo>
                  <a:lnTo>
                    <a:pt x="97" y="372"/>
                  </a:lnTo>
                  <a:lnTo>
                    <a:pt x="184" y="395"/>
                  </a:lnTo>
                  <a:lnTo>
                    <a:pt x="214" y="372"/>
                  </a:lnTo>
                  <a:lnTo>
                    <a:pt x="299" y="408"/>
                  </a:lnTo>
                  <a:lnTo>
                    <a:pt x="306" y="427"/>
                  </a:lnTo>
                  <a:lnTo>
                    <a:pt x="338" y="442"/>
                  </a:lnTo>
                  <a:lnTo>
                    <a:pt x="356" y="424"/>
                  </a:lnTo>
                  <a:lnTo>
                    <a:pt x="397" y="440"/>
                  </a:lnTo>
                  <a:lnTo>
                    <a:pt x="422" y="427"/>
                  </a:lnTo>
                  <a:lnTo>
                    <a:pt x="418" y="401"/>
                  </a:lnTo>
                  <a:lnTo>
                    <a:pt x="487" y="424"/>
                  </a:lnTo>
                  <a:lnTo>
                    <a:pt x="484" y="450"/>
                  </a:lnTo>
                  <a:lnTo>
                    <a:pt x="531" y="417"/>
                  </a:lnTo>
                  <a:lnTo>
                    <a:pt x="489" y="412"/>
                  </a:lnTo>
                  <a:lnTo>
                    <a:pt x="458" y="378"/>
                  </a:lnTo>
                  <a:lnTo>
                    <a:pt x="497" y="336"/>
                  </a:lnTo>
                  <a:lnTo>
                    <a:pt x="497" y="312"/>
                  </a:lnTo>
                  <a:lnTo>
                    <a:pt x="453" y="348"/>
                  </a:lnTo>
                  <a:lnTo>
                    <a:pt x="432" y="336"/>
                  </a:lnTo>
                  <a:lnTo>
                    <a:pt x="450" y="317"/>
                  </a:lnTo>
                  <a:lnTo>
                    <a:pt x="401" y="331"/>
                  </a:lnTo>
                  <a:lnTo>
                    <a:pt x="371" y="319"/>
                  </a:lnTo>
                  <a:lnTo>
                    <a:pt x="379" y="297"/>
                  </a:lnTo>
                  <a:lnTo>
                    <a:pt x="461" y="312"/>
                  </a:lnTo>
                  <a:lnTo>
                    <a:pt x="429" y="259"/>
                  </a:lnTo>
                  <a:lnTo>
                    <a:pt x="434" y="220"/>
                  </a:lnTo>
                  <a:lnTo>
                    <a:pt x="246" y="228"/>
                  </a:lnTo>
                  <a:lnTo>
                    <a:pt x="269" y="144"/>
                  </a:lnTo>
                  <a:lnTo>
                    <a:pt x="301" y="102"/>
                  </a:lnTo>
                  <a:lnTo>
                    <a:pt x="291" y="90"/>
                  </a:lnTo>
                  <a:lnTo>
                    <a:pt x="278" y="0"/>
                  </a:lnTo>
                  <a:lnTo>
                    <a:pt x="0" y="3"/>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6" name="Freeform 108"/>
            <p:cNvSpPr>
              <a:spLocks/>
            </p:cNvSpPr>
            <p:nvPr/>
          </p:nvSpPr>
          <p:spPr bwMode="auto">
            <a:xfrm>
              <a:off x="3576" y="1020"/>
              <a:ext cx="498" cy="265"/>
            </a:xfrm>
            <a:custGeom>
              <a:avLst/>
              <a:gdLst>
                <a:gd name="T0" fmla="*/ 148 w 530"/>
                <a:gd name="T1" fmla="*/ 177 h 264"/>
                <a:gd name="T2" fmla="*/ 154 w 530"/>
                <a:gd name="T3" fmla="*/ 193 h 264"/>
                <a:gd name="T4" fmla="*/ 168 w 530"/>
                <a:gd name="T5" fmla="*/ 198 h 264"/>
                <a:gd name="T6" fmla="*/ 188 w 530"/>
                <a:gd name="T7" fmla="*/ 268 h 264"/>
                <a:gd name="T8" fmla="*/ 226 w 530"/>
                <a:gd name="T9" fmla="*/ 172 h 264"/>
                <a:gd name="T10" fmla="*/ 243 w 530"/>
                <a:gd name="T11" fmla="*/ 175 h 264"/>
                <a:gd name="T12" fmla="*/ 268 w 530"/>
                <a:gd name="T13" fmla="*/ 161 h 264"/>
                <a:gd name="T14" fmla="*/ 307 w 530"/>
                <a:gd name="T15" fmla="*/ 161 h 264"/>
                <a:gd name="T16" fmla="*/ 321 w 530"/>
                <a:gd name="T17" fmla="*/ 138 h 264"/>
                <a:gd name="T18" fmla="*/ 397 w 530"/>
                <a:gd name="T19" fmla="*/ 141 h 264"/>
                <a:gd name="T20" fmla="*/ 413 w 530"/>
                <a:gd name="T21" fmla="*/ 123 h 264"/>
                <a:gd name="T22" fmla="*/ 387 w 530"/>
                <a:gd name="T23" fmla="*/ 86 h 264"/>
                <a:gd name="T24" fmla="*/ 341 w 530"/>
                <a:gd name="T25" fmla="*/ 87 h 264"/>
                <a:gd name="T26" fmla="*/ 303 w 530"/>
                <a:gd name="T27" fmla="*/ 81 h 264"/>
                <a:gd name="T28" fmla="*/ 255 w 530"/>
                <a:gd name="T29" fmla="*/ 81 h 264"/>
                <a:gd name="T30" fmla="*/ 240 w 530"/>
                <a:gd name="T31" fmla="*/ 112 h 264"/>
                <a:gd name="T32" fmla="*/ 214 w 530"/>
                <a:gd name="T33" fmla="*/ 94 h 264"/>
                <a:gd name="T34" fmla="*/ 189 w 530"/>
                <a:gd name="T35" fmla="*/ 97 h 264"/>
                <a:gd name="T36" fmla="*/ 181 w 530"/>
                <a:gd name="T37" fmla="*/ 65 h 264"/>
                <a:gd name="T38" fmla="*/ 126 w 530"/>
                <a:gd name="T39" fmla="*/ 60 h 264"/>
                <a:gd name="T40" fmla="*/ 120 w 530"/>
                <a:gd name="T41" fmla="*/ 48 h 264"/>
                <a:gd name="T42" fmla="*/ 144 w 530"/>
                <a:gd name="T43" fmla="*/ 14 h 264"/>
                <a:gd name="T44" fmla="*/ 164 w 530"/>
                <a:gd name="T45" fmla="*/ 13 h 264"/>
                <a:gd name="T46" fmla="*/ 144 w 530"/>
                <a:gd name="T47" fmla="*/ 0 h 264"/>
                <a:gd name="T48" fmla="*/ 114 w 530"/>
                <a:gd name="T49" fmla="*/ 10 h 264"/>
                <a:gd name="T50" fmla="*/ 63 w 530"/>
                <a:gd name="T51" fmla="*/ 74 h 264"/>
                <a:gd name="T52" fmla="*/ 38 w 530"/>
                <a:gd name="T53" fmla="*/ 81 h 264"/>
                <a:gd name="T54" fmla="*/ 0 w 530"/>
                <a:gd name="T55" fmla="*/ 113 h 264"/>
                <a:gd name="T56" fmla="*/ 148 w 530"/>
                <a:gd name="T57" fmla="*/ 177 h 264"/>
                <a:gd name="T58" fmla="*/ 148 w 530"/>
                <a:gd name="T59" fmla="*/ 177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0"/>
                <a:gd name="T91" fmla="*/ 0 h 264"/>
                <a:gd name="T92" fmla="*/ 530 w 530"/>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0" h="264">
                  <a:moveTo>
                    <a:pt x="191" y="173"/>
                  </a:moveTo>
                  <a:lnTo>
                    <a:pt x="198" y="189"/>
                  </a:lnTo>
                  <a:lnTo>
                    <a:pt x="216" y="194"/>
                  </a:lnTo>
                  <a:lnTo>
                    <a:pt x="242" y="264"/>
                  </a:lnTo>
                  <a:lnTo>
                    <a:pt x="288" y="168"/>
                  </a:lnTo>
                  <a:lnTo>
                    <a:pt x="313" y="171"/>
                  </a:lnTo>
                  <a:lnTo>
                    <a:pt x="344" y="157"/>
                  </a:lnTo>
                  <a:lnTo>
                    <a:pt x="394" y="157"/>
                  </a:lnTo>
                  <a:lnTo>
                    <a:pt x="412" y="134"/>
                  </a:lnTo>
                  <a:lnTo>
                    <a:pt x="510" y="137"/>
                  </a:lnTo>
                  <a:lnTo>
                    <a:pt x="530" y="123"/>
                  </a:lnTo>
                  <a:lnTo>
                    <a:pt x="497" y="86"/>
                  </a:lnTo>
                  <a:lnTo>
                    <a:pt x="437" y="87"/>
                  </a:lnTo>
                  <a:lnTo>
                    <a:pt x="389" y="81"/>
                  </a:lnTo>
                  <a:lnTo>
                    <a:pt x="327" y="81"/>
                  </a:lnTo>
                  <a:lnTo>
                    <a:pt x="306" y="112"/>
                  </a:lnTo>
                  <a:lnTo>
                    <a:pt x="276" y="94"/>
                  </a:lnTo>
                  <a:lnTo>
                    <a:pt x="243" y="97"/>
                  </a:lnTo>
                  <a:lnTo>
                    <a:pt x="232" y="65"/>
                  </a:lnTo>
                  <a:lnTo>
                    <a:pt x="162" y="60"/>
                  </a:lnTo>
                  <a:lnTo>
                    <a:pt x="154" y="48"/>
                  </a:lnTo>
                  <a:lnTo>
                    <a:pt x="185" y="14"/>
                  </a:lnTo>
                  <a:lnTo>
                    <a:pt x="211" y="13"/>
                  </a:lnTo>
                  <a:lnTo>
                    <a:pt x="185" y="0"/>
                  </a:lnTo>
                  <a:lnTo>
                    <a:pt x="146" y="10"/>
                  </a:lnTo>
                  <a:lnTo>
                    <a:pt x="81" y="74"/>
                  </a:lnTo>
                  <a:lnTo>
                    <a:pt x="49" y="81"/>
                  </a:lnTo>
                  <a:lnTo>
                    <a:pt x="0" y="113"/>
                  </a:lnTo>
                  <a:lnTo>
                    <a:pt x="191" y="173"/>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chemeClr val="accent1">
                    <a:lumMod val="60000"/>
                    <a:lumOff val="40000"/>
                  </a:schemeClr>
                </a:solidFill>
                <a:latin typeface="Arial" pitchFamily="34" charset="0"/>
                <a:cs typeface="Arial" pitchFamily="34" charset="0"/>
              </a:endParaRPr>
            </a:p>
          </p:txBody>
        </p:sp>
        <p:sp>
          <p:nvSpPr>
            <p:cNvPr id="87" name="Freeform 109"/>
            <p:cNvSpPr>
              <a:spLocks/>
            </p:cNvSpPr>
            <p:nvPr/>
          </p:nvSpPr>
          <p:spPr bwMode="auto">
            <a:xfrm>
              <a:off x="3897" y="1184"/>
              <a:ext cx="338" cy="475"/>
            </a:xfrm>
            <a:custGeom>
              <a:avLst/>
              <a:gdLst>
                <a:gd name="T0" fmla="*/ 32 w 359"/>
                <a:gd name="T1" fmla="*/ 395 h 476"/>
                <a:gd name="T2" fmla="*/ 28 w 359"/>
                <a:gd name="T3" fmla="*/ 316 h 476"/>
                <a:gd name="T4" fmla="*/ 5 w 359"/>
                <a:gd name="T5" fmla="*/ 258 h 476"/>
                <a:gd name="T6" fmla="*/ 14 w 359"/>
                <a:gd name="T7" fmla="*/ 136 h 476"/>
                <a:gd name="T8" fmla="*/ 55 w 359"/>
                <a:gd name="T9" fmla="*/ 73 h 476"/>
                <a:gd name="T10" fmla="*/ 52 w 359"/>
                <a:gd name="T11" fmla="*/ 120 h 476"/>
                <a:gd name="T12" fmla="*/ 64 w 359"/>
                <a:gd name="T13" fmla="*/ 110 h 476"/>
                <a:gd name="T14" fmla="*/ 64 w 359"/>
                <a:gd name="T15" fmla="*/ 72 h 476"/>
                <a:gd name="T16" fmla="*/ 80 w 359"/>
                <a:gd name="T17" fmla="*/ 49 h 476"/>
                <a:gd name="T18" fmla="*/ 85 w 359"/>
                <a:gd name="T19" fmla="*/ 7 h 476"/>
                <a:gd name="T20" fmla="*/ 99 w 359"/>
                <a:gd name="T21" fmla="*/ 0 h 476"/>
                <a:gd name="T22" fmla="*/ 185 w 359"/>
                <a:gd name="T23" fmla="*/ 38 h 476"/>
                <a:gd name="T24" fmla="*/ 192 w 359"/>
                <a:gd name="T25" fmla="*/ 68 h 476"/>
                <a:gd name="T26" fmla="*/ 204 w 359"/>
                <a:gd name="T27" fmla="*/ 97 h 476"/>
                <a:gd name="T28" fmla="*/ 206 w 359"/>
                <a:gd name="T29" fmla="*/ 149 h 476"/>
                <a:gd name="T30" fmla="*/ 177 w 359"/>
                <a:gd name="T31" fmla="*/ 195 h 476"/>
                <a:gd name="T32" fmla="*/ 175 w 359"/>
                <a:gd name="T33" fmla="*/ 229 h 476"/>
                <a:gd name="T34" fmla="*/ 192 w 359"/>
                <a:gd name="T35" fmla="*/ 240 h 476"/>
                <a:gd name="T36" fmla="*/ 216 w 359"/>
                <a:gd name="T37" fmla="*/ 193 h 476"/>
                <a:gd name="T38" fmla="*/ 237 w 359"/>
                <a:gd name="T39" fmla="*/ 177 h 476"/>
                <a:gd name="T40" fmla="*/ 252 w 359"/>
                <a:gd name="T41" fmla="*/ 186 h 476"/>
                <a:gd name="T42" fmla="*/ 282 w 359"/>
                <a:gd name="T43" fmla="*/ 292 h 476"/>
                <a:gd name="T44" fmla="*/ 263 w 359"/>
                <a:gd name="T45" fmla="*/ 337 h 476"/>
                <a:gd name="T46" fmla="*/ 257 w 359"/>
                <a:gd name="T47" fmla="*/ 369 h 476"/>
                <a:gd name="T48" fmla="*/ 246 w 359"/>
                <a:gd name="T49" fmla="*/ 379 h 476"/>
                <a:gd name="T50" fmla="*/ 246 w 359"/>
                <a:gd name="T51" fmla="*/ 408 h 476"/>
                <a:gd name="T52" fmla="*/ 231 w 359"/>
                <a:gd name="T53" fmla="*/ 447 h 476"/>
                <a:gd name="T54" fmla="*/ 137 w 359"/>
                <a:gd name="T55" fmla="*/ 463 h 476"/>
                <a:gd name="T56" fmla="*/ 136 w 359"/>
                <a:gd name="T57" fmla="*/ 457 h 476"/>
                <a:gd name="T58" fmla="*/ 0 w 359"/>
                <a:gd name="T59" fmla="*/ 476 h 476"/>
                <a:gd name="T60" fmla="*/ 32 w 359"/>
                <a:gd name="T61" fmla="*/ 395 h 476"/>
                <a:gd name="T62" fmla="*/ 32 w 359"/>
                <a:gd name="T63" fmla="*/ 395 h 4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9"/>
                <a:gd name="T97" fmla="*/ 0 h 476"/>
                <a:gd name="T98" fmla="*/ 359 w 359"/>
                <a:gd name="T99" fmla="*/ 476 h 4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9" h="476">
                  <a:moveTo>
                    <a:pt x="40" y="395"/>
                  </a:moveTo>
                  <a:lnTo>
                    <a:pt x="36" y="316"/>
                  </a:lnTo>
                  <a:lnTo>
                    <a:pt x="5" y="258"/>
                  </a:lnTo>
                  <a:lnTo>
                    <a:pt x="18" y="136"/>
                  </a:lnTo>
                  <a:lnTo>
                    <a:pt x="70" y="73"/>
                  </a:lnTo>
                  <a:lnTo>
                    <a:pt x="66" y="120"/>
                  </a:lnTo>
                  <a:lnTo>
                    <a:pt x="82" y="110"/>
                  </a:lnTo>
                  <a:lnTo>
                    <a:pt x="82" y="72"/>
                  </a:lnTo>
                  <a:lnTo>
                    <a:pt x="102" y="49"/>
                  </a:lnTo>
                  <a:lnTo>
                    <a:pt x="108" y="7"/>
                  </a:lnTo>
                  <a:lnTo>
                    <a:pt x="126" y="0"/>
                  </a:lnTo>
                  <a:lnTo>
                    <a:pt x="235" y="38"/>
                  </a:lnTo>
                  <a:lnTo>
                    <a:pt x="244" y="68"/>
                  </a:lnTo>
                  <a:lnTo>
                    <a:pt x="259" y="97"/>
                  </a:lnTo>
                  <a:lnTo>
                    <a:pt x="262" y="149"/>
                  </a:lnTo>
                  <a:lnTo>
                    <a:pt x="225" y="195"/>
                  </a:lnTo>
                  <a:lnTo>
                    <a:pt x="223" y="229"/>
                  </a:lnTo>
                  <a:lnTo>
                    <a:pt x="244" y="240"/>
                  </a:lnTo>
                  <a:lnTo>
                    <a:pt x="274" y="193"/>
                  </a:lnTo>
                  <a:lnTo>
                    <a:pt x="303" y="177"/>
                  </a:lnTo>
                  <a:lnTo>
                    <a:pt x="322" y="186"/>
                  </a:lnTo>
                  <a:lnTo>
                    <a:pt x="359" y="292"/>
                  </a:lnTo>
                  <a:lnTo>
                    <a:pt x="333" y="337"/>
                  </a:lnTo>
                  <a:lnTo>
                    <a:pt x="327" y="369"/>
                  </a:lnTo>
                  <a:lnTo>
                    <a:pt x="312" y="379"/>
                  </a:lnTo>
                  <a:lnTo>
                    <a:pt x="312" y="408"/>
                  </a:lnTo>
                  <a:lnTo>
                    <a:pt x="293" y="447"/>
                  </a:lnTo>
                  <a:lnTo>
                    <a:pt x="175" y="463"/>
                  </a:lnTo>
                  <a:lnTo>
                    <a:pt x="172" y="457"/>
                  </a:lnTo>
                  <a:lnTo>
                    <a:pt x="0" y="476"/>
                  </a:lnTo>
                  <a:lnTo>
                    <a:pt x="40" y="395"/>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8" name="Freeform 110"/>
            <p:cNvSpPr>
              <a:spLocks/>
            </p:cNvSpPr>
            <p:nvPr/>
          </p:nvSpPr>
          <p:spPr bwMode="auto">
            <a:xfrm>
              <a:off x="3389" y="1093"/>
              <a:ext cx="459" cy="499"/>
            </a:xfrm>
            <a:custGeom>
              <a:avLst/>
              <a:gdLst>
                <a:gd name="T0" fmla="*/ 9 w 492"/>
                <a:gd name="T1" fmla="*/ 192 h 503"/>
                <a:gd name="T2" fmla="*/ 8 w 492"/>
                <a:gd name="T3" fmla="*/ 256 h 503"/>
                <a:gd name="T4" fmla="*/ 55 w 492"/>
                <a:gd name="T5" fmla="*/ 293 h 503"/>
                <a:gd name="T6" fmla="*/ 73 w 492"/>
                <a:gd name="T7" fmla="*/ 319 h 503"/>
                <a:gd name="T8" fmla="*/ 111 w 492"/>
                <a:gd name="T9" fmla="*/ 355 h 503"/>
                <a:gd name="T10" fmla="*/ 116 w 492"/>
                <a:gd name="T11" fmla="*/ 397 h 503"/>
                <a:gd name="T12" fmla="*/ 123 w 492"/>
                <a:gd name="T13" fmla="*/ 454 h 503"/>
                <a:gd name="T14" fmla="*/ 159 w 492"/>
                <a:gd name="T15" fmla="*/ 507 h 503"/>
                <a:gd name="T16" fmla="*/ 349 w 492"/>
                <a:gd name="T17" fmla="*/ 493 h 503"/>
                <a:gd name="T18" fmla="*/ 339 w 492"/>
                <a:gd name="T19" fmla="*/ 415 h 503"/>
                <a:gd name="T20" fmla="*/ 355 w 492"/>
                <a:gd name="T21" fmla="*/ 297 h 503"/>
                <a:gd name="T22" fmla="*/ 355 w 492"/>
                <a:gd name="T23" fmla="*/ 264 h 503"/>
                <a:gd name="T24" fmla="*/ 383 w 492"/>
                <a:gd name="T25" fmla="*/ 168 h 503"/>
                <a:gd name="T26" fmla="*/ 376 w 492"/>
                <a:gd name="T27" fmla="*/ 165 h 503"/>
                <a:gd name="T28" fmla="*/ 358 w 492"/>
                <a:gd name="T29" fmla="*/ 218 h 503"/>
                <a:gd name="T30" fmla="*/ 343 w 492"/>
                <a:gd name="T31" fmla="*/ 221 h 503"/>
                <a:gd name="T32" fmla="*/ 336 w 492"/>
                <a:gd name="T33" fmla="*/ 244 h 503"/>
                <a:gd name="T34" fmla="*/ 319 w 492"/>
                <a:gd name="T35" fmla="*/ 263 h 503"/>
                <a:gd name="T36" fmla="*/ 331 w 492"/>
                <a:gd name="T37" fmla="*/ 210 h 503"/>
                <a:gd name="T38" fmla="*/ 343 w 492"/>
                <a:gd name="T39" fmla="*/ 191 h 503"/>
                <a:gd name="T40" fmla="*/ 323 w 492"/>
                <a:gd name="T41" fmla="*/ 121 h 503"/>
                <a:gd name="T42" fmla="*/ 309 w 492"/>
                <a:gd name="T43" fmla="*/ 116 h 503"/>
                <a:gd name="T44" fmla="*/ 303 w 492"/>
                <a:gd name="T45" fmla="*/ 100 h 503"/>
                <a:gd name="T46" fmla="*/ 155 w 492"/>
                <a:gd name="T47" fmla="*/ 40 h 503"/>
                <a:gd name="T48" fmla="*/ 136 w 492"/>
                <a:gd name="T49" fmla="*/ 29 h 503"/>
                <a:gd name="T50" fmla="*/ 126 w 492"/>
                <a:gd name="T51" fmla="*/ 40 h 503"/>
                <a:gd name="T52" fmla="*/ 122 w 492"/>
                <a:gd name="T53" fmla="*/ 37 h 503"/>
                <a:gd name="T54" fmla="*/ 128 w 492"/>
                <a:gd name="T55" fmla="*/ 16 h 503"/>
                <a:gd name="T56" fmla="*/ 131 w 492"/>
                <a:gd name="T57" fmla="*/ 3 h 503"/>
                <a:gd name="T58" fmla="*/ 126 w 492"/>
                <a:gd name="T59" fmla="*/ 0 h 503"/>
                <a:gd name="T60" fmla="*/ 65 w 492"/>
                <a:gd name="T61" fmla="*/ 32 h 503"/>
                <a:gd name="T62" fmla="*/ 59 w 492"/>
                <a:gd name="T63" fmla="*/ 34 h 503"/>
                <a:gd name="T64" fmla="*/ 47 w 492"/>
                <a:gd name="T65" fmla="*/ 26 h 503"/>
                <a:gd name="T66" fmla="*/ 35 w 492"/>
                <a:gd name="T67" fmla="*/ 35 h 503"/>
                <a:gd name="T68" fmla="*/ 38 w 492"/>
                <a:gd name="T69" fmla="*/ 94 h 503"/>
                <a:gd name="T70" fmla="*/ 0 w 492"/>
                <a:gd name="T71" fmla="*/ 152 h 503"/>
                <a:gd name="T72" fmla="*/ 9 w 492"/>
                <a:gd name="T73" fmla="*/ 192 h 503"/>
                <a:gd name="T74" fmla="*/ 9 w 492"/>
                <a:gd name="T75" fmla="*/ 192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2"/>
                <a:gd name="T115" fmla="*/ 0 h 503"/>
                <a:gd name="T116" fmla="*/ 492 w 492"/>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2" h="503">
                  <a:moveTo>
                    <a:pt x="13" y="192"/>
                  </a:moveTo>
                  <a:lnTo>
                    <a:pt x="11" y="252"/>
                  </a:lnTo>
                  <a:lnTo>
                    <a:pt x="71" y="289"/>
                  </a:lnTo>
                  <a:lnTo>
                    <a:pt x="94" y="315"/>
                  </a:lnTo>
                  <a:lnTo>
                    <a:pt x="143" y="351"/>
                  </a:lnTo>
                  <a:lnTo>
                    <a:pt x="149" y="393"/>
                  </a:lnTo>
                  <a:lnTo>
                    <a:pt x="159" y="450"/>
                  </a:lnTo>
                  <a:lnTo>
                    <a:pt x="204" y="503"/>
                  </a:lnTo>
                  <a:lnTo>
                    <a:pt x="449" y="489"/>
                  </a:lnTo>
                  <a:lnTo>
                    <a:pt x="436" y="411"/>
                  </a:lnTo>
                  <a:lnTo>
                    <a:pt x="457" y="293"/>
                  </a:lnTo>
                  <a:lnTo>
                    <a:pt x="457" y="260"/>
                  </a:lnTo>
                  <a:lnTo>
                    <a:pt x="492" y="168"/>
                  </a:lnTo>
                  <a:lnTo>
                    <a:pt x="483" y="165"/>
                  </a:lnTo>
                  <a:lnTo>
                    <a:pt x="460" y="218"/>
                  </a:lnTo>
                  <a:lnTo>
                    <a:pt x="441" y="221"/>
                  </a:lnTo>
                  <a:lnTo>
                    <a:pt x="432" y="244"/>
                  </a:lnTo>
                  <a:lnTo>
                    <a:pt x="411" y="259"/>
                  </a:lnTo>
                  <a:lnTo>
                    <a:pt x="426" y="210"/>
                  </a:lnTo>
                  <a:lnTo>
                    <a:pt x="441" y="191"/>
                  </a:lnTo>
                  <a:lnTo>
                    <a:pt x="415" y="121"/>
                  </a:lnTo>
                  <a:lnTo>
                    <a:pt x="397" y="116"/>
                  </a:lnTo>
                  <a:lnTo>
                    <a:pt x="390" y="100"/>
                  </a:lnTo>
                  <a:lnTo>
                    <a:pt x="199" y="40"/>
                  </a:lnTo>
                  <a:lnTo>
                    <a:pt x="175" y="29"/>
                  </a:lnTo>
                  <a:lnTo>
                    <a:pt x="162" y="40"/>
                  </a:lnTo>
                  <a:lnTo>
                    <a:pt x="157" y="37"/>
                  </a:lnTo>
                  <a:lnTo>
                    <a:pt x="164" y="16"/>
                  </a:lnTo>
                  <a:lnTo>
                    <a:pt x="169" y="3"/>
                  </a:lnTo>
                  <a:lnTo>
                    <a:pt x="162" y="0"/>
                  </a:lnTo>
                  <a:lnTo>
                    <a:pt x="84" y="32"/>
                  </a:lnTo>
                  <a:lnTo>
                    <a:pt x="76" y="34"/>
                  </a:lnTo>
                  <a:lnTo>
                    <a:pt x="60" y="26"/>
                  </a:lnTo>
                  <a:lnTo>
                    <a:pt x="45" y="35"/>
                  </a:lnTo>
                  <a:lnTo>
                    <a:pt x="49" y="94"/>
                  </a:lnTo>
                  <a:lnTo>
                    <a:pt x="0" y="152"/>
                  </a:lnTo>
                  <a:lnTo>
                    <a:pt x="13" y="192"/>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9" name="Freeform 111"/>
            <p:cNvSpPr>
              <a:spLocks/>
            </p:cNvSpPr>
            <p:nvPr/>
          </p:nvSpPr>
          <p:spPr bwMode="auto">
            <a:xfrm>
              <a:off x="3523" y="1582"/>
              <a:ext cx="344" cy="643"/>
            </a:xfrm>
            <a:custGeom>
              <a:avLst/>
              <a:gdLst>
                <a:gd name="T0" fmla="*/ 6 w 366"/>
                <a:gd name="T1" fmla="*/ 262 h 640"/>
                <a:gd name="T2" fmla="*/ 34 w 366"/>
                <a:gd name="T3" fmla="*/ 181 h 640"/>
                <a:gd name="T4" fmla="*/ 24 w 366"/>
                <a:gd name="T5" fmla="*/ 150 h 640"/>
                <a:gd name="T6" fmla="*/ 74 w 366"/>
                <a:gd name="T7" fmla="*/ 101 h 640"/>
                <a:gd name="T8" fmla="*/ 83 w 366"/>
                <a:gd name="T9" fmla="*/ 66 h 640"/>
                <a:gd name="T10" fmla="*/ 48 w 366"/>
                <a:gd name="T11" fmla="*/ 14 h 640"/>
                <a:gd name="T12" fmla="*/ 240 w 366"/>
                <a:gd name="T13" fmla="*/ 0 h 640"/>
                <a:gd name="T14" fmla="*/ 242 w 366"/>
                <a:gd name="T15" fmla="*/ 37 h 640"/>
                <a:gd name="T16" fmla="*/ 262 w 366"/>
                <a:gd name="T17" fmla="*/ 85 h 640"/>
                <a:gd name="T18" fmla="*/ 279 w 366"/>
                <a:gd name="T19" fmla="*/ 334 h 640"/>
                <a:gd name="T20" fmla="*/ 275 w 366"/>
                <a:gd name="T21" fmla="*/ 384 h 640"/>
                <a:gd name="T22" fmla="*/ 286 w 366"/>
                <a:gd name="T23" fmla="*/ 413 h 640"/>
                <a:gd name="T24" fmla="*/ 274 w 366"/>
                <a:gd name="T25" fmla="*/ 468 h 640"/>
                <a:gd name="T26" fmla="*/ 258 w 366"/>
                <a:gd name="T27" fmla="*/ 492 h 640"/>
                <a:gd name="T28" fmla="*/ 252 w 366"/>
                <a:gd name="T29" fmla="*/ 533 h 640"/>
                <a:gd name="T30" fmla="*/ 259 w 366"/>
                <a:gd name="T31" fmla="*/ 546 h 640"/>
                <a:gd name="T32" fmla="*/ 253 w 366"/>
                <a:gd name="T33" fmla="*/ 568 h 640"/>
                <a:gd name="T34" fmla="*/ 256 w 366"/>
                <a:gd name="T35" fmla="*/ 577 h 640"/>
                <a:gd name="T36" fmla="*/ 233 w 366"/>
                <a:gd name="T37" fmla="*/ 588 h 640"/>
                <a:gd name="T38" fmla="*/ 227 w 366"/>
                <a:gd name="T39" fmla="*/ 628 h 640"/>
                <a:gd name="T40" fmla="*/ 196 w 366"/>
                <a:gd name="T41" fmla="*/ 615 h 640"/>
                <a:gd name="T42" fmla="*/ 180 w 366"/>
                <a:gd name="T43" fmla="*/ 644 h 640"/>
                <a:gd name="T44" fmla="*/ 169 w 366"/>
                <a:gd name="T45" fmla="*/ 641 h 640"/>
                <a:gd name="T46" fmla="*/ 158 w 366"/>
                <a:gd name="T47" fmla="*/ 615 h 640"/>
                <a:gd name="T48" fmla="*/ 140 w 366"/>
                <a:gd name="T49" fmla="*/ 552 h 640"/>
                <a:gd name="T50" fmla="*/ 97 w 366"/>
                <a:gd name="T51" fmla="*/ 520 h 640"/>
                <a:gd name="T52" fmla="*/ 88 w 366"/>
                <a:gd name="T53" fmla="*/ 487 h 640"/>
                <a:gd name="T54" fmla="*/ 102 w 366"/>
                <a:gd name="T55" fmla="*/ 437 h 640"/>
                <a:gd name="T56" fmla="*/ 90 w 366"/>
                <a:gd name="T57" fmla="*/ 428 h 640"/>
                <a:gd name="T58" fmla="*/ 63 w 366"/>
                <a:gd name="T59" fmla="*/ 428 h 640"/>
                <a:gd name="T60" fmla="*/ 56 w 366"/>
                <a:gd name="T61" fmla="*/ 397 h 640"/>
                <a:gd name="T62" fmla="*/ 10 w 366"/>
                <a:gd name="T63" fmla="*/ 335 h 640"/>
                <a:gd name="T64" fmla="*/ 0 w 366"/>
                <a:gd name="T65" fmla="*/ 281 h 640"/>
                <a:gd name="T66" fmla="*/ 6 w 366"/>
                <a:gd name="T67" fmla="*/ 262 h 640"/>
                <a:gd name="T68" fmla="*/ 6 w 366"/>
                <a:gd name="T69" fmla="*/ 262 h 6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6"/>
                <a:gd name="T106" fmla="*/ 0 h 640"/>
                <a:gd name="T107" fmla="*/ 366 w 366"/>
                <a:gd name="T108" fmla="*/ 640 h 6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6" h="640">
                  <a:moveTo>
                    <a:pt x="6" y="262"/>
                  </a:moveTo>
                  <a:lnTo>
                    <a:pt x="43" y="181"/>
                  </a:lnTo>
                  <a:lnTo>
                    <a:pt x="32" y="150"/>
                  </a:lnTo>
                  <a:lnTo>
                    <a:pt x="95" y="101"/>
                  </a:lnTo>
                  <a:lnTo>
                    <a:pt x="106" y="66"/>
                  </a:lnTo>
                  <a:lnTo>
                    <a:pt x="61" y="14"/>
                  </a:lnTo>
                  <a:lnTo>
                    <a:pt x="306" y="0"/>
                  </a:lnTo>
                  <a:lnTo>
                    <a:pt x="312" y="37"/>
                  </a:lnTo>
                  <a:lnTo>
                    <a:pt x="336" y="85"/>
                  </a:lnTo>
                  <a:lnTo>
                    <a:pt x="357" y="330"/>
                  </a:lnTo>
                  <a:lnTo>
                    <a:pt x="353" y="380"/>
                  </a:lnTo>
                  <a:lnTo>
                    <a:pt x="366" y="409"/>
                  </a:lnTo>
                  <a:lnTo>
                    <a:pt x="351" y="464"/>
                  </a:lnTo>
                  <a:lnTo>
                    <a:pt x="332" y="488"/>
                  </a:lnTo>
                  <a:lnTo>
                    <a:pt x="322" y="529"/>
                  </a:lnTo>
                  <a:lnTo>
                    <a:pt x="333" y="542"/>
                  </a:lnTo>
                  <a:lnTo>
                    <a:pt x="323" y="564"/>
                  </a:lnTo>
                  <a:lnTo>
                    <a:pt x="328" y="573"/>
                  </a:lnTo>
                  <a:lnTo>
                    <a:pt x="299" y="584"/>
                  </a:lnTo>
                  <a:lnTo>
                    <a:pt x="293" y="624"/>
                  </a:lnTo>
                  <a:lnTo>
                    <a:pt x="251" y="611"/>
                  </a:lnTo>
                  <a:lnTo>
                    <a:pt x="230" y="640"/>
                  </a:lnTo>
                  <a:lnTo>
                    <a:pt x="217" y="637"/>
                  </a:lnTo>
                  <a:lnTo>
                    <a:pt x="202" y="611"/>
                  </a:lnTo>
                  <a:lnTo>
                    <a:pt x="179" y="548"/>
                  </a:lnTo>
                  <a:lnTo>
                    <a:pt x="124" y="516"/>
                  </a:lnTo>
                  <a:lnTo>
                    <a:pt x="113" y="483"/>
                  </a:lnTo>
                  <a:lnTo>
                    <a:pt x="131" y="433"/>
                  </a:lnTo>
                  <a:lnTo>
                    <a:pt x="116" y="424"/>
                  </a:lnTo>
                  <a:lnTo>
                    <a:pt x="81" y="424"/>
                  </a:lnTo>
                  <a:lnTo>
                    <a:pt x="72" y="393"/>
                  </a:lnTo>
                  <a:lnTo>
                    <a:pt x="14" y="331"/>
                  </a:lnTo>
                  <a:lnTo>
                    <a:pt x="0" y="281"/>
                  </a:lnTo>
                  <a:lnTo>
                    <a:pt x="6" y="262"/>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0" name="Freeform 112"/>
            <p:cNvSpPr>
              <a:spLocks/>
            </p:cNvSpPr>
            <p:nvPr/>
          </p:nvSpPr>
          <p:spPr bwMode="auto">
            <a:xfrm>
              <a:off x="3826" y="1640"/>
              <a:ext cx="271" cy="483"/>
            </a:xfrm>
            <a:custGeom>
              <a:avLst/>
              <a:gdLst>
                <a:gd name="T0" fmla="*/ 8 w 288"/>
                <a:gd name="T1" fmla="*/ 486 h 482"/>
                <a:gd name="T2" fmla="*/ 14 w 288"/>
                <a:gd name="T3" fmla="*/ 472 h 482"/>
                <a:gd name="T4" fmla="*/ 57 w 288"/>
                <a:gd name="T5" fmla="*/ 468 h 482"/>
                <a:gd name="T6" fmla="*/ 92 w 288"/>
                <a:gd name="T7" fmla="*/ 454 h 482"/>
                <a:gd name="T8" fmla="*/ 128 w 288"/>
                <a:gd name="T9" fmla="*/ 426 h 482"/>
                <a:gd name="T10" fmla="*/ 157 w 288"/>
                <a:gd name="T11" fmla="*/ 425 h 482"/>
                <a:gd name="T12" fmla="*/ 190 w 288"/>
                <a:gd name="T13" fmla="*/ 355 h 482"/>
                <a:gd name="T14" fmla="*/ 201 w 288"/>
                <a:gd name="T15" fmla="*/ 360 h 482"/>
                <a:gd name="T16" fmla="*/ 226 w 288"/>
                <a:gd name="T17" fmla="*/ 336 h 482"/>
                <a:gd name="T18" fmla="*/ 218 w 288"/>
                <a:gd name="T19" fmla="*/ 318 h 482"/>
                <a:gd name="T20" fmla="*/ 221 w 288"/>
                <a:gd name="T21" fmla="*/ 308 h 482"/>
                <a:gd name="T22" fmla="*/ 197 w 288"/>
                <a:gd name="T23" fmla="*/ 6 h 482"/>
                <a:gd name="T24" fmla="*/ 194 w 288"/>
                <a:gd name="T25" fmla="*/ 0 h 482"/>
                <a:gd name="T26" fmla="*/ 60 w 288"/>
                <a:gd name="T27" fmla="*/ 19 h 482"/>
                <a:gd name="T28" fmla="*/ 35 w 288"/>
                <a:gd name="T29" fmla="*/ 35 h 482"/>
                <a:gd name="T30" fmla="*/ 10 w 288"/>
                <a:gd name="T31" fmla="*/ 27 h 482"/>
                <a:gd name="T32" fmla="*/ 27 w 288"/>
                <a:gd name="T33" fmla="*/ 276 h 482"/>
                <a:gd name="T34" fmla="*/ 24 w 288"/>
                <a:gd name="T35" fmla="*/ 326 h 482"/>
                <a:gd name="T36" fmla="*/ 35 w 288"/>
                <a:gd name="T37" fmla="*/ 355 h 482"/>
                <a:gd name="T38" fmla="*/ 23 w 288"/>
                <a:gd name="T39" fmla="*/ 410 h 482"/>
                <a:gd name="T40" fmla="*/ 8 w 288"/>
                <a:gd name="T41" fmla="*/ 434 h 482"/>
                <a:gd name="T42" fmla="*/ 0 w 288"/>
                <a:gd name="T43" fmla="*/ 475 h 482"/>
                <a:gd name="T44" fmla="*/ 8 w 288"/>
                <a:gd name="T45" fmla="*/ 486 h 482"/>
                <a:gd name="T46" fmla="*/ 8 w 288"/>
                <a:gd name="T47" fmla="*/ 486 h 4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2"/>
                <a:gd name="T74" fmla="*/ 288 w 288"/>
                <a:gd name="T75" fmla="*/ 482 h 4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2">
                  <a:moveTo>
                    <a:pt x="10" y="482"/>
                  </a:moveTo>
                  <a:lnTo>
                    <a:pt x="18" y="468"/>
                  </a:lnTo>
                  <a:lnTo>
                    <a:pt x="73" y="464"/>
                  </a:lnTo>
                  <a:lnTo>
                    <a:pt x="118" y="450"/>
                  </a:lnTo>
                  <a:lnTo>
                    <a:pt x="163" y="422"/>
                  </a:lnTo>
                  <a:lnTo>
                    <a:pt x="201" y="421"/>
                  </a:lnTo>
                  <a:lnTo>
                    <a:pt x="243" y="351"/>
                  </a:lnTo>
                  <a:lnTo>
                    <a:pt x="256" y="356"/>
                  </a:lnTo>
                  <a:lnTo>
                    <a:pt x="288" y="332"/>
                  </a:lnTo>
                  <a:lnTo>
                    <a:pt x="280" y="314"/>
                  </a:lnTo>
                  <a:lnTo>
                    <a:pt x="283" y="304"/>
                  </a:lnTo>
                  <a:lnTo>
                    <a:pt x="251" y="6"/>
                  </a:lnTo>
                  <a:lnTo>
                    <a:pt x="248" y="0"/>
                  </a:lnTo>
                  <a:lnTo>
                    <a:pt x="76" y="19"/>
                  </a:lnTo>
                  <a:lnTo>
                    <a:pt x="44" y="35"/>
                  </a:lnTo>
                  <a:lnTo>
                    <a:pt x="14" y="27"/>
                  </a:lnTo>
                  <a:lnTo>
                    <a:pt x="35" y="272"/>
                  </a:lnTo>
                  <a:lnTo>
                    <a:pt x="31" y="322"/>
                  </a:lnTo>
                  <a:lnTo>
                    <a:pt x="44" y="351"/>
                  </a:lnTo>
                  <a:lnTo>
                    <a:pt x="29" y="406"/>
                  </a:lnTo>
                  <a:lnTo>
                    <a:pt x="10" y="430"/>
                  </a:lnTo>
                  <a:lnTo>
                    <a:pt x="0" y="471"/>
                  </a:lnTo>
                  <a:lnTo>
                    <a:pt x="10" y="482"/>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1" name="Freeform 113"/>
            <p:cNvSpPr>
              <a:spLocks/>
            </p:cNvSpPr>
            <p:nvPr/>
          </p:nvSpPr>
          <p:spPr bwMode="auto">
            <a:xfrm>
              <a:off x="3725" y="1943"/>
              <a:ext cx="633" cy="337"/>
            </a:xfrm>
            <a:custGeom>
              <a:avLst/>
              <a:gdLst>
                <a:gd name="T0" fmla="*/ 3 w 673"/>
                <a:gd name="T1" fmla="*/ 319 h 337"/>
                <a:gd name="T2" fmla="*/ 15 w 673"/>
                <a:gd name="T3" fmla="*/ 318 h 337"/>
                <a:gd name="T4" fmla="*/ 20 w 673"/>
                <a:gd name="T5" fmla="*/ 282 h 337"/>
                <a:gd name="T6" fmla="*/ 11 w 673"/>
                <a:gd name="T7" fmla="*/ 280 h 337"/>
                <a:gd name="T8" fmla="*/ 28 w 673"/>
                <a:gd name="T9" fmla="*/ 251 h 337"/>
                <a:gd name="T10" fmla="*/ 61 w 673"/>
                <a:gd name="T11" fmla="*/ 264 h 337"/>
                <a:gd name="T12" fmla="*/ 66 w 673"/>
                <a:gd name="T13" fmla="*/ 224 h 337"/>
                <a:gd name="T14" fmla="*/ 88 w 673"/>
                <a:gd name="T15" fmla="*/ 213 h 337"/>
                <a:gd name="T16" fmla="*/ 85 w 673"/>
                <a:gd name="T17" fmla="*/ 204 h 337"/>
                <a:gd name="T18" fmla="*/ 98 w 673"/>
                <a:gd name="T19" fmla="*/ 166 h 337"/>
                <a:gd name="T20" fmla="*/ 141 w 673"/>
                <a:gd name="T21" fmla="*/ 162 h 337"/>
                <a:gd name="T22" fmla="*/ 176 w 673"/>
                <a:gd name="T23" fmla="*/ 148 h 337"/>
                <a:gd name="T24" fmla="*/ 199 w 673"/>
                <a:gd name="T25" fmla="*/ 128 h 337"/>
                <a:gd name="T26" fmla="*/ 212 w 673"/>
                <a:gd name="T27" fmla="*/ 120 h 337"/>
                <a:gd name="T28" fmla="*/ 242 w 673"/>
                <a:gd name="T29" fmla="*/ 119 h 337"/>
                <a:gd name="T30" fmla="*/ 274 w 673"/>
                <a:gd name="T31" fmla="*/ 49 h 337"/>
                <a:gd name="T32" fmla="*/ 284 w 673"/>
                <a:gd name="T33" fmla="*/ 54 h 337"/>
                <a:gd name="T34" fmla="*/ 309 w 673"/>
                <a:gd name="T35" fmla="*/ 30 h 337"/>
                <a:gd name="T36" fmla="*/ 303 w 673"/>
                <a:gd name="T37" fmla="*/ 12 h 337"/>
                <a:gd name="T38" fmla="*/ 305 w 673"/>
                <a:gd name="T39" fmla="*/ 2 h 337"/>
                <a:gd name="T40" fmla="*/ 328 w 673"/>
                <a:gd name="T41" fmla="*/ 0 h 337"/>
                <a:gd name="T42" fmla="*/ 343 w 673"/>
                <a:gd name="T43" fmla="*/ 7 h 337"/>
                <a:gd name="T44" fmla="*/ 388 w 673"/>
                <a:gd name="T45" fmla="*/ 41 h 337"/>
                <a:gd name="T46" fmla="*/ 422 w 673"/>
                <a:gd name="T47" fmla="*/ 39 h 337"/>
                <a:gd name="T48" fmla="*/ 438 w 673"/>
                <a:gd name="T49" fmla="*/ 26 h 337"/>
                <a:gd name="T50" fmla="*/ 473 w 673"/>
                <a:gd name="T51" fmla="*/ 55 h 337"/>
                <a:gd name="T52" fmla="*/ 484 w 673"/>
                <a:gd name="T53" fmla="*/ 111 h 337"/>
                <a:gd name="T54" fmla="*/ 527 w 673"/>
                <a:gd name="T55" fmla="*/ 149 h 337"/>
                <a:gd name="T56" fmla="*/ 507 w 673"/>
                <a:gd name="T57" fmla="*/ 180 h 337"/>
                <a:gd name="T58" fmla="*/ 470 w 673"/>
                <a:gd name="T59" fmla="*/ 224 h 337"/>
                <a:gd name="T60" fmla="*/ 469 w 673"/>
                <a:gd name="T61" fmla="*/ 234 h 337"/>
                <a:gd name="T62" fmla="*/ 418 w 673"/>
                <a:gd name="T63" fmla="*/ 276 h 337"/>
                <a:gd name="T64" fmla="*/ 127 w 673"/>
                <a:gd name="T65" fmla="*/ 311 h 337"/>
                <a:gd name="T66" fmla="*/ 95 w 673"/>
                <a:gd name="T67" fmla="*/ 308 h 337"/>
                <a:gd name="T68" fmla="*/ 97 w 673"/>
                <a:gd name="T69" fmla="*/ 327 h 337"/>
                <a:gd name="T70" fmla="*/ 0 w 673"/>
                <a:gd name="T71" fmla="*/ 337 h 337"/>
                <a:gd name="T72" fmla="*/ 3 w 673"/>
                <a:gd name="T73" fmla="*/ 319 h 337"/>
                <a:gd name="T74" fmla="*/ 3 w 673"/>
                <a:gd name="T75" fmla="*/ 319 h 3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3"/>
                <a:gd name="T115" fmla="*/ 0 h 337"/>
                <a:gd name="T116" fmla="*/ 673 w 673"/>
                <a:gd name="T117" fmla="*/ 337 h 3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3" h="337">
                  <a:moveTo>
                    <a:pt x="3" y="319"/>
                  </a:moveTo>
                  <a:lnTo>
                    <a:pt x="19" y="318"/>
                  </a:lnTo>
                  <a:lnTo>
                    <a:pt x="24" y="282"/>
                  </a:lnTo>
                  <a:lnTo>
                    <a:pt x="15" y="280"/>
                  </a:lnTo>
                  <a:lnTo>
                    <a:pt x="36" y="251"/>
                  </a:lnTo>
                  <a:lnTo>
                    <a:pt x="78" y="264"/>
                  </a:lnTo>
                  <a:lnTo>
                    <a:pt x="84" y="224"/>
                  </a:lnTo>
                  <a:lnTo>
                    <a:pt x="113" y="213"/>
                  </a:lnTo>
                  <a:lnTo>
                    <a:pt x="108" y="204"/>
                  </a:lnTo>
                  <a:lnTo>
                    <a:pt x="125" y="166"/>
                  </a:lnTo>
                  <a:lnTo>
                    <a:pt x="180" y="162"/>
                  </a:lnTo>
                  <a:lnTo>
                    <a:pt x="225" y="148"/>
                  </a:lnTo>
                  <a:lnTo>
                    <a:pt x="254" y="128"/>
                  </a:lnTo>
                  <a:lnTo>
                    <a:pt x="270" y="120"/>
                  </a:lnTo>
                  <a:lnTo>
                    <a:pt x="308" y="119"/>
                  </a:lnTo>
                  <a:lnTo>
                    <a:pt x="350" y="49"/>
                  </a:lnTo>
                  <a:lnTo>
                    <a:pt x="363" y="54"/>
                  </a:lnTo>
                  <a:lnTo>
                    <a:pt x="395" y="30"/>
                  </a:lnTo>
                  <a:lnTo>
                    <a:pt x="387" y="12"/>
                  </a:lnTo>
                  <a:lnTo>
                    <a:pt x="390" y="2"/>
                  </a:lnTo>
                  <a:lnTo>
                    <a:pt x="419" y="0"/>
                  </a:lnTo>
                  <a:lnTo>
                    <a:pt x="439" y="7"/>
                  </a:lnTo>
                  <a:lnTo>
                    <a:pt x="497" y="41"/>
                  </a:lnTo>
                  <a:lnTo>
                    <a:pt x="539" y="39"/>
                  </a:lnTo>
                  <a:lnTo>
                    <a:pt x="559" y="26"/>
                  </a:lnTo>
                  <a:lnTo>
                    <a:pt x="605" y="55"/>
                  </a:lnTo>
                  <a:lnTo>
                    <a:pt x="620" y="111"/>
                  </a:lnTo>
                  <a:lnTo>
                    <a:pt x="673" y="149"/>
                  </a:lnTo>
                  <a:lnTo>
                    <a:pt x="648" y="180"/>
                  </a:lnTo>
                  <a:lnTo>
                    <a:pt x="602" y="224"/>
                  </a:lnTo>
                  <a:lnTo>
                    <a:pt x="601" y="234"/>
                  </a:lnTo>
                  <a:lnTo>
                    <a:pt x="534" y="276"/>
                  </a:lnTo>
                  <a:lnTo>
                    <a:pt x="162" y="311"/>
                  </a:lnTo>
                  <a:lnTo>
                    <a:pt x="121" y="308"/>
                  </a:lnTo>
                  <a:lnTo>
                    <a:pt x="123" y="327"/>
                  </a:lnTo>
                  <a:lnTo>
                    <a:pt x="0" y="337"/>
                  </a:lnTo>
                  <a:lnTo>
                    <a:pt x="3" y="319"/>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2" name="Freeform 114"/>
            <p:cNvSpPr>
              <a:spLocks/>
            </p:cNvSpPr>
            <p:nvPr/>
          </p:nvSpPr>
          <p:spPr bwMode="auto">
            <a:xfrm>
              <a:off x="3655" y="2194"/>
              <a:ext cx="744" cy="264"/>
            </a:xfrm>
            <a:custGeom>
              <a:avLst/>
              <a:gdLst>
                <a:gd name="T0" fmla="*/ 11 w 794"/>
                <a:gd name="T1" fmla="*/ 220 h 263"/>
                <a:gd name="T2" fmla="*/ 8 w 794"/>
                <a:gd name="T3" fmla="*/ 216 h 263"/>
                <a:gd name="T4" fmla="*/ 25 w 794"/>
                <a:gd name="T5" fmla="*/ 199 h 263"/>
                <a:gd name="T6" fmla="*/ 44 w 794"/>
                <a:gd name="T7" fmla="*/ 158 h 263"/>
                <a:gd name="T8" fmla="*/ 37 w 794"/>
                <a:gd name="T9" fmla="*/ 148 h 263"/>
                <a:gd name="T10" fmla="*/ 46 w 794"/>
                <a:gd name="T11" fmla="*/ 125 h 263"/>
                <a:gd name="T12" fmla="*/ 46 w 794"/>
                <a:gd name="T13" fmla="*/ 102 h 263"/>
                <a:gd name="T14" fmla="*/ 58 w 794"/>
                <a:gd name="T15" fmla="*/ 86 h 263"/>
                <a:gd name="T16" fmla="*/ 154 w 794"/>
                <a:gd name="T17" fmla="*/ 76 h 263"/>
                <a:gd name="T18" fmla="*/ 153 w 794"/>
                <a:gd name="T19" fmla="*/ 57 h 263"/>
                <a:gd name="T20" fmla="*/ 185 w 794"/>
                <a:gd name="T21" fmla="*/ 60 h 263"/>
                <a:gd name="T22" fmla="*/ 474 w 794"/>
                <a:gd name="T23" fmla="*/ 25 h 263"/>
                <a:gd name="T24" fmla="*/ 619 w 794"/>
                <a:gd name="T25" fmla="*/ 0 h 263"/>
                <a:gd name="T26" fmla="*/ 593 w 794"/>
                <a:gd name="T27" fmla="*/ 63 h 263"/>
                <a:gd name="T28" fmla="*/ 554 w 794"/>
                <a:gd name="T29" fmla="*/ 75 h 263"/>
                <a:gd name="T30" fmla="*/ 535 w 794"/>
                <a:gd name="T31" fmla="*/ 107 h 263"/>
                <a:gd name="T32" fmla="*/ 464 w 794"/>
                <a:gd name="T33" fmla="*/ 163 h 263"/>
                <a:gd name="T34" fmla="*/ 460 w 794"/>
                <a:gd name="T35" fmla="*/ 182 h 263"/>
                <a:gd name="T36" fmla="*/ 444 w 794"/>
                <a:gd name="T37" fmla="*/ 194 h 263"/>
                <a:gd name="T38" fmla="*/ 444 w 794"/>
                <a:gd name="T39" fmla="*/ 220 h 263"/>
                <a:gd name="T40" fmla="*/ 348 w 794"/>
                <a:gd name="T41" fmla="*/ 234 h 263"/>
                <a:gd name="T42" fmla="*/ 156 w 794"/>
                <a:gd name="T43" fmla="*/ 255 h 263"/>
                <a:gd name="T44" fmla="*/ 0 w 794"/>
                <a:gd name="T45" fmla="*/ 267 h 263"/>
                <a:gd name="T46" fmla="*/ 11 w 794"/>
                <a:gd name="T47" fmla="*/ 220 h 263"/>
                <a:gd name="T48" fmla="*/ 11 w 794"/>
                <a:gd name="T49" fmla="*/ 220 h 2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4"/>
                <a:gd name="T76" fmla="*/ 0 h 263"/>
                <a:gd name="T77" fmla="*/ 794 w 794"/>
                <a:gd name="T78" fmla="*/ 263 h 2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4" h="263">
                  <a:moveTo>
                    <a:pt x="15" y="216"/>
                  </a:moveTo>
                  <a:lnTo>
                    <a:pt x="10" y="212"/>
                  </a:lnTo>
                  <a:lnTo>
                    <a:pt x="33" y="195"/>
                  </a:lnTo>
                  <a:lnTo>
                    <a:pt x="56" y="154"/>
                  </a:lnTo>
                  <a:lnTo>
                    <a:pt x="47" y="144"/>
                  </a:lnTo>
                  <a:lnTo>
                    <a:pt x="59" y="125"/>
                  </a:lnTo>
                  <a:lnTo>
                    <a:pt x="59" y="102"/>
                  </a:lnTo>
                  <a:lnTo>
                    <a:pt x="75" y="86"/>
                  </a:lnTo>
                  <a:lnTo>
                    <a:pt x="198" y="76"/>
                  </a:lnTo>
                  <a:lnTo>
                    <a:pt x="196" y="57"/>
                  </a:lnTo>
                  <a:lnTo>
                    <a:pt x="237" y="60"/>
                  </a:lnTo>
                  <a:lnTo>
                    <a:pt x="609" y="25"/>
                  </a:lnTo>
                  <a:lnTo>
                    <a:pt x="794" y="0"/>
                  </a:lnTo>
                  <a:lnTo>
                    <a:pt x="761" y="63"/>
                  </a:lnTo>
                  <a:lnTo>
                    <a:pt x="711" y="75"/>
                  </a:lnTo>
                  <a:lnTo>
                    <a:pt x="687" y="107"/>
                  </a:lnTo>
                  <a:lnTo>
                    <a:pt x="596" y="159"/>
                  </a:lnTo>
                  <a:lnTo>
                    <a:pt x="591" y="178"/>
                  </a:lnTo>
                  <a:lnTo>
                    <a:pt x="569" y="190"/>
                  </a:lnTo>
                  <a:lnTo>
                    <a:pt x="569" y="216"/>
                  </a:lnTo>
                  <a:lnTo>
                    <a:pt x="446" y="230"/>
                  </a:lnTo>
                  <a:lnTo>
                    <a:pt x="200" y="251"/>
                  </a:lnTo>
                  <a:lnTo>
                    <a:pt x="0" y="263"/>
                  </a:lnTo>
                  <a:lnTo>
                    <a:pt x="15" y="216"/>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3" name="Freeform 115"/>
            <p:cNvSpPr>
              <a:spLocks/>
            </p:cNvSpPr>
            <p:nvPr/>
          </p:nvSpPr>
          <p:spPr bwMode="auto">
            <a:xfrm>
              <a:off x="3553" y="2445"/>
              <a:ext cx="311" cy="558"/>
            </a:xfrm>
            <a:custGeom>
              <a:avLst/>
              <a:gdLst>
                <a:gd name="T0" fmla="*/ 19 w 330"/>
                <a:gd name="T1" fmla="*/ 393 h 557"/>
                <a:gd name="T2" fmla="*/ 43 w 330"/>
                <a:gd name="T3" fmla="*/ 351 h 557"/>
                <a:gd name="T4" fmla="*/ 36 w 330"/>
                <a:gd name="T5" fmla="*/ 339 h 557"/>
                <a:gd name="T6" fmla="*/ 25 w 330"/>
                <a:gd name="T7" fmla="*/ 245 h 557"/>
                <a:gd name="T8" fmla="*/ 23 w 330"/>
                <a:gd name="T9" fmla="*/ 183 h 557"/>
                <a:gd name="T10" fmla="*/ 39 w 330"/>
                <a:gd name="T11" fmla="*/ 115 h 557"/>
                <a:gd name="T12" fmla="*/ 68 w 330"/>
                <a:gd name="T13" fmla="*/ 68 h 557"/>
                <a:gd name="T14" fmla="*/ 66 w 330"/>
                <a:gd name="T15" fmla="*/ 55 h 557"/>
                <a:gd name="T16" fmla="*/ 85 w 330"/>
                <a:gd name="T17" fmla="*/ 12 h 557"/>
                <a:gd name="T18" fmla="*/ 242 w 330"/>
                <a:gd name="T19" fmla="*/ 0 h 557"/>
                <a:gd name="T20" fmla="*/ 251 w 330"/>
                <a:gd name="T21" fmla="*/ 10 h 557"/>
                <a:gd name="T22" fmla="*/ 242 w 330"/>
                <a:gd name="T23" fmla="*/ 360 h 557"/>
                <a:gd name="T24" fmla="*/ 260 w 330"/>
                <a:gd name="T25" fmla="*/ 527 h 557"/>
                <a:gd name="T26" fmla="*/ 254 w 330"/>
                <a:gd name="T27" fmla="*/ 535 h 557"/>
                <a:gd name="T28" fmla="*/ 221 w 330"/>
                <a:gd name="T29" fmla="*/ 525 h 557"/>
                <a:gd name="T30" fmla="*/ 170 w 330"/>
                <a:gd name="T31" fmla="*/ 561 h 557"/>
                <a:gd name="T32" fmla="*/ 144 w 330"/>
                <a:gd name="T33" fmla="*/ 508 h 557"/>
                <a:gd name="T34" fmla="*/ 148 w 330"/>
                <a:gd name="T35" fmla="*/ 469 h 557"/>
                <a:gd name="T36" fmla="*/ 0 w 330"/>
                <a:gd name="T37" fmla="*/ 477 h 557"/>
                <a:gd name="T38" fmla="*/ 19 w 330"/>
                <a:gd name="T39" fmla="*/ 393 h 557"/>
                <a:gd name="T40" fmla="*/ 19 w 330"/>
                <a:gd name="T41" fmla="*/ 393 h 5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0"/>
                <a:gd name="T64" fmla="*/ 0 h 557"/>
                <a:gd name="T65" fmla="*/ 330 w 330"/>
                <a:gd name="T66" fmla="*/ 557 h 5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0" h="557">
                  <a:moveTo>
                    <a:pt x="23" y="389"/>
                  </a:moveTo>
                  <a:lnTo>
                    <a:pt x="55" y="347"/>
                  </a:lnTo>
                  <a:lnTo>
                    <a:pt x="45" y="335"/>
                  </a:lnTo>
                  <a:lnTo>
                    <a:pt x="32" y="245"/>
                  </a:lnTo>
                  <a:lnTo>
                    <a:pt x="28" y="183"/>
                  </a:lnTo>
                  <a:lnTo>
                    <a:pt x="50" y="115"/>
                  </a:lnTo>
                  <a:lnTo>
                    <a:pt x="86" y="68"/>
                  </a:lnTo>
                  <a:lnTo>
                    <a:pt x="83" y="55"/>
                  </a:lnTo>
                  <a:lnTo>
                    <a:pt x="108" y="12"/>
                  </a:lnTo>
                  <a:lnTo>
                    <a:pt x="308" y="0"/>
                  </a:lnTo>
                  <a:lnTo>
                    <a:pt x="317" y="10"/>
                  </a:lnTo>
                  <a:lnTo>
                    <a:pt x="308" y="356"/>
                  </a:lnTo>
                  <a:lnTo>
                    <a:pt x="330" y="523"/>
                  </a:lnTo>
                  <a:lnTo>
                    <a:pt x="322" y="531"/>
                  </a:lnTo>
                  <a:lnTo>
                    <a:pt x="280" y="521"/>
                  </a:lnTo>
                  <a:lnTo>
                    <a:pt x="215" y="557"/>
                  </a:lnTo>
                  <a:lnTo>
                    <a:pt x="183" y="504"/>
                  </a:lnTo>
                  <a:lnTo>
                    <a:pt x="188" y="465"/>
                  </a:lnTo>
                  <a:lnTo>
                    <a:pt x="0" y="473"/>
                  </a:lnTo>
                  <a:lnTo>
                    <a:pt x="23" y="389"/>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4" name="Freeform 116"/>
            <p:cNvSpPr>
              <a:spLocks/>
            </p:cNvSpPr>
            <p:nvPr/>
          </p:nvSpPr>
          <p:spPr bwMode="auto">
            <a:xfrm>
              <a:off x="3843" y="2424"/>
              <a:ext cx="333" cy="562"/>
            </a:xfrm>
            <a:custGeom>
              <a:avLst/>
              <a:gdLst>
                <a:gd name="T0" fmla="*/ 8 w 354"/>
                <a:gd name="T1" fmla="*/ 31 h 562"/>
                <a:gd name="T2" fmla="*/ 0 w 354"/>
                <a:gd name="T3" fmla="*/ 377 h 562"/>
                <a:gd name="T4" fmla="*/ 18 w 354"/>
                <a:gd name="T5" fmla="*/ 544 h 562"/>
                <a:gd name="T6" fmla="*/ 37 w 354"/>
                <a:gd name="T7" fmla="*/ 551 h 562"/>
                <a:gd name="T8" fmla="*/ 54 w 354"/>
                <a:gd name="T9" fmla="*/ 538 h 562"/>
                <a:gd name="T10" fmla="*/ 64 w 354"/>
                <a:gd name="T11" fmla="*/ 551 h 562"/>
                <a:gd name="T12" fmla="*/ 49 w 354"/>
                <a:gd name="T13" fmla="*/ 562 h 562"/>
                <a:gd name="T14" fmla="*/ 87 w 354"/>
                <a:gd name="T15" fmla="*/ 549 h 562"/>
                <a:gd name="T16" fmla="*/ 95 w 354"/>
                <a:gd name="T17" fmla="*/ 534 h 562"/>
                <a:gd name="T18" fmla="*/ 90 w 354"/>
                <a:gd name="T19" fmla="*/ 525 h 562"/>
                <a:gd name="T20" fmla="*/ 92 w 354"/>
                <a:gd name="T21" fmla="*/ 510 h 562"/>
                <a:gd name="T22" fmla="*/ 74 w 354"/>
                <a:gd name="T23" fmla="*/ 489 h 562"/>
                <a:gd name="T24" fmla="*/ 74 w 354"/>
                <a:gd name="T25" fmla="*/ 471 h 562"/>
                <a:gd name="T26" fmla="*/ 277 w 354"/>
                <a:gd name="T27" fmla="*/ 449 h 562"/>
                <a:gd name="T28" fmla="*/ 261 w 354"/>
                <a:gd name="T29" fmla="*/ 360 h 562"/>
                <a:gd name="T30" fmla="*/ 271 w 354"/>
                <a:gd name="T31" fmla="*/ 306 h 562"/>
                <a:gd name="T32" fmla="*/ 246 w 354"/>
                <a:gd name="T33" fmla="*/ 237 h 562"/>
                <a:gd name="T34" fmla="*/ 192 w 354"/>
                <a:gd name="T35" fmla="*/ 0 h 562"/>
                <a:gd name="T36" fmla="*/ 0 w 354"/>
                <a:gd name="T37" fmla="*/ 21 h 562"/>
                <a:gd name="T38" fmla="*/ 8 w 354"/>
                <a:gd name="T39" fmla="*/ 31 h 562"/>
                <a:gd name="T40" fmla="*/ 8 w 354"/>
                <a:gd name="T41" fmla="*/ 31 h 5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2"/>
                <a:gd name="T65" fmla="*/ 354 w 354"/>
                <a:gd name="T66" fmla="*/ 562 h 5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2">
                  <a:moveTo>
                    <a:pt x="9" y="31"/>
                  </a:moveTo>
                  <a:lnTo>
                    <a:pt x="0" y="377"/>
                  </a:lnTo>
                  <a:lnTo>
                    <a:pt x="22" y="544"/>
                  </a:lnTo>
                  <a:lnTo>
                    <a:pt x="47" y="551"/>
                  </a:lnTo>
                  <a:lnTo>
                    <a:pt x="69" y="538"/>
                  </a:lnTo>
                  <a:lnTo>
                    <a:pt x="82" y="551"/>
                  </a:lnTo>
                  <a:lnTo>
                    <a:pt x="63" y="562"/>
                  </a:lnTo>
                  <a:lnTo>
                    <a:pt x="111" y="549"/>
                  </a:lnTo>
                  <a:lnTo>
                    <a:pt x="121" y="534"/>
                  </a:lnTo>
                  <a:lnTo>
                    <a:pt x="115" y="525"/>
                  </a:lnTo>
                  <a:lnTo>
                    <a:pt x="118" y="510"/>
                  </a:lnTo>
                  <a:lnTo>
                    <a:pt x="95" y="489"/>
                  </a:lnTo>
                  <a:lnTo>
                    <a:pt x="95" y="471"/>
                  </a:lnTo>
                  <a:lnTo>
                    <a:pt x="354" y="449"/>
                  </a:lnTo>
                  <a:lnTo>
                    <a:pt x="333" y="360"/>
                  </a:lnTo>
                  <a:lnTo>
                    <a:pt x="346" y="306"/>
                  </a:lnTo>
                  <a:lnTo>
                    <a:pt x="314" y="237"/>
                  </a:lnTo>
                  <a:lnTo>
                    <a:pt x="246" y="0"/>
                  </a:lnTo>
                  <a:lnTo>
                    <a:pt x="0" y="21"/>
                  </a:lnTo>
                  <a:lnTo>
                    <a:pt x="9" y="31"/>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5" name="Freeform 117"/>
            <p:cNvSpPr>
              <a:spLocks/>
            </p:cNvSpPr>
            <p:nvPr/>
          </p:nvSpPr>
          <p:spPr bwMode="auto">
            <a:xfrm>
              <a:off x="4074" y="2396"/>
              <a:ext cx="470" cy="513"/>
            </a:xfrm>
            <a:custGeom>
              <a:avLst/>
              <a:gdLst>
                <a:gd name="T0" fmla="*/ 53 w 500"/>
                <a:gd name="T1" fmla="*/ 266 h 513"/>
                <a:gd name="T2" fmla="*/ 78 w 500"/>
                <a:gd name="T3" fmla="*/ 335 h 513"/>
                <a:gd name="T4" fmla="*/ 68 w 500"/>
                <a:gd name="T5" fmla="*/ 389 h 513"/>
                <a:gd name="T6" fmla="*/ 85 w 500"/>
                <a:gd name="T7" fmla="*/ 478 h 513"/>
                <a:gd name="T8" fmla="*/ 100 w 500"/>
                <a:gd name="T9" fmla="*/ 507 h 513"/>
                <a:gd name="T10" fmla="*/ 308 w 500"/>
                <a:gd name="T11" fmla="*/ 492 h 513"/>
                <a:gd name="T12" fmla="*/ 311 w 500"/>
                <a:gd name="T13" fmla="*/ 510 h 513"/>
                <a:gd name="T14" fmla="*/ 323 w 500"/>
                <a:gd name="T15" fmla="*/ 513 h 513"/>
                <a:gd name="T16" fmla="*/ 319 w 500"/>
                <a:gd name="T17" fmla="*/ 469 h 513"/>
                <a:gd name="T18" fmla="*/ 327 w 500"/>
                <a:gd name="T19" fmla="*/ 458 h 513"/>
                <a:gd name="T20" fmla="*/ 358 w 500"/>
                <a:gd name="T21" fmla="*/ 466 h 513"/>
                <a:gd name="T22" fmla="*/ 362 w 500"/>
                <a:gd name="T23" fmla="*/ 435 h 513"/>
                <a:gd name="T24" fmla="*/ 359 w 500"/>
                <a:gd name="T25" fmla="*/ 395 h 513"/>
                <a:gd name="T26" fmla="*/ 371 w 500"/>
                <a:gd name="T27" fmla="*/ 384 h 513"/>
                <a:gd name="T28" fmla="*/ 390 w 500"/>
                <a:gd name="T29" fmla="*/ 306 h 513"/>
                <a:gd name="T30" fmla="*/ 378 w 500"/>
                <a:gd name="T31" fmla="*/ 303 h 513"/>
                <a:gd name="T32" fmla="*/ 327 w 500"/>
                <a:gd name="T33" fmla="*/ 202 h 513"/>
                <a:gd name="T34" fmla="*/ 216 w 500"/>
                <a:gd name="T35" fmla="*/ 76 h 513"/>
                <a:gd name="T36" fmla="*/ 169 w 500"/>
                <a:gd name="T37" fmla="*/ 37 h 513"/>
                <a:gd name="T38" fmla="*/ 186 w 500"/>
                <a:gd name="T39" fmla="*/ 0 h 513"/>
                <a:gd name="T40" fmla="*/ 96 w 500"/>
                <a:gd name="T41" fmla="*/ 15 h 513"/>
                <a:gd name="T42" fmla="*/ 0 w 500"/>
                <a:gd name="T43" fmla="*/ 29 h 513"/>
                <a:gd name="T44" fmla="*/ 53 w 500"/>
                <a:gd name="T45" fmla="*/ 266 h 513"/>
                <a:gd name="T46" fmla="*/ 53 w 500"/>
                <a:gd name="T47" fmla="*/ 266 h 5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3"/>
                <a:gd name="T74" fmla="*/ 500 w 500"/>
                <a:gd name="T75" fmla="*/ 513 h 5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3">
                  <a:moveTo>
                    <a:pt x="68" y="266"/>
                  </a:moveTo>
                  <a:lnTo>
                    <a:pt x="100" y="335"/>
                  </a:lnTo>
                  <a:lnTo>
                    <a:pt x="87" y="389"/>
                  </a:lnTo>
                  <a:lnTo>
                    <a:pt x="108" y="478"/>
                  </a:lnTo>
                  <a:lnTo>
                    <a:pt x="128" y="507"/>
                  </a:lnTo>
                  <a:lnTo>
                    <a:pt x="395" y="492"/>
                  </a:lnTo>
                  <a:lnTo>
                    <a:pt x="398" y="510"/>
                  </a:lnTo>
                  <a:lnTo>
                    <a:pt x="414" y="513"/>
                  </a:lnTo>
                  <a:lnTo>
                    <a:pt x="408" y="469"/>
                  </a:lnTo>
                  <a:lnTo>
                    <a:pt x="419" y="458"/>
                  </a:lnTo>
                  <a:lnTo>
                    <a:pt x="458" y="466"/>
                  </a:lnTo>
                  <a:lnTo>
                    <a:pt x="464" y="435"/>
                  </a:lnTo>
                  <a:lnTo>
                    <a:pt x="460" y="395"/>
                  </a:lnTo>
                  <a:lnTo>
                    <a:pt x="476" y="384"/>
                  </a:lnTo>
                  <a:lnTo>
                    <a:pt x="500" y="306"/>
                  </a:lnTo>
                  <a:lnTo>
                    <a:pt x="484" y="303"/>
                  </a:lnTo>
                  <a:lnTo>
                    <a:pt x="419" y="202"/>
                  </a:lnTo>
                  <a:lnTo>
                    <a:pt x="278" y="76"/>
                  </a:lnTo>
                  <a:lnTo>
                    <a:pt x="217" y="37"/>
                  </a:lnTo>
                  <a:lnTo>
                    <a:pt x="238" y="0"/>
                  </a:lnTo>
                  <a:lnTo>
                    <a:pt x="123" y="15"/>
                  </a:lnTo>
                  <a:lnTo>
                    <a:pt x="0" y="29"/>
                  </a:lnTo>
                  <a:lnTo>
                    <a:pt x="68" y="266"/>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6" name="Freeform 118"/>
            <p:cNvSpPr>
              <a:spLocks/>
            </p:cNvSpPr>
            <p:nvPr/>
          </p:nvSpPr>
          <p:spPr bwMode="auto">
            <a:xfrm>
              <a:off x="3932" y="2853"/>
              <a:ext cx="794" cy="623"/>
            </a:xfrm>
            <a:custGeom>
              <a:avLst/>
              <a:gdLst>
                <a:gd name="T0" fmla="*/ 0 w 844"/>
                <a:gd name="T1" fmla="*/ 60 h 623"/>
                <a:gd name="T2" fmla="*/ 19 w 844"/>
                <a:gd name="T3" fmla="*/ 81 h 623"/>
                <a:gd name="T4" fmla="*/ 16 w 844"/>
                <a:gd name="T5" fmla="*/ 96 h 623"/>
                <a:gd name="T6" fmla="*/ 21 w 844"/>
                <a:gd name="T7" fmla="*/ 105 h 623"/>
                <a:gd name="T8" fmla="*/ 12 w 844"/>
                <a:gd name="T9" fmla="*/ 120 h 623"/>
                <a:gd name="T10" fmla="*/ 90 w 844"/>
                <a:gd name="T11" fmla="*/ 86 h 623"/>
                <a:gd name="T12" fmla="*/ 189 w 844"/>
                <a:gd name="T13" fmla="*/ 165 h 623"/>
                <a:gd name="T14" fmla="*/ 271 w 844"/>
                <a:gd name="T15" fmla="*/ 110 h 623"/>
                <a:gd name="T16" fmla="*/ 317 w 844"/>
                <a:gd name="T17" fmla="*/ 123 h 623"/>
                <a:gd name="T18" fmla="*/ 377 w 844"/>
                <a:gd name="T19" fmla="*/ 198 h 623"/>
                <a:gd name="T20" fmla="*/ 399 w 844"/>
                <a:gd name="T21" fmla="*/ 198 h 623"/>
                <a:gd name="T22" fmla="*/ 417 w 844"/>
                <a:gd name="T23" fmla="*/ 249 h 623"/>
                <a:gd name="T24" fmla="*/ 412 w 844"/>
                <a:gd name="T25" fmla="*/ 352 h 623"/>
                <a:gd name="T26" fmla="*/ 426 w 844"/>
                <a:gd name="T27" fmla="*/ 363 h 623"/>
                <a:gd name="T28" fmla="*/ 428 w 844"/>
                <a:gd name="T29" fmla="*/ 346 h 623"/>
                <a:gd name="T30" fmla="*/ 448 w 844"/>
                <a:gd name="T31" fmla="*/ 346 h 623"/>
                <a:gd name="T32" fmla="*/ 428 w 844"/>
                <a:gd name="T33" fmla="*/ 393 h 623"/>
                <a:gd name="T34" fmla="*/ 480 w 844"/>
                <a:gd name="T35" fmla="*/ 457 h 623"/>
                <a:gd name="T36" fmla="*/ 486 w 844"/>
                <a:gd name="T37" fmla="*/ 440 h 623"/>
                <a:gd name="T38" fmla="*/ 491 w 844"/>
                <a:gd name="T39" fmla="*/ 485 h 623"/>
                <a:gd name="T40" fmla="*/ 508 w 844"/>
                <a:gd name="T41" fmla="*/ 495 h 623"/>
                <a:gd name="T42" fmla="*/ 525 w 844"/>
                <a:gd name="T43" fmla="*/ 550 h 623"/>
                <a:gd name="T44" fmla="*/ 543 w 844"/>
                <a:gd name="T45" fmla="*/ 550 h 623"/>
                <a:gd name="T46" fmla="*/ 581 w 844"/>
                <a:gd name="T47" fmla="*/ 601 h 623"/>
                <a:gd name="T48" fmla="*/ 602 w 844"/>
                <a:gd name="T49" fmla="*/ 605 h 623"/>
                <a:gd name="T50" fmla="*/ 602 w 844"/>
                <a:gd name="T51" fmla="*/ 613 h 623"/>
                <a:gd name="T52" fmla="*/ 588 w 844"/>
                <a:gd name="T53" fmla="*/ 627 h 623"/>
                <a:gd name="T54" fmla="*/ 621 w 844"/>
                <a:gd name="T55" fmla="*/ 621 h 623"/>
                <a:gd name="T56" fmla="*/ 643 w 844"/>
                <a:gd name="T57" fmla="*/ 609 h 623"/>
                <a:gd name="T58" fmla="*/ 654 w 844"/>
                <a:gd name="T59" fmla="*/ 537 h 623"/>
                <a:gd name="T60" fmla="*/ 661 w 844"/>
                <a:gd name="T61" fmla="*/ 540 h 623"/>
                <a:gd name="T62" fmla="*/ 655 w 844"/>
                <a:gd name="T63" fmla="*/ 440 h 623"/>
                <a:gd name="T64" fmla="*/ 647 w 844"/>
                <a:gd name="T65" fmla="*/ 410 h 623"/>
                <a:gd name="T66" fmla="*/ 575 w 844"/>
                <a:gd name="T67" fmla="*/ 261 h 623"/>
                <a:gd name="T68" fmla="*/ 520 w 844"/>
                <a:gd name="T69" fmla="*/ 123 h 623"/>
                <a:gd name="T70" fmla="*/ 485 w 844"/>
                <a:gd name="T71" fmla="*/ 10 h 623"/>
                <a:gd name="T72" fmla="*/ 477 w 844"/>
                <a:gd name="T73" fmla="*/ 8 h 623"/>
                <a:gd name="T74" fmla="*/ 446 w 844"/>
                <a:gd name="T75" fmla="*/ 0 h 623"/>
                <a:gd name="T76" fmla="*/ 438 w 844"/>
                <a:gd name="T77" fmla="*/ 11 h 623"/>
                <a:gd name="T78" fmla="*/ 442 w 844"/>
                <a:gd name="T79" fmla="*/ 55 h 623"/>
                <a:gd name="T80" fmla="*/ 429 w 844"/>
                <a:gd name="T81" fmla="*/ 52 h 623"/>
                <a:gd name="T82" fmla="*/ 428 w 844"/>
                <a:gd name="T83" fmla="*/ 34 h 623"/>
                <a:gd name="T84" fmla="*/ 217 w 844"/>
                <a:gd name="T85" fmla="*/ 49 h 623"/>
                <a:gd name="T86" fmla="*/ 203 w 844"/>
                <a:gd name="T87" fmla="*/ 20 h 623"/>
                <a:gd name="T88" fmla="*/ 0 w 844"/>
                <a:gd name="T89" fmla="*/ 42 h 623"/>
                <a:gd name="T90" fmla="*/ 0 w 844"/>
                <a:gd name="T91" fmla="*/ 60 h 623"/>
                <a:gd name="T92" fmla="*/ 0 w 844"/>
                <a:gd name="T93" fmla="*/ 60 h 6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4"/>
                <a:gd name="T142" fmla="*/ 0 h 623"/>
                <a:gd name="T143" fmla="*/ 844 w 844"/>
                <a:gd name="T144" fmla="*/ 623 h 6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4" h="623">
                  <a:moveTo>
                    <a:pt x="0" y="60"/>
                  </a:moveTo>
                  <a:lnTo>
                    <a:pt x="23" y="81"/>
                  </a:lnTo>
                  <a:lnTo>
                    <a:pt x="20" y="96"/>
                  </a:lnTo>
                  <a:lnTo>
                    <a:pt x="26" y="105"/>
                  </a:lnTo>
                  <a:lnTo>
                    <a:pt x="16" y="120"/>
                  </a:lnTo>
                  <a:lnTo>
                    <a:pt x="115" y="86"/>
                  </a:lnTo>
                  <a:lnTo>
                    <a:pt x="241" y="165"/>
                  </a:lnTo>
                  <a:lnTo>
                    <a:pt x="345" y="110"/>
                  </a:lnTo>
                  <a:lnTo>
                    <a:pt x="405" y="123"/>
                  </a:lnTo>
                  <a:lnTo>
                    <a:pt x="481" y="198"/>
                  </a:lnTo>
                  <a:lnTo>
                    <a:pt x="509" y="198"/>
                  </a:lnTo>
                  <a:lnTo>
                    <a:pt x="533" y="249"/>
                  </a:lnTo>
                  <a:lnTo>
                    <a:pt x="526" y="348"/>
                  </a:lnTo>
                  <a:lnTo>
                    <a:pt x="544" y="359"/>
                  </a:lnTo>
                  <a:lnTo>
                    <a:pt x="547" y="342"/>
                  </a:lnTo>
                  <a:lnTo>
                    <a:pt x="572" y="342"/>
                  </a:lnTo>
                  <a:lnTo>
                    <a:pt x="547" y="389"/>
                  </a:lnTo>
                  <a:lnTo>
                    <a:pt x="612" y="453"/>
                  </a:lnTo>
                  <a:lnTo>
                    <a:pt x="622" y="436"/>
                  </a:lnTo>
                  <a:lnTo>
                    <a:pt x="627" y="481"/>
                  </a:lnTo>
                  <a:lnTo>
                    <a:pt x="648" y="491"/>
                  </a:lnTo>
                  <a:lnTo>
                    <a:pt x="670" y="546"/>
                  </a:lnTo>
                  <a:lnTo>
                    <a:pt x="693" y="546"/>
                  </a:lnTo>
                  <a:lnTo>
                    <a:pt x="742" y="597"/>
                  </a:lnTo>
                  <a:lnTo>
                    <a:pt x="769" y="601"/>
                  </a:lnTo>
                  <a:lnTo>
                    <a:pt x="769" y="609"/>
                  </a:lnTo>
                  <a:lnTo>
                    <a:pt x="750" y="623"/>
                  </a:lnTo>
                  <a:lnTo>
                    <a:pt x="793" y="617"/>
                  </a:lnTo>
                  <a:lnTo>
                    <a:pt x="821" y="605"/>
                  </a:lnTo>
                  <a:lnTo>
                    <a:pt x="836" y="533"/>
                  </a:lnTo>
                  <a:lnTo>
                    <a:pt x="844" y="536"/>
                  </a:lnTo>
                  <a:lnTo>
                    <a:pt x="837" y="436"/>
                  </a:lnTo>
                  <a:lnTo>
                    <a:pt x="826" y="406"/>
                  </a:lnTo>
                  <a:lnTo>
                    <a:pt x="735" y="261"/>
                  </a:lnTo>
                  <a:lnTo>
                    <a:pt x="664" y="123"/>
                  </a:lnTo>
                  <a:lnTo>
                    <a:pt x="620" y="10"/>
                  </a:lnTo>
                  <a:lnTo>
                    <a:pt x="609" y="8"/>
                  </a:lnTo>
                  <a:lnTo>
                    <a:pt x="570" y="0"/>
                  </a:lnTo>
                  <a:lnTo>
                    <a:pt x="559" y="11"/>
                  </a:lnTo>
                  <a:lnTo>
                    <a:pt x="565" y="55"/>
                  </a:lnTo>
                  <a:lnTo>
                    <a:pt x="549" y="52"/>
                  </a:lnTo>
                  <a:lnTo>
                    <a:pt x="546" y="34"/>
                  </a:lnTo>
                  <a:lnTo>
                    <a:pt x="279" y="49"/>
                  </a:lnTo>
                  <a:lnTo>
                    <a:pt x="259" y="20"/>
                  </a:lnTo>
                  <a:lnTo>
                    <a:pt x="0" y="42"/>
                  </a:lnTo>
                  <a:lnTo>
                    <a:pt x="0" y="6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7" name="Freeform 119"/>
            <p:cNvSpPr>
              <a:spLocks/>
            </p:cNvSpPr>
            <p:nvPr/>
          </p:nvSpPr>
          <p:spPr bwMode="auto">
            <a:xfrm>
              <a:off x="4062" y="1569"/>
              <a:ext cx="364" cy="429"/>
            </a:xfrm>
            <a:custGeom>
              <a:avLst/>
              <a:gdLst>
                <a:gd name="T0" fmla="*/ 0 w 390"/>
                <a:gd name="T1" fmla="*/ 77 h 428"/>
                <a:gd name="T2" fmla="*/ 24 w 390"/>
                <a:gd name="T3" fmla="*/ 379 h 428"/>
                <a:gd name="T4" fmla="*/ 64 w 390"/>
                <a:gd name="T5" fmla="*/ 384 h 428"/>
                <a:gd name="T6" fmla="*/ 109 w 390"/>
                <a:gd name="T7" fmla="*/ 418 h 428"/>
                <a:gd name="T8" fmla="*/ 142 w 390"/>
                <a:gd name="T9" fmla="*/ 416 h 428"/>
                <a:gd name="T10" fmla="*/ 158 w 390"/>
                <a:gd name="T11" fmla="*/ 403 h 428"/>
                <a:gd name="T12" fmla="*/ 193 w 390"/>
                <a:gd name="T13" fmla="*/ 432 h 428"/>
                <a:gd name="T14" fmla="*/ 216 w 390"/>
                <a:gd name="T15" fmla="*/ 408 h 428"/>
                <a:gd name="T16" fmla="*/ 219 w 390"/>
                <a:gd name="T17" fmla="*/ 361 h 428"/>
                <a:gd name="T18" fmla="*/ 233 w 390"/>
                <a:gd name="T19" fmla="*/ 371 h 428"/>
                <a:gd name="T20" fmla="*/ 243 w 390"/>
                <a:gd name="T21" fmla="*/ 332 h 428"/>
                <a:gd name="T22" fmla="*/ 293 w 390"/>
                <a:gd name="T23" fmla="*/ 275 h 428"/>
                <a:gd name="T24" fmla="*/ 302 w 390"/>
                <a:gd name="T25" fmla="*/ 179 h 428"/>
                <a:gd name="T26" fmla="*/ 295 w 390"/>
                <a:gd name="T27" fmla="*/ 160 h 428"/>
                <a:gd name="T28" fmla="*/ 306 w 390"/>
                <a:gd name="T29" fmla="*/ 150 h 428"/>
                <a:gd name="T30" fmla="*/ 287 w 390"/>
                <a:gd name="T31" fmla="*/ 0 h 428"/>
                <a:gd name="T32" fmla="*/ 233 w 390"/>
                <a:gd name="T33" fmla="*/ 34 h 428"/>
                <a:gd name="T34" fmla="*/ 207 w 390"/>
                <a:gd name="T35" fmla="*/ 69 h 428"/>
                <a:gd name="T36" fmla="*/ 189 w 390"/>
                <a:gd name="T37" fmla="*/ 71 h 428"/>
                <a:gd name="T38" fmla="*/ 160 w 390"/>
                <a:gd name="T39" fmla="*/ 90 h 428"/>
                <a:gd name="T40" fmla="*/ 92 w 390"/>
                <a:gd name="T41" fmla="*/ 61 h 428"/>
                <a:gd name="T42" fmla="*/ 0 w 390"/>
                <a:gd name="T43" fmla="*/ 77 h 428"/>
                <a:gd name="T44" fmla="*/ 0 w 390"/>
                <a:gd name="T45" fmla="*/ 77 h 4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8"/>
                <a:gd name="T71" fmla="*/ 390 w 390"/>
                <a:gd name="T72" fmla="*/ 428 h 4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8">
                  <a:moveTo>
                    <a:pt x="0" y="77"/>
                  </a:moveTo>
                  <a:lnTo>
                    <a:pt x="32" y="375"/>
                  </a:lnTo>
                  <a:lnTo>
                    <a:pt x="81" y="380"/>
                  </a:lnTo>
                  <a:lnTo>
                    <a:pt x="139" y="414"/>
                  </a:lnTo>
                  <a:lnTo>
                    <a:pt x="181" y="412"/>
                  </a:lnTo>
                  <a:lnTo>
                    <a:pt x="201" y="399"/>
                  </a:lnTo>
                  <a:lnTo>
                    <a:pt x="247" y="428"/>
                  </a:lnTo>
                  <a:lnTo>
                    <a:pt x="275" y="404"/>
                  </a:lnTo>
                  <a:lnTo>
                    <a:pt x="281" y="357"/>
                  </a:lnTo>
                  <a:lnTo>
                    <a:pt x="299" y="367"/>
                  </a:lnTo>
                  <a:lnTo>
                    <a:pt x="309" y="328"/>
                  </a:lnTo>
                  <a:lnTo>
                    <a:pt x="374" y="271"/>
                  </a:lnTo>
                  <a:lnTo>
                    <a:pt x="385" y="179"/>
                  </a:lnTo>
                  <a:lnTo>
                    <a:pt x="377" y="160"/>
                  </a:lnTo>
                  <a:lnTo>
                    <a:pt x="390" y="150"/>
                  </a:lnTo>
                  <a:lnTo>
                    <a:pt x="366" y="0"/>
                  </a:lnTo>
                  <a:lnTo>
                    <a:pt x="299" y="34"/>
                  </a:lnTo>
                  <a:lnTo>
                    <a:pt x="265" y="69"/>
                  </a:lnTo>
                  <a:lnTo>
                    <a:pt x="241" y="71"/>
                  </a:lnTo>
                  <a:lnTo>
                    <a:pt x="204" y="90"/>
                  </a:lnTo>
                  <a:lnTo>
                    <a:pt x="118" y="61"/>
                  </a:lnTo>
                  <a:lnTo>
                    <a:pt x="0" y="77"/>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8" name="Freeform 120"/>
            <p:cNvSpPr>
              <a:spLocks/>
            </p:cNvSpPr>
            <p:nvPr/>
          </p:nvSpPr>
          <p:spPr bwMode="auto">
            <a:xfrm>
              <a:off x="4294" y="1720"/>
              <a:ext cx="392" cy="403"/>
            </a:xfrm>
            <a:custGeom>
              <a:avLst/>
              <a:gdLst>
                <a:gd name="T0" fmla="*/ 0 w 417"/>
                <a:gd name="T1" fmla="*/ 278 h 403"/>
                <a:gd name="T2" fmla="*/ 11 w 417"/>
                <a:gd name="T3" fmla="*/ 334 h 403"/>
                <a:gd name="T4" fmla="*/ 53 w 417"/>
                <a:gd name="T5" fmla="*/ 372 h 403"/>
                <a:gd name="T6" fmla="*/ 73 w 417"/>
                <a:gd name="T7" fmla="*/ 403 h 403"/>
                <a:gd name="T8" fmla="*/ 136 w 417"/>
                <a:gd name="T9" fmla="*/ 371 h 403"/>
                <a:gd name="T10" fmla="*/ 163 w 417"/>
                <a:gd name="T11" fmla="*/ 366 h 403"/>
                <a:gd name="T12" fmla="*/ 179 w 417"/>
                <a:gd name="T13" fmla="*/ 342 h 403"/>
                <a:gd name="T14" fmla="*/ 202 w 417"/>
                <a:gd name="T15" fmla="*/ 220 h 403"/>
                <a:gd name="T16" fmla="*/ 228 w 417"/>
                <a:gd name="T17" fmla="*/ 235 h 403"/>
                <a:gd name="T18" fmla="*/ 280 w 417"/>
                <a:gd name="T19" fmla="*/ 104 h 403"/>
                <a:gd name="T20" fmla="*/ 319 w 417"/>
                <a:gd name="T21" fmla="*/ 131 h 403"/>
                <a:gd name="T22" fmla="*/ 325 w 417"/>
                <a:gd name="T23" fmla="*/ 109 h 403"/>
                <a:gd name="T24" fmla="*/ 298 w 417"/>
                <a:gd name="T25" fmla="*/ 79 h 403"/>
                <a:gd name="T26" fmla="*/ 275 w 417"/>
                <a:gd name="T27" fmla="*/ 83 h 403"/>
                <a:gd name="T28" fmla="*/ 269 w 417"/>
                <a:gd name="T29" fmla="*/ 97 h 403"/>
                <a:gd name="T30" fmla="*/ 228 w 417"/>
                <a:gd name="T31" fmla="*/ 112 h 403"/>
                <a:gd name="T32" fmla="*/ 203 w 417"/>
                <a:gd name="T33" fmla="*/ 147 h 403"/>
                <a:gd name="T34" fmla="*/ 196 w 417"/>
                <a:gd name="T35" fmla="*/ 91 h 403"/>
                <a:gd name="T36" fmla="*/ 125 w 417"/>
                <a:gd name="T37" fmla="*/ 105 h 403"/>
                <a:gd name="T38" fmla="*/ 111 w 417"/>
                <a:gd name="T39" fmla="*/ 0 h 403"/>
                <a:gd name="T40" fmla="*/ 102 w 417"/>
                <a:gd name="T41" fmla="*/ 10 h 403"/>
                <a:gd name="T42" fmla="*/ 108 w 417"/>
                <a:gd name="T43" fmla="*/ 29 h 403"/>
                <a:gd name="T44" fmla="*/ 99 w 417"/>
                <a:gd name="T45" fmla="*/ 121 h 403"/>
                <a:gd name="T46" fmla="*/ 49 w 417"/>
                <a:gd name="T47" fmla="*/ 178 h 403"/>
                <a:gd name="T48" fmla="*/ 40 w 417"/>
                <a:gd name="T49" fmla="*/ 217 h 403"/>
                <a:gd name="T50" fmla="*/ 26 w 417"/>
                <a:gd name="T51" fmla="*/ 207 h 403"/>
                <a:gd name="T52" fmla="*/ 22 w 417"/>
                <a:gd name="T53" fmla="*/ 254 h 403"/>
                <a:gd name="T54" fmla="*/ 0 w 417"/>
                <a:gd name="T55" fmla="*/ 278 h 403"/>
                <a:gd name="T56" fmla="*/ 0 w 417"/>
                <a:gd name="T57" fmla="*/ 278 h 403"/>
                <a:gd name="T58" fmla="*/ 0 w 417"/>
                <a:gd name="T59" fmla="*/ 278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7"/>
                <a:gd name="T91" fmla="*/ 0 h 403"/>
                <a:gd name="T92" fmla="*/ 417 w 417"/>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7" h="403">
                  <a:moveTo>
                    <a:pt x="0" y="278"/>
                  </a:moveTo>
                  <a:lnTo>
                    <a:pt x="15" y="334"/>
                  </a:lnTo>
                  <a:lnTo>
                    <a:pt x="68" y="372"/>
                  </a:lnTo>
                  <a:lnTo>
                    <a:pt x="94" y="403"/>
                  </a:lnTo>
                  <a:lnTo>
                    <a:pt x="174" y="371"/>
                  </a:lnTo>
                  <a:lnTo>
                    <a:pt x="209" y="366"/>
                  </a:lnTo>
                  <a:lnTo>
                    <a:pt x="229" y="342"/>
                  </a:lnTo>
                  <a:lnTo>
                    <a:pt x="260" y="220"/>
                  </a:lnTo>
                  <a:lnTo>
                    <a:pt x="294" y="235"/>
                  </a:lnTo>
                  <a:lnTo>
                    <a:pt x="358" y="104"/>
                  </a:lnTo>
                  <a:lnTo>
                    <a:pt x="408" y="131"/>
                  </a:lnTo>
                  <a:lnTo>
                    <a:pt x="417" y="109"/>
                  </a:lnTo>
                  <a:lnTo>
                    <a:pt x="381" y="79"/>
                  </a:lnTo>
                  <a:lnTo>
                    <a:pt x="353" y="83"/>
                  </a:lnTo>
                  <a:lnTo>
                    <a:pt x="344" y="97"/>
                  </a:lnTo>
                  <a:lnTo>
                    <a:pt x="294" y="112"/>
                  </a:lnTo>
                  <a:lnTo>
                    <a:pt x="261" y="147"/>
                  </a:lnTo>
                  <a:lnTo>
                    <a:pt x="251" y="91"/>
                  </a:lnTo>
                  <a:lnTo>
                    <a:pt x="161" y="105"/>
                  </a:lnTo>
                  <a:lnTo>
                    <a:pt x="143" y="0"/>
                  </a:lnTo>
                  <a:lnTo>
                    <a:pt x="130" y="10"/>
                  </a:lnTo>
                  <a:lnTo>
                    <a:pt x="138" y="29"/>
                  </a:lnTo>
                  <a:lnTo>
                    <a:pt x="127" y="121"/>
                  </a:lnTo>
                  <a:lnTo>
                    <a:pt x="62" y="178"/>
                  </a:lnTo>
                  <a:lnTo>
                    <a:pt x="52" y="217"/>
                  </a:lnTo>
                  <a:lnTo>
                    <a:pt x="34" y="207"/>
                  </a:lnTo>
                  <a:lnTo>
                    <a:pt x="28" y="254"/>
                  </a:lnTo>
                  <a:lnTo>
                    <a:pt x="0" y="278"/>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9" name="Freeform 121"/>
            <p:cNvSpPr>
              <a:spLocks/>
            </p:cNvSpPr>
            <p:nvPr/>
          </p:nvSpPr>
          <p:spPr bwMode="auto">
            <a:xfrm>
              <a:off x="4530" y="1749"/>
              <a:ext cx="398" cy="204"/>
            </a:xfrm>
            <a:custGeom>
              <a:avLst/>
              <a:gdLst>
                <a:gd name="T0" fmla="*/ 0 w 423"/>
                <a:gd name="T1" fmla="*/ 62 h 204"/>
                <a:gd name="T2" fmla="*/ 8 w 423"/>
                <a:gd name="T3" fmla="*/ 118 h 204"/>
                <a:gd name="T4" fmla="*/ 34 w 423"/>
                <a:gd name="T5" fmla="*/ 83 h 204"/>
                <a:gd name="T6" fmla="*/ 73 w 423"/>
                <a:gd name="T7" fmla="*/ 68 h 204"/>
                <a:gd name="T8" fmla="*/ 80 w 423"/>
                <a:gd name="T9" fmla="*/ 54 h 204"/>
                <a:gd name="T10" fmla="*/ 102 w 423"/>
                <a:gd name="T11" fmla="*/ 50 h 204"/>
                <a:gd name="T12" fmla="*/ 130 w 423"/>
                <a:gd name="T13" fmla="*/ 80 h 204"/>
                <a:gd name="T14" fmla="*/ 149 w 423"/>
                <a:gd name="T15" fmla="*/ 86 h 204"/>
                <a:gd name="T16" fmla="*/ 184 w 423"/>
                <a:gd name="T17" fmla="*/ 126 h 204"/>
                <a:gd name="T18" fmla="*/ 172 w 423"/>
                <a:gd name="T19" fmla="*/ 165 h 204"/>
                <a:gd name="T20" fmla="*/ 176 w 423"/>
                <a:gd name="T21" fmla="*/ 183 h 204"/>
                <a:gd name="T22" fmla="*/ 192 w 423"/>
                <a:gd name="T23" fmla="*/ 175 h 204"/>
                <a:gd name="T24" fmla="*/ 205 w 423"/>
                <a:gd name="T25" fmla="*/ 175 h 204"/>
                <a:gd name="T26" fmla="*/ 214 w 423"/>
                <a:gd name="T27" fmla="*/ 188 h 204"/>
                <a:gd name="T28" fmla="*/ 231 w 423"/>
                <a:gd name="T29" fmla="*/ 188 h 204"/>
                <a:gd name="T30" fmla="*/ 236 w 423"/>
                <a:gd name="T31" fmla="*/ 183 h 204"/>
                <a:gd name="T32" fmla="*/ 227 w 423"/>
                <a:gd name="T33" fmla="*/ 148 h 204"/>
                <a:gd name="T34" fmla="*/ 223 w 423"/>
                <a:gd name="T35" fmla="*/ 83 h 204"/>
                <a:gd name="T36" fmla="*/ 211 w 423"/>
                <a:gd name="T37" fmla="*/ 73 h 204"/>
                <a:gd name="T38" fmla="*/ 236 w 423"/>
                <a:gd name="T39" fmla="*/ 44 h 204"/>
                <a:gd name="T40" fmla="*/ 237 w 423"/>
                <a:gd name="T41" fmla="*/ 25 h 204"/>
                <a:gd name="T42" fmla="*/ 254 w 423"/>
                <a:gd name="T43" fmla="*/ 26 h 204"/>
                <a:gd name="T44" fmla="*/ 232 w 423"/>
                <a:gd name="T45" fmla="*/ 67 h 204"/>
                <a:gd name="T46" fmla="*/ 247 w 423"/>
                <a:gd name="T47" fmla="*/ 115 h 204"/>
                <a:gd name="T48" fmla="*/ 249 w 423"/>
                <a:gd name="T49" fmla="*/ 128 h 204"/>
                <a:gd name="T50" fmla="*/ 259 w 423"/>
                <a:gd name="T51" fmla="*/ 135 h 204"/>
                <a:gd name="T52" fmla="*/ 244 w 423"/>
                <a:gd name="T53" fmla="*/ 133 h 204"/>
                <a:gd name="T54" fmla="*/ 247 w 423"/>
                <a:gd name="T55" fmla="*/ 164 h 204"/>
                <a:gd name="T56" fmla="*/ 275 w 423"/>
                <a:gd name="T57" fmla="*/ 183 h 204"/>
                <a:gd name="T58" fmla="*/ 280 w 423"/>
                <a:gd name="T59" fmla="*/ 188 h 204"/>
                <a:gd name="T60" fmla="*/ 289 w 423"/>
                <a:gd name="T61" fmla="*/ 188 h 204"/>
                <a:gd name="T62" fmla="*/ 285 w 423"/>
                <a:gd name="T63" fmla="*/ 204 h 204"/>
                <a:gd name="T64" fmla="*/ 317 w 423"/>
                <a:gd name="T65" fmla="*/ 183 h 204"/>
                <a:gd name="T66" fmla="*/ 324 w 423"/>
                <a:gd name="T67" fmla="*/ 157 h 204"/>
                <a:gd name="T68" fmla="*/ 331 w 423"/>
                <a:gd name="T69" fmla="*/ 130 h 204"/>
                <a:gd name="T70" fmla="*/ 285 w 423"/>
                <a:gd name="T71" fmla="*/ 143 h 204"/>
                <a:gd name="T72" fmla="*/ 254 w 423"/>
                <a:gd name="T73" fmla="*/ 0 h 204"/>
                <a:gd name="T74" fmla="*/ 0 w 423"/>
                <a:gd name="T75" fmla="*/ 62 h 204"/>
                <a:gd name="T76" fmla="*/ 0 w 423"/>
                <a:gd name="T77" fmla="*/ 62 h 204"/>
                <a:gd name="T78" fmla="*/ 0 w 423"/>
                <a:gd name="T79" fmla="*/ 62 h 2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3"/>
                <a:gd name="T121" fmla="*/ 0 h 204"/>
                <a:gd name="T122" fmla="*/ 423 w 423"/>
                <a:gd name="T123" fmla="*/ 204 h 2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3" h="204">
                  <a:moveTo>
                    <a:pt x="0" y="62"/>
                  </a:moveTo>
                  <a:lnTo>
                    <a:pt x="10" y="118"/>
                  </a:lnTo>
                  <a:lnTo>
                    <a:pt x="43" y="83"/>
                  </a:lnTo>
                  <a:lnTo>
                    <a:pt x="93" y="68"/>
                  </a:lnTo>
                  <a:lnTo>
                    <a:pt x="102" y="54"/>
                  </a:lnTo>
                  <a:lnTo>
                    <a:pt x="130" y="50"/>
                  </a:lnTo>
                  <a:lnTo>
                    <a:pt x="166" y="80"/>
                  </a:lnTo>
                  <a:lnTo>
                    <a:pt x="190" y="86"/>
                  </a:lnTo>
                  <a:lnTo>
                    <a:pt x="235" y="126"/>
                  </a:lnTo>
                  <a:lnTo>
                    <a:pt x="219" y="165"/>
                  </a:lnTo>
                  <a:lnTo>
                    <a:pt x="225" y="183"/>
                  </a:lnTo>
                  <a:lnTo>
                    <a:pt x="245" y="175"/>
                  </a:lnTo>
                  <a:lnTo>
                    <a:pt x="263" y="175"/>
                  </a:lnTo>
                  <a:lnTo>
                    <a:pt x="272" y="188"/>
                  </a:lnTo>
                  <a:lnTo>
                    <a:pt x="293" y="188"/>
                  </a:lnTo>
                  <a:lnTo>
                    <a:pt x="302" y="183"/>
                  </a:lnTo>
                  <a:lnTo>
                    <a:pt x="289" y="148"/>
                  </a:lnTo>
                  <a:lnTo>
                    <a:pt x="285" y="83"/>
                  </a:lnTo>
                  <a:lnTo>
                    <a:pt x="269" y="73"/>
                  </a:lnTo>
                  <a:lnTo>
                    <a:pt x="302" y="44"/>
                  </a:lnTo>
                  <a:lnTo>
                    <a:pt x="303" y="25"/>
                  </a:lnTo>
                  <a:lnTo>
                    <a:pt x="324" y="26"/>
                  </a:lnTo>
                  <a:lnTo>
                    <a:pt x="298" y="67"/>
                  </a:lnTo>
                  <a:lnTo>
                    <a:pt x="313" y="115"/>
                  </a:lnTo>
                  <a:lnTo>
                    <a:pt x="319" y="128"/>
                  </a:lnTo>
                  <a:lnTo>
                    <a:pt x="329" y="135"/>
                  </a:lnTo>
                  <a:lnTo>
                    <a:pt x="310" y="133"/>
                  </a:lnTo>
                  <a:lnTo>
                    <a:pt x="316" y="164"/>
                  </a:lnTo>
                  <a:lnTo>
                    <a:pt x="350" y="183"/>
                  </a:lnTo>
                  <a:lnTo>
                    <a:pt x="358" y="188"/>
                  </a:lnTo>
                  <a:lnTo>
                    <a:pt x="368" y="188"/>
                  </a:lnTo>
                  <a:lnTo>
                    <a:pt x="363" y="204"/>
                  </a:lnTo>
                  <a:lnTo>
                    <a:pt x="405" y="183"/>
                  </a:lnTo>
                  <a:lnTo>
                    <a:pt x="413" y="157"/>
                  </a:lnTo>
                  <a:lnTo>
                    <a:pt x="423" y="130"/>
                  </a:lnTo>
                  <a:lnTo>
                    <a:pt x="363" y="143"/>
                  </a:lnTo>
                  <a:lnTo>
                    <a:pt x="324" y="0"/>
                  </a:lnTo>
                  <a:lnTo>
                    <a:pt x="0" y="62"/>
                  </a:lnTo>
                  <a:close/>
                </a:path>
              </a:pathLst>
            </a:custGeom>
            <a:pattFill prst="pct5">
              <a:fgClr>
                <a:schemeClr val="tx1"/>
              </a:fgClr>
              <a:bgClr>
                <a:schemeClr val="bg1"/>
              </a:bgClr>
            </a:patt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0" name="Freeform 122"/>
            <p:cNvSpPr>
              <a:spLocks/>
            </p:cNvSpPr>
            <p:nvPr/>
          </p:nvSpPr>
          <p:spPr bwMode="auto">
            <a:xfrm>
              <a:off x="4228" y="1824"/>
              <a:ext cx="676" cy="395"/>
            </a:xfrm>
            <a:custGeom>
              <a:avLst/>
              <a:gdLst>
                <a:gd name="T0" fmla="*/ 52 w 719"/>
                <a:gd name="T1" fmla="*/ 353 h 395"/>
                <a:gd name="T2" fmla="*/ 53 w 719"/>
                <a:gd name="T3" fmla="*/ 343 h 395"/>
                <a:gd name="T4" fmla="*/ 89 w 719"/>
                <a:gd name="T5" fmla="*/ 299 h 395"/>
                <a:gd name="T6" fmla="*/ 109 w 719"/>
                <a:gd name="T7" fmla="*/ 268 h 395"/>
                <a:gd name="T8" fmla="*/ 129 w 719"/>
                <a:gd name="T9" fmla="*/ 299 h 395"/>
                <a:gd name="T10" fmla="*/ 191 w 719"/>
                <a:gd name="T11" fmla="*/ 267 h 395"/>
                <a:gd name="T12" fmla="*/ 218 w 719"/>
                <a:gd name="T13" fmla="*/ 262 h 395"/>
                <a:gd name="T14" fmla="*/ 234 w 719"/>
                <a:gd name="T15" fmla="*/ 238 h 395"/>
                <a:gd name="T16" fmla="*/ 259 w 719"/>
                <a:gd name="T17" fmla="*/ 116 h 395"/>
                <a:gd name="T18" fmla="*/ 285 w 719"/>
                <a:gd name="T19" fmla="*/ 131 h 395"/>
                <a:gd name="T20" fmla="*/ 335 w 719"/>
                <a:gd name="T21" fmla="*/ 0 h 395"/>
                <a:gd name="T22" fmla="*/ 374 w 719"/>
                <a:gd name="T23" fmla="*/ 27 h 395"/>
                <a:gd name="T24" fmla="*/ 382 w 719"/>
                <a:gd name="T25" fmla="*/ 5 h 395"/>
                <a:gd name="T26" fmla="*/ 400 w 719"/>
                <a:gd name="T27" fmla="*/ 11 h 395"/>
                <a:gd name="T28" fmla="*/ 436 w 719"/>
                <a:gd name="T29" fmla="*/ 51 h 395"/>
                <a:gd name="T30" fmla="*/ 423 w 719"/>
                <a:gd name="T31" fmla="*/ 90 h 395"/>
                <a:gd name="T32" fmla="*/ 427 w 719"/>
                <a:gd name="T33" fmla="*/ 108 h 395"/>
                <a:gd name="T34" fmla="*/ 443 w 719"/>
                <a:gd name="T35" fmla="*/ 100 h 395"/>
                <a:gd name="T36" fmla="*/ 453 w 719"/>
                <a:gd name="T37" fmla="*/ 118 h 395"/>
                <a:gd name="T38" fmla="*/ 509 w 719"/>
                <a:gd name="T39" fmla="*/ 141 h 395"/>
                <a:gd name="T40" fmla="*/ 458 w 719"/>
                <a:gd name="T41" fmla="*/ 137 h 395"/>
                <a:gd name="T42" fmla="*/ 511 w 719"/>
                <a:gd name="T43" fmla="*/ 197 h 395"/>
                <a:gd name="T44" fmla="*/ 479 w 719"/>
                <a:gd name="T45" fmla="*/ 191 h 395"/>
                <a:gd name="T46" fmla="*/ 545 w 719"/>
                <a:gd name="T47" fmla="*/ 246 h 395"/>
                <a:gd name="T48" fmla="*/ 562 w 719"/>
                <a:gd name="T49" fmla="*/ 283 h 395"/>
                <a:gd name="T50" fmla="*/ 551 w 719"/>
                <a:gd name="T51" fmla="*/ 278 h 395"/>
                <a:gd name="T52" fmla="*/ 548 w 719"/>
                <a:gd name="T53" fmla="*/ 288 h 395"/>
                <a:gd name="T54" fmla="*/ 328 w 719"/>
                <a:gd name="T55" fmla="*/ 341 h 395"/>
                <a:gd name="T56" fmla="*/ 145 w 719"/>
                <a:gd name="T57" fmla="*/ 370 h 395"/>
                <a:gd name="T58" fmla="*/ 0 w 719"/>
                <a:gd name="T59" fmla="*/ 395 h 395"/>
                <a:gd name="T60" fmla="*/ 52 w 719"/>
                <a:gd name="T61" fmla="*/ 353 h 395"/>
                <a:gd name="T62" fmla="*/ 52 w 719"/>
                <a:gd name="T63" fmla="*/ 353 h 3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9"/>
                <a:gd name="T97" fmla="*/ 0 h 395"/>
                <a:gd name="T98" fmla="*/ 719 w 719"/>
                <a:gd name="T99" fmla="*/ 395 h 3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9" h="395">
                  <a:moveTo>
                    <a:pt x="67" y="353"/>
                  </a:moveTo>
                  <a:lnTo>
                    <a:pt x="68" y="343"/>
                  </a:lnTo>
                  <a:lnTo>
                    <a:pt x="114" y="299"/>
                  </a:lnTo>
                  <a:lnTo>
                    <a:pt x="139" y="268"/>
                  </a:lnTo>
                  <a:lnTo>
                    <a:pt x="165" y="299"/>
                  </a:lnTo>
                  <a:lnTo>
                    <a:pt x="245" y="267"/>
                  </a:lnTo>
                  <a:lnTo>
                    <a:pt x="280" y="262"/>
                  </a:lnTo>
                  <a:lnTo>
                    <a:pt x="300" y="238"/>
                  </a:lnTo>
                  <a:lnTo>
                    <a:pt x="331" y="116"/>
                  </a:lnTo>
                  <a:lnTo>
                    <a:pt x="365" y="131"/>
                  </a:lnTo>
                  <a:lnTo>
                    <a:pt x="429" y="0"/>
                  </a:lnTo>
                  <a:lnTo>
                    <a:pt x="479" y="27"/>
                  </a:lnTo>
                  <a:lnTo>
                    <a:pt x="488" y="5"/>
                  </a:lnTo>
                  <a:lnTo>
                    <a:pt x="512" y="11"/>
                  </a:lnTo>
                  <a:lnTo>
                    <a:pt x="557" y="51"/>
                  </a:lnTo>
                  <a:lnTo>
                    <a:pt x="541" y="90"/>
                  </a:lnTo>
                  <a:lnTo>
                    <a:pt x="547" y="108"/>
                  </a:lnTo>
                  <a:lnTo>
                    <a:pt x="567" y="100"/>
                  </a:lnTo>
                  <a:lnTo>
                    <a:pt x="581" y="118"/>
                  </a:lnTo>
                  <a:lnTo>
                    <a:pt x="651" y="141"/>
                  </a:lnTo>
                  <a:lnTo>
                    <a:pt x="586" y="137"/>
                  </a:lnTo>
                  <a:lnTo>
                    <a:pt x="654" y="197"/>
                  </a:lnTo>
                  <a:lnTo>
                    <a:pt x="612" y="191"/>
                  </a:lnTo>
                  <a:lnTo>
                    <a:pt x="698" y="246"/>
                  </a:lnTo>
                  <a:lnTo>
                    <a:pt x="719" y="283"/>
                  </a:lnTo>
                  <a:lnTo>
                    <a:pt x="705" y="278"/>
                  </a:lnTo>
                  <a:lnTo>
                    <a:pt x="701" y="288"/>
                  </a:lnTo>
                  <a:lnTo>
                    <a:pt x="420" y="341"/>
                  </a:lnTo>
                  <a:lnTo>
                    <a:pt x="185" y="370"/>
                  </a:lnTo>
                  <a:lnTo>
                    <a:pt x="0" y="395"/>
                  </a:lnTo>
                  <a:lnTo>
                    <a:pt x="67" y="353"/>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1" name="Freeform 123"/>
            <p:cNvSpPr>
              <a:spLocks/>
            </p:cNvSpPr>
            <p:nvPr/>
          </p:nvSpPr>
          <p:spPr bwMode="auto">
            <a:xfrm>
              <a:off x="4874" y="1932"/>
              <a:ext cx="37" cy="99"/>
            </a:xfrm>
            <a:custGeom>
              <a:avLst/>
              <a:gdLst>
                <a:gd name="T0" fmla="*/ 0 w 39"/>
                <a:gd name="T1" fmla="*/ 99 h 99"/>
                <a:gd name="T2" fmla="*/ 9 w 39"/>
                <a:gd name="T3" fmla="*/ 71 h 99"/>
                <a:gd name="T4" fmla="*/ 24 w 39"/>
                <a:gd name="T5" fmla="*/ 55 h 99"/>
                <a:gd name="T6" fmla="*/ 31 w 39"/>
                <a:gd name="T7" fmla="*/ 0 h 99"/>
                <a:gd name="T8" fmla="*/ 13 w 39"/>
                <a:gd name="T9" fmla="*/ 13 h 99"/>
                <a:gd name="T10" fmla="*/ 0 w 39"/>
                <a:gd name="T11" fmla="*/ 65 h 99"/>
                <a:gd name="T12" fmla="*/ 0 w 39"/>
                <a:gd name="T13" fmla="*/ 99 h 99"/>
                <a:gd name="T14" fmla="*/ 0 w 39"/>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99"/>
                <a:gd name="T26" fmla="*/ 39 w 39"/>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99">
                  <a:moveTo>
                    <a:pt x="0" y="99"/>
                  </a:moveTo>
                  <a:lnTo>
                    <a:pt x="13" y="71"/>
                  </a:lnTo>
                  <a:lnTo>
                    <a:pt x="28" y="55"/>
                  </a:lnTo>
                  <a:lnTo>
                    <a:pt x="39" y="0"/>
                  </a:lnTo>
                  <a:lnTo>
                    <a:pt x="17" y="13"/>
                  </a:lnTo>
                  <a:lnTo>
                    <a:pt x="0" y="65"/>
                  </a:lnTo>
                  <a:lnTo>
                    <a:pt x="0" y="99"/>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2" name="Freeform 124"/>
            <p:cNvSpPr>
              <a:spLocks/>
            </p:cNvSpPr>
            <p:nvPr/>
          </p:nvSpPr>
          <p:spPr bwMode="auto">
            <a:xfrm>
              <a:off x="4190" y="2112"/>
              <a:ext cx="748" cy="347"/>
            </a:xfrm>
            <a:custGeom>
              <a:avLst/>
              <a:gdLst>
                <a:gd name="T0" fmla="*/ 0 w 793"/>
                <a:gd name="T1" fmla="*/ 302 h 346"/>
                <a:gd name="T2" fmla="*/ 90 w 793"/>
                <a:gd name="T3" fmla="*/ 287 h 346"/>
                <a:gd name="T4" fmla="*/ 142 w 793"/>
                <a:gd name="T5" fmla="*/ 255 h 346"/>
                <a:gd name="T6" fmla="*/ 241 w 793"/>
                <a:gd name="T7" fmla="*/ 242 h 346"/>
                <a:gd name="T8" fmla="*/ 281 w 793"/>
                <a:gd name="T9" fmla="*/ 274 h 346"/>
                <a:gd name="T10" fmla="*/ 346 w 793"/>
                <a:gd name="T11" fmla="*/ 263 h 346"/>
                <a:gd name="T12" fmla="*/ 442 w 793"/>
                <a:gd name="T13" fmla="*/ 350 h 346"/>
                <a:gd name="T14" fmla="*/ 483 w 793"/>
                <a:gd name="T15" fmla="*/ 339 h 346"/>
                <a:gd name="T16" fmla="*/ 536 w 793"/>
                <a:gd name="T17" fmla="*/ 238 h 346"/>
                <a:gd name="T18" fmla="*/ 580 w 793"/>
                <a:gd name="T19" fmla="*/ 217 h 346"/>
                <a:gd name="T20" fmla="*/ 595 w 793"/>
                <a:gd name="T21" fmla="*/ 188 h 346"/>
                <a:gd name="T22" fmla="*/ 547 w 793"/>
                <a:gd name="T23" fmla="*/ 200 h 346"/>
                <a:gd name="T24" fmla="*/ 533 w 793"/>
                <a:gd name="T25" fmla="*/ 179 h 346"/>
                <a:gd name="T26" fmla="*/ 563 w 793"/>
                <a:gd name="T27" fmla="*/ 165 h 346"/>
                <a:gd name="T28" fmla="*/ 563 w 793"/>
                <a:gd name="T29" fmla="*/ 152 h 346"/>
                <a:gd name="T30" fmla="*/ 530 w 793"/>
                <a:gd name="T31" fmla="*/ 137 h 346"/>
                <a:gd name="T32" fmla="*/ 572 w 793"/>
                <a:gd name="T33" fmla="*/ 118 h 346"/>
                <a:gd name="T34" fmla="*/ 569 w 793"/>
                <a:gd name="T35" fmla="*/ 139 h 346"/>
                <a:gd name="T36" fmla="*/ 596 w 793"/>
                <a:gd name="T37" fmla="*/ 139 h 346"/>
                <a:gd name="T38" fmla="*/ 611 w 793"/>
                <a:gd name="T39" fmla="*/ 103 h 346"/>
                <a:gd name="T40" fmla="*/ 621 w 793"/>
                <a:gd name="T41" fmla="*/ 102 h 346"/>
                <a:gd name="T42" fmla="*/ 614 w 793"/>
                <a:gd name="T43" fmla="*/ 69 h 346"/>
                <a:gd name="T44" fmla="*/ 596 w 793"/>
                <a:gd name="T45" fmla="*/ 102 h 346"/>
                <a:gd name="T46" fmla="*/ 576 w 793"/>
                <a:gd name="T47" fmla="*/ 31 h 346"/>
                <a:gd name="T48" fmla="*/ 590 w 793"/>
                <a:gd name="T49" fmla="*/ 27 h 346"/>
                <a:gd name="T50" fmla="*/ 607 w 793"/>
                <a:gd name="T51" fmla="*/ 47 h 346"/>
                <a:gd name="T52" fmla="*/ 595 w 793"/>
                <a:gd name="T53" fmla="*/ 14 h 346"/>
                <a:gd name="T54" fmla="*/ 580 w 793"/>
                <a:gd name="T55" fmla="*/ 0 h 346"/>
                <a:gd name="T56" fmla="*/ 360 w 793"/>
                <a:gd name="T57" fmla="*/ 53 h 346"/>
                <a:gd name="T58" fmla="*/ 176 w 793"/>
                <a:gd name="T59" fmla="*/ 82 h 346"/>
                <a:gd name="T60" fmla="*/ 151 w 793"/>
                <a:gd name="T61" fmla="*/ 145 h 346"/>
                <a:gd name="T62" fmla="*/ 112 w 793"/>
                <a:gd name="T63" fmla="*/ 157 h 346"/>
                <a:gd name="T64" fmla="*/ 92 w 793"/>
                <a:gd name="T65" fmla="*/ 193 h 346"/>
                <a:gd name="T66" fmla="*/ 22 w 793"/>
                <a:gd name="T67" fmla="*/ 245 h 346"/>
                <a:gd name="T68" fmla="*/ 18 w 793"/>
                <a:gd name="T69" fmla="*/ 264 h 346"/>
                <a:gd name="T70" fmla="*/ 0 w 793"/>
                <a:gd name="T71" fmla="*/ 276 h 346"/>
                <a:gd name="T72" fmla="*/ 0 w 793"/>
                <a:gd name="T73" fmla="*/ 302 h 346"/>
                <a:gd name="T74" fmla="*/ 0 w 793"/>
                <a:gd name="T75" fmla="*/ 302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5" y="283"/>
                  </a:lnTo>
                  <a:lnTo>
                    <a:pt x="181" y="251"/>
                  </a:lnTo>
                  <a:lnTo>
                    <a:pt x="307" y="238"/>
                  </a:lnTo>
                  <a:lnTo>
                    <a:pt x="359" y="270"/>
                  </a:lnTo>
                  <a:lnTo>
                    <a:pt x="442" y="259"/>
                  </a:lnTo>
                  <a:lnTo>
                    <a:pt x="566" y="346"/>
                  </a:lnTo>
                  <a:lnTo>
                    <a:pt x="615" y="335"/>
                  </a:lnTo>
                  <a:lnTo>
                    <a:pt x="685" y="234"/>
                  </a:lnTo>
                  <a:lnTo>
                    <a:pt x="741" y="213"/>
                  </a:lnTo>
                  <a:lnTo>
                    <a:pt x="759" y="184"/>
                  </a:lnTo>
                  <a:lnTo>
                    <a:pt x="698" y="196"/>
                  </a:lnTo>
                  <a:lnTo>
                    <a:pt x="681" y="175"/>
                  </a:lnTo>
                  <a:lnTo>
                    <a:pt x="719" y="165"/>
                  </a:lnTo>
                  <a:lnTo>
                    <a:pt x="719" y="152"/>
                  </a:lnTo>
                  <a:lnTo>
                    <a:pt x="677" y="137"/>
                  </a:lnTo>
                  <a:lnTo>
                    <a:pt x="730" y="118"/>
                  </a:lnTo>
                  <a:lnTo>
                    <a:pt x="727" y="139"/>
                  </a:lnTo>
                  <a:lnTo>
                    <a:pt x="761" y="139"/>
                  </a:lnTo>
                  <a:lnTo>
                    <a:pt x="780" y="103"/>
                  </a:lnTo>
                  <a:lnTo>
                    <a:pt x="793" y="102"/>
                  </a:lnTo>
                  <a:lnTo>
                    <a:pt x="785" y="69"/>
                  </a:lnTo>
                  <a:lnTo>
                    <a:pt x="761" y="102"/>
                  </a:lnTo>
                  <a:lnTo>
                    <a:pt x="736" y="31"/>
                  </a:lnTo>
                  <a:lnTo>
                    <a:pt x="753" y="27"/>
                  </a:lnTo>
                  <a:lnTo>
                    <a:pt x="775" y="47"/>
                  </a:lnTo>
                  <a:lnTo>
                    <a:pt x="759" y="14"/>
                  </a:lnTo>
                  <a:lnTo>
                    <a:pt x="741" y="0"/>
                  </a:lnTo>
                  <a:lnTo>
                    <a:pt x="460" y="53"/>
                  </a:lnTo>
                  <a:lnTo>
                    <a:pt x="225" y="82"/>
                  </a:lnTo>
                  <a:lnTo>
                    <a:pt x="192" y="145"/>
                  </a:lnTo>
                  <a:lnTo>
                    <a:pt x="142" y="157"/>
                  </a:lnTo>
                  <a:lnTo>
                    <a:pt x="118" y="189"/>
                  </a:lnTo>
                  <a:lnTo>
                    <a:pt x="27" y="241"/>
                  </a:lnTo>
                  <a:lnTo>
                    <a:pt x="22" y="260"/>
                  </a:lnTo>
                  <a:lnTo>
                    <a:pt x="0" y="272"/>
                  </a:lnTo>
                  <a:lnTo>
                    <a:pt x="0" y="298"/>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b="1" kern="0" dirty="0">
                <a:solidFill>
                  <a:srgbClr val="FFFFFF"/>
                </a:solidFill>
                <a:latin typeface="Arial" pitchFamily="34" charset="0"/>
                <a:cs typeface="Arial" pitchFamily="34" charset="0"/>
              </a:endParaRPr>
            </a:p>
          </p:txBody>
        </p:sp>
        <p:sp>
          <p:nvSpPr>
            <p:cNvPr id="103" name="Freeform 125"/>
            <p:cNvSpPr>
              <a:spLocks/>
            </p:cNvSpPr>
            <p:nvPr/>
          </p:nvSpPr>
          <p:spPr bwMode="auto">
            <a:xfrm>
              <a:off x="4279" y="2350"/>
              <a:ext cx="444" cy="352"/>
            </a:xfrm>
            <a:custGeom>
              <a:avLst/>
              <a:gdLst>
                <a:gd name="T0" fmla="*/ 17 w 472"/>
                <a:gd name="T1" fmla="*/ 45 h 351"/>
                <a:gd name="T2" fmla="*/ 68 w 472"/>
                <a:gd name="T3" fmla="*/ 13 h 351"/>
                <a:gd name="T4" fmla="*/ 167 w 472"/>
                <a:gd name="T5" fmla="*/ 0 h 351"/>
                <a:gd name="T6" fmla="*/ 207 w 472"/>
                <a:gd name="T7" fmla="*/ 32 h 351"/>
                <a:gd name="T8" fmla="*/ 273 w 472"/>
                <a:gd name="T9" fmla="*/ 21 h 351"/>
                <a:gd name="T10" fmla="*/ 370 w 472"/>
                <a:gd name="T11" fmla="*/ 108 h 351"/>
                <a:gd name="T12" fmla="*/ 326 w 472"/>
                <a:gd name="T13" fmla="*/ 175 h 351"/>
                <a:gd name="T14" fmla="*/ 330 w 472"/>
                <a:gd name="T15" fmla="*/ 208 h 351"/>
                <a:gd name="T16" fmla="*/ 257 w 472"/>
                <a:gd name="T17" fmla="*/ 293 h 351"/>
                <a:gd name="T18" fmla="*/ 245 w 472"/>
                <a:gd name="T19" fmla="*/ 297 h 351"/>
                <a:gd name="T20" fmla="*/ 238 w 472"/>
                <a:gd name="T21" fmla="*/ 323 h 351"/>
                <a:gd name="T22" fmla="*/ 221 w 472"/>
                <a:gd name="T23" fmla="*/ 308 h 351"/>
                <a:gd name="T24" fmla="*/ 235 w 472"/>
                <a:gd name="T25" fmla="*/ 332 h 351"/>
                <a:gd name="T26" fmla="*/ 221 w 472"/>
                <a:gd name="T27" fmla="*/ 355 h 351"/>
                <a:gd name="T28" fmla="*/ 209 w 472"/>
                <a:gd name="T29" fmla="*/ 352 h 351"/>
                <a:gd name="T30" fmla="*/ 158 w 472"/>
                <a:gd name="T31" fmla="*/ 251 h 351"/>
                <a:gd name="T32" fmla="*/ 48 w 472"/>
                <a:gd name="T33" fmla="*/ 121 h 351"/>
                <a:gd name="T34" fmla="*/ 0 w 472"/>
                <a:gd name="T35" fmla="*/ 82 h 351"/>
                <a:gd name="T36" fmla="*/ 17 w 472"/>
                <a:gd name="T37" fmla="*/ 45 h 351"/>
                <a:gd name="T38" fmla="*/ 17 w 472"/>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2"/>
                <a:gd name="T61" fmla="*/ 0 h 351"/>
                <a:gd name="T62" fmla="*/ 472 w 472"/>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2" h="351">
                  <a:moveTo>
                    <a:pt x="21" y="45"/>
                  </a:moveTo>
                  <a:lnTo>
                    <a:pt x="87" y="13"/>
                  </a:lnTo>
                  <a:lnTo>
                    <a:pt x="213" y="0"/>
                  </a:lnTo>
                  <a:lnTo>
                    <a:pt x="265" y="32"/>
                  </a:lnTo>
                  <a:lnTo>
                    <a:pt x="348" y="21"/>
                  </a:lnTo>
                  <a:lnTo>
                    <a:pt x="472" y="108"/>
                  </a:lnTo>
                  <a:lnTo>
                    <a:pt x="417" y="175"/>
                  </a:lnTo>
                  <a:lnTo>
                    <a:pt x="421" y="204"/>
                  </a:lnTo>
                  <a:lnTo>
                    <a:pt x="327" y="289"/>
                  </a:lnTo>
                  <a:lnTo>
                    <a:pt x="311" y="293"/>
                  </a:lnTo>
                  <a:lnTo>
                    <a:pt x="304" y="319"/>
                  </a:lnTo>
                  <a:lnTo>
                    <a:pt x="283" y="304"/>
                  </a:lnTo>
                  <a:lnTo>
                    <a:pt x="301" y="328"/>
                  </a:lnTo>
                  <a:lnTo>
                    <a:pt x="283" y="351"/>
                  </a:lnTo>
                  <a:lnTo>
                    <a:pt x="267" y="348"/>
                  </a:lnTo>
                  <a:lnTo>
                    <a:pt x="202" y="247"/>
                  </a:lnTo>
                  <a:lnTo>
                    <a:pt x="61" y="121"/>
                  </a:lnTo>
                  <a:lnTo>
                    <a:pt x="0" y="82"/>
                  </a:lnTo>
                  <a:lnTo>
                    <a:pt x="21" y="45"/>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4" name="Freeform 126"/>
            <p:cNvSpPr>
              <a:spLocks/>
            </p:cNvSpPr>
            <p:nvPr/>
          </p:nvSpPr>
          <p:spPr bwMode="auto">
            <a:xfrm>
              <a:off x="4835" y="1735"/>
              <a:ext cx="93" cy="156"/>
            </a:xfrm>
            <a:custGeom>
              <a:avLst/>
              <a:gdLst>
                <a:gd name="T0" fmla="*/ 0 w 99"/>
                <a:gd name="T1" fmla="*/ 14 h 157"/>
                <a:gd name="T2" fmla="*/ 11 w 99"/>
                <a:gd name="T3" fmla="*/ 0 h 157"/>
                <a:gd name="T4" fmla="*/ 25 w 99"/>
                <a:gd name="T5" fmla="*/ 0 h 157"/>
                <a:gd name="T6" fmla="*/ 21 w 99"/>
                <a:gd name="T7" fmla="*/ 16 h 157"/>
                <a:gd name="T8" fmla="*/ 17 w 99"/>
                <a:gd name="T9" fmla="*/ 21 h 157"/>
                <a:gd name="T10" fmla="*/ 21 w 99"/>
                <a:gd name="T11" fmla="*/ 39 h 157"/>
                <a:gd name="T12" fmla="*/ 38 w 99"/>
                <a:gd name="T13" fmla="*/ 63 h 157"/>
                <a:gd name="T14" fmla="*/ 42 w 99"/>
                <a:gd name="T15" fmla="*/ 78 h 157"/>
                <a:gd name="T16" fmla="*/ 57 w 99"/>
                <a:gd name="T17" fmla="*/ 99 h 157"/>
                <a:gd name="T18" fmla="*/ 69 w 99"/>
                <a:gd name="T19" fmla="*/ 104 h 157"/>
                <a:gd name="T20" fmla="*/ 73 w 99"/>
                <a:gd name="T21" fmla="*/ 119 h 157"/>
                <a:gd name="T22" fmla="*/ 63 w 99"/>
                <a:gd name="T23" fmla="*/ 130 h 157"/>
                <a:gd name="T24" fmla="*/ 75 w 99"/>
                <a:gd name="T25" fmla="*/ 128 h 157"/>
                <a:gd name="T26" fmla="*/ 77 w 99"/>
                <a:gd name="T27" fmla="*/ 140 h 157"/>
                <a:gd name="T28" fmla="*/ 31 w 99"/>
                <a:gd name="T29" fmla="*/ 153 h 157"/>
                <a:gd name="T30" fmla="*/ 0 w 99"/>
                <a:gd name="T31" fmla="*/ 14 h 157"/>
                <a:gd name="T32" fmla="*/ 0 w 99"/>
                <a:gd name="T33" fmla="*/ 14 h 1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157"/>
                <a:gd name="T53" fmla="*/ 99 w 99"/>
                <a:gd name="T54" fmla="*/ 157 h 1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157">
                  <a:moveTo>
                    <a:pt x="0" y="14"/>
                  </a:moveTo>
                  <a:lnTo>
                    <a:pt x="15" y="0"/>
                  </a:lnTo>
                  <a:lnTo>
                    <a:pt x="33" y="0"/>
                  </a:lnTo>
                  <a:lnTo>
                    <a:pt x="26" y="16"/>
                  </a:lnTo>
                  <a:lnTo>
                    <a:pt x="21" y="21"/>
                  </a:lnTo>
                  <a:lnTo>
                    <a:pt x="26" y="39"/>
                  </a:lnTo>
                  <a:lnTo>
                    <a:pt x="49" y="63"/>
                  </a:lnTo>
                  <a:lnTo>
                    <a:pt x="54" y="82"/>
                  </a:lnTo>
                  <a:lnTo>
                    <a:pt x="73" y="103"/>
                  </a:lnTo>
                  <a:lnTo>
                    <a:pt x="88" y="108"/>
                  </a:lnTo>
                  <a:lnTo>
                    <a:pt x="94" y="123"/>
                  </a:lnTo>
                  <a:lnTo>
                    <a:pt x="81" y="134"/>
                  </a:lnTo>
                  <a:lnTo>
                    <a:pt x="96" y="132"/>
                  </a:lnTo>
                  <a:lnTo>
                    <a:pt x="99" y="144"/>
                  </a:lnTo>
                  <a:lnTo>
                    <a:pt x="39" y="157"/>
                  </a:lnTo>
                  <a:lnTo>
                    <a:pt x="0" y="14"/>
                  </a:lnTo>
                  <a:close/>
                </a:path>
              </a:pathLst>
            </a:custGeom>
            <a:solidFill>
              <a:srgbClr val="0072C6"/>
            </a:solid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5" name="Freeform 127"/>
            <p:cNvSpPr>
              <a:spLocks/>
            </p:cNvSpPr>
            <p:nvPr/>
          </p:nvSpPr>
          <p:spPr bwMode="auto">
            <a:xfrm>
              <a:off x="4406" y="1487"/>
              <a:ext cx="508" cy="338"/>
            </a:xfrm>
            <a:custGeom>
              <a:avLst/>
              <a:gdLst>
                <a:gd name="T0" fmla="*/ 34 w 540"/>
                <a:gd name="T1" fmla="*/ 338 h 338"/>
                <a:gd name="T2" fmla="*/ 103 w 540"/>
                <a:gd name="T3" fmla="*/ 324 h 338"/>
                <a:gd name="T4" fmla="*/ 357 w 540"/>
                <a:gd name="T5" fmla="*/ 262 h 338"/>
                <a:gd name="T6" fmla="*/ 369 w 540"/>
                <a:gd name="T7" fmla="*/ 248 h 338"/>
                <a:gd name="T8" fmla="*/ 383 w 540"/>
                <a:gd name="T9" fmla="*/ 248 h 338"/>
                <a:gd name="T10" fmla="*/ 400 w 540"/>
                <a:gd name="T11" fmla="*/ 233 h 338"/>
                <a:gd name="T12" fmla="*/ 423 w 540"/>
                <a:gd name="T13" fmla="*/ 194 h 338"/>
                <a:gd name="T14" fmla="*/ 381 w 540"/>
                <a:gd name="T15" fmla="*/ 152 h 338"/>
                <a:gd name="T16" fmla="*/ 380 w 540"/>
                <a:gd name="T17" fmla="*/ 113 h 338"/>
                <a:gd name="T18" fmla="*/ 400 w 540"/>
                <a:gd name="T19" fmla="*/ 58 h 338"/>
                <a:gd name="T20" fmla="*/ 372 w 540"/>
                <a:gd name="T21" fmla="*/ 40 h 338"/>
                <a:gd name="T22" fmla="*/ 341 w 540"/>
                <a:gd name="T23" fmla="*/ 0 h 338"/>
                <a:gd name="T24" fmla="*/ 59 w 540"/>
                <a:gd name="T25" fmla="*/ 66 h 338"/>
                <a:gd name="T26" fmla="*/ 46 w 540"/>
                <a:gd name="T27" fmla="*/ 40 h 338"/>
                <a:gd name="T28" fmla="*/ 0 w 540"/>
                <a:gd name="T29" fmla="*/ 83 h 338"/>
                <a:gd name="T30" fmla="*/ 34 w 540"/>
                <a:gd name="T31" fmla="*/ 338 h 338"/>
                <a:gd name="T32" fmla="*/ 34 w 540"/>
                <a:gd name="T33" fmla="*/ 338 h 3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0"/>
                <a:gd name="T52" fmla="*/ 0 h 338"/>
                <a:gd name="T53" fmla="*/ 540 w 540"/>
                <a:gd name="T54" fmla="*/ 338 h 3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0" h="338">
                  <a:moveTo>
                    <a:pt x="42" y="338"/>
                  </a:moveTo>
                  <a:lnTo>
                    <a:pt x="132" y="324"/>
                  </a:lnTo>
                  <a:lnTo>
                    <a:pt x="456" y="262"/>
                  </a:lnTo>
                  <a:lnTo>
                    <a:pt x="471" y="248"/>
                  </a:lnTo>
                  <a:lnTo>
                    <a:pt x="489" y="248"/>
                  </a:lnTo>
                  <a:lnTo>
                    <a:pt x="510" y="233"/>
                  </a:lnTo>
                  <a:lnTo>
                    <a:pt x="540" y="194"/>
                  </a:lnTo>
                  <a:lnTo>
                    <a:pt x="487" y="152"/>
                  </a:lnTo>
                  <a:lnTo>
                    <a:pt x="485" y="113"/>
                  </a:lnTo>
                  <a:lnTo>
                    <a:pt x="510" y="58"/>
                  </a:lnTo>
                  <a:lnTo>
                    <a:pt x="474" y="40"/>
                  </a:lnTo>
                  <a:lnTo>
                    <a:pt x="435" y="0"/>
                  </a:lnTo>
                  <a:lnTo>
                    <a:pt x="76" y="66"/>
                  </a:lnTo>
                  <a:lnTo>
                    <a:pt x="58" y="40"/>
                  </a:lnTo>
                  <a:lnTo>
                    <a:pt x="0" y="83"/>
                  </a:lnTo>
                  <a:lnTo>
                    <a:pt x="42" y="338"/>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6" name="Freeform 128"/>
            <p:cNvSpPr>
              <a:spLocks/>
            </p:cNvSpPr>
            <p:nvPr/>
          </p:nvSpPr>
          <p:spPr bwMode="auto">
            <a:xfrm>
              <a:off x="4859" y="1545"/>
              <a:ext cx="110" cy="277"/>
            </a:xfrm>
            <a:custGeom>
              <a:avLst/>
              <a:gdLst>
                <a:gd name="T0" fmla="*/ 7 w 117"/>
                <a:gd name="T1" fmla="*/ 190 h 277"/>
                <a:gd name="T2" fmla="*/ 22 w 117"/>
                <a:gd name="T3" fmla="*/ 175 h 277"/>
                <a:gd name="T4" fmla="*/ 46 w 117"/>
                <a:gd name="T5" fmla="*/ 136 h 277"/>
                <a:gd name="T6" fmla="*/ 5 w 117"/>
                <a:gd name="T7" fmla="*/ 94 h 277"/>
                <a:gd name="T8" fmla="*/ 3 w 117"/>
                <a:gd name="T9" fmla="*/ 55 h 277"/>
                <a:gd name="T10" fmla="*/ 22 w 117"/>
                <a:gd name="T11" fmla="*/ 0 h 277"/>
                <a:gd name="T12" fmla="*/ 84 w 117"/>
                <a:gd name="T13" fmla="*/ 28 h 277"/>
                <a:gd name="T14" fmla="*/ 85 w 117"/>
                <a:gd name="T15" fmla="*/ 38 h 277"/>
                <a:gd name="T16" fmla="*/ 77 w 117"/>
                <a:gd name="T17" fmla="*/ 68 h 277"/>
                <a:gd name="T18" fmla="*/ 71 w 117"/>
                <a:gd name="T19" fmla="*/ 75 h 277"/>
                <a:gd name="T20" fmla="*/ 70 w 117"/>
                <a:gd name="T21" fmla="*/ 91 h 277"/>
                <a:gd name="T22" fmla="*/ 76 w 117"/>
                <a:gd name="T23" fmla="*/ 96 h 277"/>
                <a:gd name="T24" fmla="*/ 91 w 117"/>
                <a:gd name="T25" fmla="*/ 91 h 277"/>
                <a:gd name="T26" fmla="*/ 91 w 117"/>
                <a:gd name="T27" fmla="*/ 138 h 277"/>
                <a:gd name="T28" fmla="*/ 91 w 117"/>
                <a:gd name="T29" fmla="*/ 167 h 277"/>
                <a:gd name="T30" fmla="*/ 91 w 117"/>
                <a:gd name="T31" fmla="*/ 183 h 277"/>
                <a:gd name="T32" fmla="*/ 86 w 117"/>
                <a:gd name="T33" fmla="*/ 198 h 277"/>
                <a:gd name="T34" fmla="*/ 80 w 117"/>
                <a:gd name="T35" fmla="*/ 199 h 277"/>
                <a:gd name="T36" fmla="*/ 82 w 117"/>
                <a:gd name="T37" fmla="*/ 212 h 277"/>
                <a:gd name="T38" fmla="*/ 59 w 117"/>
                <a:gd name="T39" fmla="*/ 277 h 277"/>
                <a:gd name="T40" fmla="*/ 55 w 117"/>
                <a:gd name="T41" fmla="*/ 277 h 277"/>
                <a:gd name="T42" fmla="*/ 52 w 117"/>
                <a:gd name="T43" fmla="*/ 253 h 277"/>
                <a:gd name="T44" fmla="*/ 37 w 117"/>
                <a:gd name="T45" fmla="*/ 253 h 277"/>
                <a:gd name="T46" fmla="*/ 7 w 117"/>
                <a:gd name="T47" fmla="*/ 227 h 277"/>
                <a:gd name="T48" fmla="*/ 0 w 117"/>
                <a:gd name="T49" fmla="*/ 206 h 277"/>
                <a:gd name="T50" fmla="*/ 7 w 117"/>
                <a:gd name="T51" fmla="*/ 190 h 277"/>
                <a:gd name="T52" fmla="*/ 7 w 117"/>
                <a:gd name="T53" fmla="*/ 190 h 2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7"/>
                <a:gd name="T83" fmla="*/ 117 w 117"/>
                <a:gd name="T84" fmla="*/ 277 h 2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7">
                  <a:moveTo>
                    <a:pt x="7" y="190"/>
                  </a:moveTo>
                  <a:lnTo>
                    <a:pt x="28" y="175"/>
                  </a:lnTo>
                  <a:lnTo>
                    <a:pt x="58" y="136"/>
                  </a:lnTo>
                  <a:lnTo>
                    <a:pt x="5" y="94"/>
                  </a:lnTo>
                  <a:lnTo>
                    <a:pt x="3" y="55"/>
                  </a:lnTo>
                  <a:lnTo>
                    <a:pt x="28" y="0"/>
                  </a:lnTo>
                  <a:lnTo>
                    <a:pt x="107" y="28"/>
                  </a:lnTo>
                  <a:lnTo>
                    <a:pt x="109" y="38"/>
                  </a:lnTo>
                  <a:lnTo>
                    <a:pt x="99" y="68"/>
                  </a:lnTo>
                  <a:lnTo>
                    <a:pt x="91" y="75"/>
                  </a:lnTo>
                  <a:lnTo>
                    <a:pt x="89" y="91"/>
                  </a:lnTo>
                  <a:lnTo>
                    <a:pt x="97" y="96"/>
                  </a:lnTo>
                  <a:lnTo>
                    <a:pt x="117" y="91"/>
                  </a:lnTo>
                  <a:lnTo>
                    <a:pt x="117" y="138"/>
                  </a:lnTo>
                  <a:lnTo>
                    <a:pt x="117" y="167"/>
                  </a:lnTo>
                  <a:lnTo>
                    <a:pt x="117" y="183"/>
                  </a:lnTo>
                  <a:lnTo>
                    <a:pt x="110" y="198"/>
                  </a:lnTo>
                  <a:lnTo>
                    <a:pt x="102" y="199"/>
                  </a:lnTo>
                  <a:lnTo>
                    <a:pt x="105" y="212"/>
                  </a:lnTo>
                  <a:lnTo>
                    <a:pt x="76" y="277"/>
                  </a:lnTo>
                  <a:lnTo>
                    <a:pt x="70" y="277"/>
                  </a:lnTo>
                  <a:lnTo>
                    <a:pt x="67" y="253"/>
                  </a:lnTo>
                  <a:lnTo>
                    <a:pt x="47" y="253"/>
                  </a:lnTo>
                  <a:lnTo>
                    <a:pt x="7" y="227"/>
                  </a:lnTo>
                  <a:lnTo>
                    <a:pt x="0" y="206"/>
                  </a:lnTo>
                  <a:lnTo>
                    <a:pt x="7" y="190"/>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7" name="Freeform 129"/>
            <p:cNvSpPr>
              <a:spLocks/>
            </p:cNvSpPr>
            <p:nvPr/>
          </p:nvSpPr>
          <p:spPr bwMode="auto">
            <a:xfrm>
              <a:off x="4461" y="1113"/>
              <a:ext cx="519" cy="481"/>
            </a:xfrm>
            <a:custGeom>
              <a:avLst/>
              <a:gdLst>
                <a:gd name="T0" fmla="*/ 14 w 552"/>
                <a:gd name="T1" fmla="*/ 440 h 481"/>
                <a:gd name="T2" fmla="*/ 294 w 552"/>
                <a:gd name="T3" fmla="*/ 374 h 481"/>
                <a:gd name="T4" fmla="*/ 325 w 552"/>
                <a:gd name="T5" fmla="*/ 414 h 481"/>
                <a:gd name="T6" fmla="*/ 354 w 552"/>
                <a:gd name="T7" fmla="*/ 432 h 481"/>
                <a:gd name="T8" fmla="*/ 415 w 552"/>
                <a:gd name="T9" fmla="*/ 460 h 481"/>
                <a:gd name="T10" fmla="*/ 420 w 552"/>
                <a:gd name="T11" fmla="*/ 481 h 481"/>
                <a:gd name="T12" fmla="*/ 430 w 552"/>
                <a:gd name="T13" fmla="*/ 452 h 481"/>
                <a:gd name="T14" fmla="*/ 432 w 552"/>
                <a:gd name="T15" fmla="*/ 411 h 481"/>
                <a:gd name="T16" fmla="*/ 420 w 552"/>
                <a:gd name="T17" fmla="*/ 334 h 481"/>
                <a:gd name="T18" fmla="*/ 420 w 552"/>
                <a:gd name="T19" fmla="*/ 253 h 481"/>
                <a:gd name="T20" fmla="*/ 390 w 552"/>
                <a:gd name="T21" fmla="*/ 134 h 481"/>
                <a:gd name="T22" fmla="*/ 385 w 552"/>
                <a:gd name="T23" fmla="*/ 83 h 481"/>
                <a:gd name="T24" fmla="*/ 366 w 552"/>
                <a:gd name="T25" fmla="*/ 0 h 481"/>
                <a:gd name="T26" fmla="*/ 274 w 552"/>
                <a:gd name="T27" fmla="*/ 28 h 481"/>
                <a:gd name="T28" fmla="*/ 225 w 552"/>
                <a:gd name="T29" fmla="*/ 96 h 481"/>
                <a:gd name="T30" fmla="*/ 221 w 552"/>
                <a:gd name="T31" fmla="*/ 113 h 481"/>
                <a:gd name="T32" fmla="*/ 192 w 552"/>
                <a:gd name="T33" fmla="*/ 154 h 481"/>
                <a:gd name="T34" fmla="*/ 200 w 552"/>
                <a:gd name="T35" fmla="*/ 168 h 481"/>
                <a:gd name="T36" fmla="*/ 206 w 552"/>
                <a:gd name="T37" fmla="*/ 180 h 481"/>
                <a:gd name="T38" fmla="*/ 201 w 552"/>
                <a:gd name="T39" fmla="*/ 183 h 481"/>
                <a:gd name="T40" fmla="*/ 211 w 552"/>
                <a:gd name="T41" fmla="*/ 199 h 481"/>
                <a:gd name="T42" fmla="*/ 212 w 552"/>
                <a:gd name="T43" fmla="*/ 214 h 481"/>
                <a:gd name="T44" fmla="*/ 184 w 552"/>
                <a:gd name="T45" fmla="*/ 248 h 481"/>
                <a:gd name="T46" fmla="*/ 141 w 552"/>
                <a:gd name="T47" fmla="*/ 262 h 481"/>
                <a:gd name="T48" fmla="*/ 132 w 552"/>
                <a:gd name="T49" fmla="*/ 272 h 481"/>
                <a:gd name="T50" fmla="*/ 117 w 552"/>
                <a:gd name="T51" fmla="*/ 264 h 481"/>
                <a:gd name="T52" fmla="*/ 70 w 552"/>
                <a:gd name="T53" fmla="*/ 270 h 481"/>
                <a:gd name="T54" fmla="*/ 35 w 552"/>
                <a:gd name="T55" fmla="*/ 288 h 481"/>
                <a:gd name="T56" fmla="*/ 35 w 552"/>
                <a:gd name="T57" fmla="*/ 311 h 481"/>
                <a:gd name="T58" fmla="*/ 41 w 552"/>
                <a:gd name="T59" fmla="*/ 325 h 481"/>
                <a:gd name="T60" fmla="*/ 47 w 552"/>
                <a:gd name="T61" fmla="*/ 325 h 481"/>
                <a:gd name="T62" fmla="*/ 52 w 552"/>
                <a:gd name="T63" fmla="*/ 343 h 481"/>
                <a:gd name="T64" fmla="*/ 43 w 552"/>
                <a:gd name="T65" fmla="*/ 353 h 481"/>
                <a:gd name="T66" fmla="*/ 39 w 552"/>
                <a:gd name="T67" fmla="*/ 369 h 481"/>
                <a:gd name="T68" fmla="*/ 0 w 552"/>
                <a:gd name="T69" fmla="*/ 414 h 481"/>
                <a:gd name="T70" fmla="*/ 14 w 552"/>
                <a:gd name="T71" fmla="*/ 440 h 481"/>
                <a:gd name="T72" fmla="*/ 14 w 552"/>
                <a:gd name="T73" fmla="*/ 440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0"/>
                  </a:moveTo>
                  <a:lnTo>
                    <a:pt x="377" y="374"/>
                  </a:lnTo>
                  <a:lnTo>
                    <a:pt x="416" y="414"/>
                  </a:lnTo>
                  <a:lnTo>
                    <a:pt x="452" y="432"/>
                  </a:lnTo>
                  <a:lnTo>
                    <a:pt x="531" y="460"/>
                  </a:lnTo>
                  <a:lnTo>
                    <a:pt x="537" y="481"/>
                  </a:lnTo>
                  <a:lnTo>
                    <a:pt x="550" y="452"/>
                  </a:lnTo>
                  <a:lnTo>
                    <a:pt x="552" y="411"/>
                  </a:lnTo>
                  <a:lnTo>
                    <a:pt x="537" y="334"/>
                  </a:lnTo>
                  <a:lnTo>
                    <a:pt x="537" y="253"/>
                  </a:lnTo>
                  <a:lnTo>
                    <a:pt x="499" y="134"/>
                  </a:lnTo>
                  <a:lnTo>
                    <a:pt x="492" y="83"/>
                  </a:lnTo>
                  <a:lnTo>
                    <a:pt x="468" y="0"/>
                  </a:lnTo>
                  <a:lnTo>
                    <a:pt x="351" y="28"/>
                  </a:lnTo>
                  <a:lnTo>
                    <a:pt x="287" y="96"/>
                  </a:lnTo>
                  <a:lnTo>
                    <a:pt x="283" y="113"/>
                  </a:lnTo>
                  <a:lnTo>
                    <a:pt x="246" y="154"/>
                  </a:lnTo>
                  <a:lnTo>
                    <a:pt x="256" y="168"/>
                  </a:lnTo>
                  <a:lnTo>
                    <a:pt x="264" y="180"/>
                  </a:lnTo>
                  <a:lnTo>
                    <a:pt x="257" y="183"/>
                  </a:lnTo>
                  <a:lnTo>
                    <a:pt x="269" y="199"/>
                  </a:lnTo>
                  <a:lnTo>
                    <a:pt x="270" y="214"/>
                  </a:lnTo>
                  <a:lnTo>
                    <a:pt x="235" y="248"/>
                  </a:lnTo>
                  <a:lnTo>
                    <a:pt x="181" y="262"/>
                  </a:lnTo>
                  <a:lnTo>
                    <a:pt x="168" y="272"/>
                  </a:lnTo>
                  <a:lnTo>
                    <a:pt x="149" y="264"/>
                  </a:lnTo>
                  <a:lnTo>
                    <a:pt x="89" y="270"/>
                  </a:lnTo>
                  <a:lnTo>
                    <a:pt x="45" y="288"/>
                  </a:lnTo>
                  <a:lnTo>
                    <a:pt x="45" y="311"/>
                  </a:lnTo>
                  <a:lnTo>
                    <a:pt x="53" y="325"/>
                  </a:lnTo>
                  <a:lnTo>
                    <a:pt x="60" y="325"/>
                  </a:lnTo>
                  <a:lnTo>
                    <a:pt x="66" y="343"/>
                  </a:lnTo>
                  <a:lnTo>
                    <a:pt x="55" y="353"/>
                  </a:lnTo>
                  <a:lnTo>
                    <a:pt x="50" y="369"/>
                  </a:lnTo>
                  <a:lnTo>
                    <a:pt x="0" y="414"/>
                  </a:lnTo>
                  <a:lnTo>
                    <a:pt x="18" y="440"/>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8" name="Freeform 130"/>
            <p:cNvSpPr>
              <a:spLocks/>
            </p:cNvSpPr>
            <p:nvPr/>
          </p:nvSpPr>
          <p:spPr bwMode="auto">
            <a:xfrm>
              <a:off x="4943" y="1613"/>
              <a:ext cx="14" cy="22"/>
            </a:xfrm>
            <a:custGeom>
              <a:avLst/>
              <a:gdLst>
                <a:gd name="T0" fmla="*/ 0 w 15"/>
                <a:gd name="T1" fmla="*/ 19 h 23"/>
                <a:gd name="T2" fmla="*/ 2 w 15"/>
                <a:gd name="T3" fmla="*/ 7 h 23"/>
                <a:gd name="T4" fmla="*/ 7 w 15"/>
                <a:gd name="T5" fmla="*/ 0 h 23"/>
                <a:gd name="T6" fmla="*/ 11 w 15"/>
                <a:gd name="T7" fmla="*/ 5 h 23"/>
                <a:gd name="T8" fmla="*/ 0 w 15"/>
                <a:gd name="T9" fmla="*/ 19 h 23"/>
                <a:gd name="T10" fmla="*/ 0 w 15"/>
                <a:gd name="T11" fmla="*/ 19 h 23"/>
                <a:gd name="T12" fmla="*/ 0 w 15"/>
                <a:gd name="T13" fmla="*/ 19 h 23"/>
                <a:gd name="T14" fmla="*/ 0 60000 65536"/>
                <a:gd name="T15" fmla="*/ 0 60000 65536"/>
                <a:gd name="T16" fmla="*/ 0 60000 65536"/>
                <a:gd name="T17" fmla="*/ 0 60000 65536"/>
                <a:gd name="T18" fmla="*/ 0 60000 65536"/>
                <a:gd name="T19" fmla="*/ 0 60000 65536"/>
                <a:gd name="T20" fmla="*/ 0 60000 65536"/>
                <a:gd name="T21" fmla="*/ 0 w 15"/>
                <a:gd name="T22" fmla="*/ 0 h 23"/>
                <a:gd name="T23" fmla="*/ 15 w 15"/>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3">
                  <a:moveTo>
                    <a:pt x="0" y="23"/>
                  </a:moveTo>
                  <a:lnTo>
                    <a:pt x="2" y="7"/>
                  </a:lnTo>
                  <a:lnTo>
                    <a:pt x="10" y="0"/>
                  </a:lnTo>
                  <a:lnTo>
                    <a:pt x="15" y="5"/>
                  </a:lnTo>
                  <a:lnTo>
                    <a:pt x="0" y="23"/>
                  </a:lnTo>
                  <a:close/>
                </a:path>
              </a:pathLst>
            </a:custGeom>
            <a:solidFill>
              <a:srgbClr val="A9EBD9"/>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9" name="Freeform 131"/>
            <p:cNvSpPr>
              <a:spLocks/>
            </p:cNvSpPr>
            <p:nvPr/>
          </p:nvSpPr>
          <p:spPr bwMode="auto">
            <a:xfrm>
              <a:off x="4958" y="1522"/>
              <a:ext cx="162" cy="97"/>
            </a:xfrm>
            <a:custGeom>
              <a:avLst/>
              <a:gdLst>
                <a:gd name="T0" fmla="*/ 9 w 172"/>
                <a:gd name="T1" fmla="*/ 102 h 98"/>
                <a:gd name="T2" fmla="*/ 57 w 172"/>
                <a:gd name="T3" fmla="*/ 68 h 98"/>
                <a:gd name="T4" fmla="*/ 90 w 172"/>
                <a:gd name="T5" fmla="*/ 45 h 98"/>
                <a:gd name="T6" fmla="*/ 57 w 172"/>
                <a:gd name="T7" fmla="*/ 80 h 98"/>
                <a:gd name="T8" fmla="*/ 59 w 172"/>
                <a:gd name="T9" fmla="*/ 81 h 98"/>
                <a:gd name="T10" fmla="*/ 110 w 172"/>
                <a:gd name="T11" fmla="*/ 34 h 98"/>
                <a:gd name="T12" fmla="*/ 136 w 172"/>
                <a:gd name="T13" fmla="*/ 4 h 98"/>
                <a:gd name="T14" fmla="*/ 133 w 172"/>
                <a:gd name="T15" fmla="*/ 0 h 98"/>
                <a:gd name="T16" fmla="*/ 110 w 172"/>
                <a:gd name="T17" fmla="*/ 16 h 98"/>
                <a:gd name="T18" fmla="*/ 107 w 172"/>
                <a:gd name="T19" fmla="*/ 14 h 98"/>
                <a:gd name="T20" fmla="*/ 96 w 172"/>
                <a:gd name="T21" fmla="*/ 34 h 98"/>
                <a:gd name="T22" fmla="*/ 89 w 172"/>
                <a:gd name="T23" fmla="*/ 34 h 98"/>
                <a:gd name="T24" fmla="*/ 106 w 172"/>
                <a:gd name="T25" fmla="*/ 0 h 98"/>
                <a:gd name="T26" fmla="*/ 88 w 172"/>
                <a:gd name="T27" fmla="*/ 26 h 98"/>
                <a:gd name="T28" fmla="*/ 26 w 172"/>
                <a:gd name="T29" fmla="*/ 55 h 98"/>
                <a:gd name="T30" fmla="*/ 16 w 172"/>
                <a:gd name="T31" fmla="*/ 75 h 98"/>
                <a:gd name="T32" fmla="*/ 8 w 172"/>
                <a:gd name="T33" fmla="*/ 78 h 98"/>
                <a:gd name="T34" fmla="*/ 0 w 172"/>
                <a:gd name="T35" fmla="*/ 93 h 98"/>
                <a:gd name="T36" fmla="*/ 9 w 172"/>
                <a:gd name="T37" fmla="*/ 102 h 98"/>
                <a:gd name="T38" fmla="*/ 9 w 172"/>
                <a:gd name="T39" fmla="*/ 102 h 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2"/>
                <a:gd name="T61" fmla="*/ 0 h 98"/>
                <a:gd name="T62" fmla="*/ 172 w 172"/>
                <a:gd name="T63" fmla="*/ 98 h 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2" h="98">
                  <a:moveTo>
                    <a:pt x="13" y="98"/>
                  </a:moveTo>
                  <a:lnTo>
                    <a:pt x="73" y="64"/>
                  </a:lnTo>
                  <a:lnTo>
                    <a:pt x="115" y="45"/>
                  </a:lnTo>
                  <a:lnTo>
                    <a:pt x="72" y="76"/>
                  </a:lnTo>
                  <a:lnTo>
                    <a:pt x="75" y="77"/>
                  </a:lnTo>
                  <a:lnTo>
                    <a:pt x="140" y="34"/>
                  </a:lnTo>
                  <a:lnTo>
                    <a:pt x="172" y="4"/>
                  </a:lnTo>
                  <a:lnTo>
                    <a:pt x="169" y="0"/>
                  </a:lnTo>
                  <a:lnTo>
                    <a:pt x="140" y="16"/>
                  </a:lnTo>
                  <a:lnTo>
                    <a:pt x="136" y="14"/>
                  </a:lnTo>
                  <a:lnTo>
                    <a:pt x="122" y="34"/>
                  </a:lnTo>
                  <a:lnTo>
                    <a:pt x="114" y="34"/>
                  </a:lnTo>
                  <a:lnTo>
                    <a:pt x="135" y="0"/>
                  </a:lnTo>
                  <a:lnTo>
                    <a:pt x="112" y="26"/>
                  </a:lnTo>
                  <a:lnTo>
                    <a:pt x="34" y="51"/>
                  </a:lnTo>
                  <a:lnTo>
                    <a:pt x="20" y="71"/>
                  </a:lnTo>
                  <a:lnTo>
                    <a:pt x="8" y="74"/>
                  </a:lnTo>
                  <a:lnTo>
                    <a:pt x="0" y="89"/>
                  </a:lnTo>
                  <a:lnTo>
                    <a:pt x="13" y="98"/>
                  </a:lnTo>
                  <a:close/>
                </a:path>
              </a:pathLst>
            </a:custGeom>
            <a:solidFill>
              <a:schemeClr val="accent1">
                <a:lumMod val="20000"/>
                <a:lumOff val="8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0" name="Freeform 132"/>
            <p:cNvSpPr>
              <a:spLocks/>
            </p:cNvSpPr>
            <p:nvPr/>
          </p:nvSpPr>
          <p:spPr bwMode="auto">
            <a:xfrm>
              <a:off x="4966" y="1416"/>
              <a:ext cx="151" cy="149"/>
            </a:xfrm>
            <a:custGeom>
              <a:avLst/>
              <a:gdLst>
                <a:gd name="T0" fmla="*/ 11 w 161"/>
                <a:gd name="T1" fmla="*/ 108 h 149"/>
                <a:gd name="T2" fmla="*/ 9 w 161"/>
                <a:gd name="T3" fmla="*/ 149 h 149"/>
                <a:gd name="T4" fmla="*/ 21 w 161"/>
                <a:gd name="T5" fmla="*/ 145 h 149"/>
                <a:gd name="T6" fmla="*/ 44 w 161"/>
                <a:gd name="T7" fmla="*/ 123 h 149"/>
                <a:gd name="T8" fmla="*/ 52 w 161"/>
                <a:gd name="T9" fmla="*/ 103 h 149"/>
                <a:gd name="T10" fmla="*/ 56 w 161"/>
                <a:gd name="T11" fmla="*/ 108 h 149"/>
                <a:gd name="T12" fmla="*/ 89 w 161"/>
                <a:gd name="T13" fmla="*/ 97 h 149"/>
                <a:gd name="T14" fmla="*/ 91 w 161"/>
                <a:gd name="T15" fmla="*/ 89 h 149"/>
                <a:gd name="T16" fmla="*/ 96 w 161"/>
                <a:gd name="T17" fmla="*/ 92 h 149"/>
                <a:gd name="T18" fmla="*/ 102 w 161"/>
                <a:gd name="T19" fmla="*/ 86 h 149"/>
                <a:gd name="T20" fmla="*/ 113 w 161"/>
                <a:gd name="T21" fmla="*/ 84 h 149"/>
                <a:gd name="T22" fmla="*/ 125 w 161"/>
                <a:gd name="T23" fmla="*/ 76 h 149"/>
                <a:gd name="T24" fmla="*/ 113 w 161"/>
                <a:gd name="T25" fmla="*/ 0 h 149"/>
                <a:gd name="T26" fmla="*/ 0 w 161"/>
                <a:gd name="T27" fmla="*/ 31 h 149"/>
                <a:gd name="T28" fmla="*/ 11 w 161"/>
                <a:gd name="T29" fmla="*/ 108 h 149"/>
                <a:gd name="T30" fmla="*/ 11 w 161"/>
                <a:gd name="T31" fmla="*/ 108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1"/>
                <a:gd name="T49" fmla="*/ 0 h 149"/>
                <a:gd name="T50" fmla="*/ 161 w 161"/>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1" h="149">
                  <a:moveTo>
                    <a:pt x="15" y="108"/>
                  </a:moveTo>
                  <a:lnTo>
                    <a:pt x="13" y="149"/>
                  </a:lnTo>
                  <a:lnTo>
                    <a:pt x="26" y="145"/>
                  </a:lnTo>
                  <a:lnTo>
                    <a:pt x="57" y="123"/>
                  </a:lnTo>
                  <a:lnTo>
                    <a:pt x="67" y="103"/>
                  </a:lnTo>
                  <a:lnTo>
                    <a:pt x="73" y="108"/>
                  </a:lnTo>
                  <a:lnTo>
                    <a:pt x="115" y="97"/>
                  </a:lnTo>
                  <a:lnTo>
                    <a:pt x="117" y="89"/>
                  </a:lnTo>
                  <a:lnTo>
                    <a:pt x="124" y="92"/>
                  </a:lnTo>
                  <a:lnTo>
                    <a:pt x="132" y="86"/>
                  </a:lnTo>
                  <a:lnTo>
                    <a:pt x="145" y="84"/>
                  </a:lnTo>
                  <a:lnTo>
                    <a:pt x="161" y="76"/>
                  </a:lnTo>
                  <a:lnTo>
                    <a:pt x="145" y="0"/>
                  </a:lnTo>
                  <a:lnTo>
                    <a:pt x="0" y="31"/>
                  </a:lnTo>
                  <a:lnTo>
                    <a:pt x="15" y="108"/>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1" name="Freeform 133"/>
            <p:cNvSpPr>
              <a:spLocks/>
            </p:cNvSpPr>
            <p:nvPr/>
          </p:nvSpPr>
          <p:spPr bwMode="auto">
            <a:xfrm>
              <a:off x="5102" y="1408"/>
              <a:ext cx="68" cy="84"/>
            </a:xfrm>
            <a:custGeom>
              <a:avLst/>
              <a:gdLst>
                <a:gd name="T0" fmla="*/ 12 w 72"/>
                <a:gd name="T1" fmla="*/ 84 h 84"/>
                <a:gd name="T2" fmla="*/ 38 w 72"/>
                <a:gd name="T3" fmla="*/ 73 h 84"/>
                <a:gd name="T4" fmla="*/ 38 w 72"/>
                <a:gd name="T5" fmla="*/ 39 h 84"/>
                <a:gd name="T6" fmla="*/ 43 w 72"/>
                <a:gd name="T7" fmla="*/ 47 h 84"/>
                <a:gd name="T8" fmla="*/ 44 w 72"/>
                <a:gd name="T9" fmla="*/ 63 h 84"/>
                <a:gd name="T10" fmla="*/ 50 w 72"/>
                <a:gd name="T11" fmla="*/ 63 h 84"/>
                <a:gd name="T12" fmla="*/ 57 w 72"/>
                <a:gd name="T13" fmla="*/ 47 h 84"/>
                <a:gd name="T14" fmla="*/ 50 w 72"/>
                <a:gd name="T15" fmla="*/ 29 h 84"/>
                <a:gd name="T16" fmla="*/ 38 w 72"/>
                <a:gd name="T17" fmla="*/ 26 h 84"/>
                <a:gd name="T18" fmla="*/ 27 w 72"/>
                <a:gd name="T19" fmla="*/ 3 h 84"/>
                <a:gd name="T20" fmla="*/ 21 w 72"/>
                <a:gd name="T21" fmla="*/ 0 h 84"/>
                <a:gd name="T22" fmla="*/ 0 w 72"/>
                <a:gd name="T23" fmla="*/ 8 h 84"/>
                <a:gd name="T24" fmla="*/ 12 w 72"/>
                <a:gd name="T25" fmla="*/ 84 h 84"/>
                <a:gd name="T26" fmla="*/ 12 w 72"/>
                <a:gd name="T27" fmla="*/ 84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16" y="84"/>
                  </a:moveTo>
                  <a:lnTo>
                    <a:pt x="47" y="73"/>
                  </a:lnTo>
                  <a:lnTo>
                    <a:pt x="47" y="39"/>
                  </a:lnTo>
                  <a:lnTo>
                    <a:pt x="55" y="47"/>
                  </a:lnTo>
                  <a:lnTo>
                    <a:pt x="56" y="63"/>
                  </a:lnTo>
                  <a:lnTo>
                    <a:pt x="63" y="63"/>
                  </a:lnTo>
                  <a:lnTo>
                    <a:pt x="72" y="47"/>
                  </a:lnTo>
                  <a:lnTo>
                    <a:pt x="63" y="29"/>
                  </a:lnTo>
                  <a:lnTo>
                    <a:pt x="47" y="26"/>
                  </a:lnTo>
                  <a:lnTo>
                    <a:pt x="35" y="3"/>
                  </a:lnTo>
                  <a:lnTo>
                    <a:pt x="25" y="0"/>
                  </a:lnTo>
                  <a:lnTo>
                    <a:pt x="0" y="8"/>
                  </a:lnTo>
                  <a:lnTo>
                    <a:pt x="16" y="84"/>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2" name="Freeform 134"/>
            <p:cNvSpPr>
              <a:spLocks/>
            </p:cNvSpPr>
            <p:nvPr/>
          </p:nvSpPr>
          <p:spPr bwMode="auto">
            <a:xfrm>
              <a:off x="4966" y="1303"/>
              <a:ext cx="294" cy="152"/>
            </a:xfrm>
            <a:custGeom>
              <a:avLst/>
              <a:gdLst>
                <a:gd name="T0" fmla="*/ 0 w 311"/>
                <a:gd name="T1" fmla="*/ 140 h 153"/>
                <a:gd name="T2" fmla="*/ 113 w 311"/>
                <a:gd name="T3" fmla="*/ 109 h 153"/>
                <a:gd name="T4" fmla="*/ 132 w 311"/>
                <a:gd name="T5" fmla="*/ 101 h 153"/>
                <a:gd name="T6" fmla="*/ 140 w 311"/>
                <a:gd name="T7" fmla="*/ 104 h 153"/>
                <a:gd name="T8" fmla="*/ 149 w 311"/>
                <a:gd name="T9" fmla="*/ 127 h 153"/>
                <a:gd name="T10" fmla="*/ 161 w 311"/>
                <a:gd name="T11" fmla="*/ 130 h 153"/>
                <a:gd name="T12" fmla="*/ 169 w 311"/>
                <a:gd name="T13" fmla="*/ 148 h 153"/>
                <a:gd name="T14" fmla="*/ 177 w 311"/>
                <a:gd name="T15" fmla="*/ 149 h 153"/>
                <a:gd name="T16" fmla="*/ 184 w 311"/>
                <a:gd name="T17" fmla="*/ 131 h 153"/>
                <a:gd name="T18" fmla="*/ 189 w 311"/>
                <a:gd name="T19" fmla="*/ 117 h 153"/>
                <a:gd name="T20" fmla="*/ 197 w 311"/>
                <a:gd name="T21" fmla="*/ 136 h 153"/>
                <a:gd name="T22" fmla="*/ 241 w 311"/>
                <a:gd name="T23" fmla="*/ 119 h 153"/>
                <a:gd name="T24" fmla="*/ 238 w 311"/>
                <a:gd name="T25" fmla="*/ 97 h 153"/>
                <a:gd name="T26" fmla="*/ 226 w 311"/>
                <a:gd name="T27" fmla="*/ 74 h 153"/>
                <a:gd name="T28" fmla="*/ 222 w 311"/>
                <a:gd name="T29" fmla="*/ 71 h 153"/>
                <a:gd name="T30" fmla="*/ 212 w 311"/>
                <a:gd name="T31" fmla="*/ 72 h 153"/>
                <a:gd name="T32" fmla="*/ 214 w 311"/>
                <a:gd name="T33" fmla="*/ 76 h 153"/>
                <a:gd name="T34" fmla="*/ 223 w 311"/>
                <a:gd name="T35" fmla="*/ 76 h 153"/>
                <a:gd name="T36" fmla="*/ 228 w 311"/>
                <a:gd name="T37" fmla="*/ 101 h 153"/>
                <a:gd name="T38" fmla="*/ 209 w 311"/>
                <a:gd name="T39" fmla="*/ 110 h 153"/>
                <a:gd name="T40" fmla="*/ 184 w 311"/>
                <a:gd name="T41" fmla="*/ 89 h 153"/>
                <a:gd name="T42" fmla="*/ 177 w 311"/>
                <a:gd name="T43" fmla="*/ 71 h 153"/>
                <a:gd name="T44" fmla="*/ 166 w 311"/>
                <a:gd name="T45" fmla="*/ 64 h 153"/>
                <a:gd name="T46" fmla="*/ 166 w 311"/>
                <a:gd name="T47" fmla="*/ 71 h 153"/>
                <a:gd name="T48" fmla="*/ 154 w 311"/>
                <a:gd name="T49" fmla="*/ 58 h 153"/>
                <a:gd name="T50" fmla="*/ 162 w 311"/>
                <a:gd name="T51" fmla="*/ 42 h 153"/>
                <a:gd name="T52" fmla="*/ 170 w 311"/>
                <a:gd name="T53" fmla="*/ 27 h 153"/>
                <a:gd name="T54" fmla="*/ 156 w 311"/>
                <a:gd name="T55" fmla="*/ 0 h 153"/>
                <a:gd name="T56" fmla="*/ 132 w 311"/>
                <a:gd name="T57" fmla="*/ 22 h 153"/>
                <a:gd name="T58" fmla="*/ 52 w 311"/>
                <a:gd name="T59" fmla="*/ 48 h 153"/>
                <a:gd name="T60" fmla="*/ 0 w 311"/>
                <a:gd name="T61" fmla="*/ 63 h 153"/>
                <a:gd name="T62" fmla="*/ 0 w 311"/>
                <a:gd name="T63" fmla="*/ 140 h 153"/>
                <a:gd name="T64" fmla="*/ 0 w 311"/>
                <a:gd name="T65" fmla="*/ 140 h 1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3"/>
                <a:gd name="T101" fmla="*/ 311 w 311"/>
                <a:gd name="T102" fmla="*/ 153 h 1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3">
                  <a:moveTo>
                    <a:pt x="0" y="144"/>
                  </a:moveTo>
                  <a:lnTo>
                    <a:pt x="145" y="113"/>
                  </a:lnTo>
                  <a:lnTo>
                    <a:pt x="170" y="105"/>
                  </a:lnTo>
                  <a:lnTo>
                    <a:pt x="180" y="108"/>
                  </a:lnTo>
                  <a:lnTo>
                    <a:pt x="192" y="131"/>
                  </a:lnTo>
                  <a:lnTo>
                    <a:pt x="208" y="134"/>
                  </a:lnTo>
                  <a:lnTo>
                    <a:pt x="217" y="152"/>
                  </a:lnTo>
                  <a:lnTo>
                    <a:pt x="227" y="153"/>
                  </a:lnTo>
                  <a:lnTo>
                    <a:pt x="238" y="135"/>
                  </a:lnTo>
                  <a:lnTo>
                    <a:pt x="243" y="121"/>
                  </a:lnTo>
                  <a:lnTo>
                    <a:pt x="255" y="140"/>
                  </a:lnTo>
                  <a:lnTo>
                    <a:pt x="311" y="123"/>
                  </a:lnTo>
                  <a:lnTo>
                    <a:pt x="308" y="101"/>
                  </a:lnTo>
                  <a:lnTo>
                    <a:pt x="292" y="74"/>
                  </a:lnTo>
                  <a:lnTo>
                    <a:pt x="284" y="71"/>
                  </a:lnTo>
                  <a:lnTo>
                    <a:pt x="274" y="72"/>
                  </a:lnTo>
                  <a:lnTo>
                    <a:pt x="276" y="77"/>
                  </a:lnTo>
                  <a:lnTo>
                    <a:pt x="289" y="79"/>
                  </a:lnTo>
                  <a:lnTo>
                    <a:pt x="294" y="105"/>
                  </a:lnTo>
                  <a:lnTo>
                    <a:pt x="271" y="114"/>
                  </a:lnTo>
                  <a:lnTo>
                    <a:pt x="238" y="93"/>
                  </a:lnTo>
                  <a:lnTo>
                    <a:pt x="227" y="71"/>
                  </a:lnTo>
                  <a:lnTo>
                    <a:pt x="213" y="64"/>
                  </a:lnTo>
                  <a:lnTo>
                    <a:pt x="213" y="71"/>
                  </a:lnTo>
                  <a:lnTo>
                    <a:pt x="198" y="58"/>
                  </a:lnTo>
                  <a:lnTo>
                    <a:pt x="209" y="42"/>
                  </a:lnTo>
                  <a:lnTo>
                    <a:pt x="219" y="27"/>
                  </a:lnTo>
                  <a:lnTo>
                    <a:pt x="201" y="0"/>
                  </a:lnTo>
                  <a:lnTo>
                    <a:pt x="170" y="22"/>
                  </a:lnTo>
                  <a:lnTo>
                    <a:pt x="67" y="48"/>
                  </a:lnTo>
                  <a:lnTo>
                    <a:pt x="0" y="63"/>
                  </a:lnTo>
                  <a:lnTo>
                    <a:pt x="0" y="144"/>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3" name="Freeform 135"/>
            <p:cNvSpPr>
              <a:spLocks/>
            </p:cNvSpPr>
            <p:nvPr/>
          </p:nvSpPr>
          <p:spPr bwMode="auto">
            <a:xfrm>
              <a:off x="5199" y="1450"/>
              <a:ext cx="27" cy="24"/>
            </a:xfrm>
            <a:custGeom>
              <a:avLst/>
              <a:gdLst>
                <a:gd name="T0" fmla="*/ 0 w 29"/>
                <a:gd name="T1" fmla="*/ 27 h 23"/>
                <a:gd name="T2" fmla="*/ 9 w 29"/>
                <a:gd name="T3" fmla="*/ 0 h 23"/>
                <a:gd name="T4" fmla="*/ 21 w 29"/>
                <a:gd name="T5" fmla="*/ 10 h 23"/>
                <a:gd name="T6" fmla="*/ 0 w 29"/>
                <a:gd name="T7" fmla="*/ 27 h 23"/>
                <a:gd name="T8" fmla="*/ 0 w 29"/>
                <a:gd name="T9" fmla="*/ 27 h 23"/>
                <a:gd name="T10" fmla="*/ 0 w 29"/>
                <a:gd name="T11" fmla="*/ 27 h 23"/>
                <a:gd name="T12" fmla="*/ 0 60000 65536"/>
                <a:gd name="T13" fmla="*/ 0 60000 65536"/>
                <a:gd name="T14" fmla="*/ 0 60000 65536"/>
                <a:gd name="T15" fmla="*/ 0 60000 65536"/>
                <a:gd name="T16" fmla="*/ 0 60000 65536"/>
                <a:gd name="T17" fmla="*/ 0 60000 65536"/>
                <a:gd name="T18" fmla="*/ 0 w 29"/>
                <a:gd name="T19" fmla="*/ 0 h 23"/>
                <a:gd name="T20" fmla="*/ 29 w 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9" h="23">
                  <a:moveTo>
                    <a:pt x="0" y="23"/>
                  </a:moveTo>
                  <a:lnTo>
                    <a:pt x="13" y="0"/>
                  </a:lnTo>
                  <a:lnTo>
                    <a:pt x="29" y="10"/>
                  </a:lnTo>
                  <a:lnTo>
                    <a:pt x="0" y="23"/>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4" name="Freeform 136"/>
            <p:cNvSpPr>
              <a:spLocks/>
            </p:cNvSpPr>
            <p:nvPr/>
          </p:nvSpPr>
          <p:spPr bwMode="auto">
            <a:xfrm>
              <a:off x="5248" y="1447"/>
              <a:ext cx="26" cy="16"/>
            </a:xfrm>
            <a:custGeom>
              <a:avLst/>
              <a:gdLst>
                <a:gd name="T0" fmla="*/ 0 w 23"/>
                <a:gd name="T1" fmla="*/ 16 h 16"/>
                <a:gd name="T2" fmla="*/ 9 w 23"/>
                <a:gd name="T3" fmla="*/ 0 h 16"/>
                <a:gd name="T4" fmla="*/ 16 w 23"/>
                <a:gd name="T5" fmla="*/ 12 h 16"/>
                <a:gd name="T6" fmla="*/ 0 w 23"/>
                <a:gd name="T7" fmla="*/ 16 h 16"/>
                <a:gd name="T8" fmla="*/ 0 w 23"/>
                <a:gd name="T9" fmla="*/ 16 h 16"/>
                <a:gd name="T10" fmla="*/ 0 w 23"/>
                <a:gd name="T11" fmla="*/ 16 h 16"/>
                <a:gd name="T12" fmla="*/ 0 60000 65536"/>
                <a:gd name="T13" fmla="*/ 0 60000 65536"/>
                <a:gd name="T14" fmla="*/ 0 60000 65536"/>
                <a:gd name="T15" fmla="*/ 0 60000 65536"/>
                <a:gd name="T16" fmla="*/ 0 60000 65536"/>
                <a:gd name="T17" fmla="*/ 0 60000 65536"/>
                <a:gd name="T18" fmla="*/ 0 w 23"/>
                <a:gd name="T19" fmla="*/ 0 h 16"/>
                <a:gd name="T20" fmla="*/ 23 w 2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3" h="16">
                  <a:moveTo>
                    <a:pt x="0" y="16"/>
                  </a:moveTo>
                  <a:lnTo>
                    <a:pt x="13" y="0"/>
                  </a:lnTo>
                  <a:lnTo>
                    <a:pt x="23" y="12"/>
                  </a:lnTo>
                  <a:lnTo>
                    <a:pt x="0" y="16"/>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5" name="Freeform 137"/>
            <p:cNvSpPr>
              <a:spLocks/>
            </p:cNvSpPr>
            <p:nvPr/>
          </p:nvSpPr>
          <p:spPr bwMode="auto">
            <a:xfrm>
              <a:off x="4901" y="1077"/>
              <a:ext cx="144" cy="286"/>
            </a:xfrm>
            <a:custGeom>
              <a:avLst/>
              <a:gdLst>
                <a:gd name="T0" fmla="*/ 20 w 150"/>
                <a:gd name="T1" fmla="*/ 118 h 288"/>
                <a:gd name="T2" fmla="*/ 23 w 150"/>
                <a:gd name="T3" fmla="*/ 173 h 288"/>
                <a:gd name="T4" fmla="*/ 54 w 150"/>
                <a:gd name="T5" fmla="*/ 292 h 288"/>
                <a:gd name="T6" fmla="*/ 106 w 150"/>
                <a:gd name="T7" fmla="*/ 277 h 288"/>
                <a:gd name="T8" fmla="*/ 102 w 150"/>
                <a:gd name="T9" fmla="*/ 105 h 288"/>
                <a:gd name="T10" fmla="*/ 117 w 150"/>
                <a:gd name="T11" fmla="*/ 72 h 288"/>
                <a:gd name="T12" fmla="*/ 117 w 150"/>
                <a:gd name="T13" fmla="*/ 0 h 288"/>
                <a:gd name="T14" fmla="*/ 0 w 150"/>
                <a:gd name="T15" fmla="*/ 35 h 288"/>
                <a:gd name="T16" fmla="*/ 20 w 150"/>
                <a:gd name="T17" fmla="*/ 118 h 288"/>
                <a:gd name="T18" fmla="*/ 20 w 150"/>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288"/>
                <a:gd name="T32" fmla="*/ 150 w 150"/>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288">
                  <a:moveTo>
                    <a:pt x="24" y="118"/>
                  </a:moveTo>
                  <a:lnTo>
                    <a:pt x="31" y="169"/>
                  </a:lnTo>
                  <a:lnTo>
                    <a:pt x="69" y="288"/>
                  </a:lnTo>
                  <a:lnTo>
                    <a:pt x="136" y="273"/>
                  </a:lnTo>
                  <a:lnTo>
                    <a:pt x="131" y="105"/>
                  </a:lnTo>
                  <a:lnTo>
                    <a:pt x="149" y="72"/>
                  </a:lnTo>
                  <a:lnTo>
                    <a:pt x="150" y="0"/>
                  </a:lnTo>
                  <a:lnTo>
                    <a:pt x="0" y="35"/>
                  </a:lnTo>
                  <a:lnTo>
                    <a:pt x="24" y="118"/>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6" name="Freeform 138"/>
            <p:cNvSpPr>
              <a:spLocks/>
            </p:cNvSpPr>
            <p:nvPr/>
          </p:nvSpPr>
          <p:spPr bwMode="auto">
            <a:xfrm>
              <a:off x="5024" y="1034"/>
              <a:ext cx="131" cy="317"/>
            </a:xfrm>
            <a:custGeom>
              <a:avLst/>
              <a:gdLst>
                <a:gd name="T0" fmla="*/ 0 w 139"/>
                <a:gd name="T1" fmla="*/ 148 h 316"/>
                <a:gd name="T2" fmla="*/ 14 w 139"/>
                <a:gd name="T3" fmla="*/ 115 h 316"/>
                <a:gd name="T4" fmla="*/ 15 w 139"/>
                <a:gd name="T5" fmla="*/ 43 h 316"/>
                <a:gd name="T6" fmla="*/ 14 w 139"/>
                <a:gd name="T7" fmla="*/ 15 h 316"/>
                <a:gd name="T8" fmla="*/ 36 w 139"/>
                <a:gd name="T9" fmla="*/ 0 h 316"/>
                <a:gd name="T10" fmla="*/ 85 w 139"/>
                <a:gd name="T11" fmla="*/ 202 h 316"/>
                <a:gd name="T12" fmla="*/ 109 w 139"/>
                <a:gd name="T13" fmla="*/ 244 h 316"/>
                <a:gd name="T14" fmla="*/ 109 w 139"/>
                <a:gd name="T15" fmla="*/ 272 h 316"/>
                <a:gd name="T16" fmla="*/ 85 w 139"/>
                <a:gd name="T17" fmla="*/ 294 h 316"/>
                <a:gd name="T18" fmla="*/ 5 w 139"/>
                <a:gd name="T19" fmla="*/ 320 h 316"/>
                <a:gd name="T20" fmla="*/ 0 w 139"/>
                <a:gd name="T21" fmla="*/ 148 h 316"/>
                <a:gd name="T22" fmla="*/ 0 w 139"/>
                <a:gd name="T23" fmla="*/ 148 h 3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316"/>
                <a:gd name="T38" fmla="*/ 139 w 139"/>
                <a:gd name="T39" fmla="*/ 316 h 3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316">
                  <a:moveTo>
                    <a:pt x="0" y="148"/>
                  </a:moveTo>
                  <a:lnTo>
                    <a:pt x="18" y="115"/>
                  </a:lnTo>
                  <a:lnTo>
                    <a:pt x="19" y="43"/>
                  </a:lnTo>
                  <a:lnTo>
                    <a:pt x="18" y="15"/>
                  </a:lnTo>
                  <a:lnTo>
                    <a:pt x="45" y="0"/>
                  </a:lnTo>
                  <a:lnTo>
                    <a:pt x="108" y="198"/>
                  </a:lnTo>
                  <a:lnTo>
                    <a:pt x="139" y="240"/>
                  </a:lnTo>
                  <a:lnTo>
                    <a:pt x="139" y="268"/>
                  </a:lnTo>
                  <a:lnTo>
                    <a:pt x="108" y="290"/>
                  </a:lnTo>
                  <a:lnTo>
                    <a:pt x="5" y="316"/>
                  </a:lnTo>
                  <a:lnTo>
                    <a:pt x="0" y="148"/>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7" name="Freeform 139"/>
            <p:cNvSpPr>
              <a:spLocks/>
            </p:cNvSpPr>
            <p:nvPr/>
          </p:nvSpPr>
          <p:spPr bwMode="auto">
            <a:xfrm>
              <a:off x="5066" y="754"/>
              <a:ext cx="320" cy="520"/>
            </a:xfrm>
            <a:custGeom>
              <a:avLst/>
              <a:gdLst>
                <a:gd name="T0" fmla="*/ 0 w 340"/>
                <a:gd name="T1" fmla="*/ 280 h 520"/>
                <a:gd name="T2" fmla="*/ 16 w 340"/>
                <a:gd name="T3" fmla="*/ 282 h 520"/>
                <a:gd name="T4" fmla="*/ 17 w 340"/>
                <a:gd name="T5" fmla="*/ 248 h 520"/>
                <a:gd name="T6" fmla="*/ 36 w 340"/>
                <a:gd name="T7" fmla="*/ 201 h 520"/>
                <a:gd name="T8" fmla="*/ 26 w 340"/>
                <a:gd name="T9" fmla="*/ 167 h 520"/>
                <a:gd name="T10" fmla="*/ 65 w 340"/>
                <a:gd name="T11" fmla="*/ 4 h 520"/>
                <a:gd name="T12" fmla="*/ 73 w 340"/>
                <a:gd name="T13" fmla="*/ 4 h 520"/>
                <a:gd name="T14" fmla="*/ 76 w 340"/>
                <a:gd name="T15" fmla="*/ 25 h 520"/>
                <a:gd name="T16" fmla="*/ 114 w 340"/>
                <a:gd name="T17" fmla="*/ 7 h 520"/>
                <a:gd name="T18" fmla="*/ 116 w 340"/>
                <a:gd name="T19" fmla="*/ 0 h 520"/>
                <a:gd name="T20" fmla="*/ 147 w 340"/>
                <a:gd name="T21" fmla="*/ 9 h 520"/>
                <a:gd name="T22" fmla="*/ 196 w 340"/>
                <a:gd name="T23" fmla="*/ 169 h 520"/>
                <a:gd name="T24" fmla="*/ 219 w 340"/>
                <a:gd name="T25" fmla="*/ 170 h 520"/>
                <a:gd name="T26" fmla="*/ 261 w 340"/>
                <a:gd name="T27" fmla="*/ 230 h 520"/>
                <a:gd name="T28" fmla="*/ 254 w 340"/>
                <a:gd name="T29" fmla="*/ 242 h 520"/>
                <a:gd name="T30" fmla="*/ 266 w 340"/>
                <a:gd name="T31" fmla="*/ 242 h 520"/>
                <a:gd name="T32" fmla="*/ 259 w 340"/>
                <a:gd name="T33" fmla="*/ 271 h 520"/>
                <a:gd name="T34" fmla="*/ 237 w 340"/>
                <a:gd name="T35" fmla="*/ 290 h 520"/>
                <a:gd name="T36" fmla="*/ 216 w 340"/>
                <a:gd name="T37" fmla="*/ 305 h 520"/>
                <a:gd name="T38" fmla="*/ 213 w 340"/>
                <a:gd name="T39" fmla="*/ 324 h 520"/>
                <a:gd name="T40" fmla="*/ 200 w 340"/>
                <a:gd name="T41" fmla="*/ 306 h 520"/>
                <a:gd name="T42" fmla="*/ 180 w 340"/>
                <a:gd name="T43" fmla="*/ 327 h 520"/>
                <a:gd name="T44" fmla="*/ 169 w 340"/>
                <a:gd name="T45" fmla="*/ 327 h 520"/>
                <a:gd name="T46" fmla="*/ 160 w 340"/>
                <a:gd name="T47" fmla="*/ 314 h 520"/>
                <a:gd name="T48" fmla="*/ 155 w 340"/>
                <a:gd name="T49" fmla="*/ 378 h 520"/>
                <a:gd name="T50" fmla="*/ 136 w 340"/>
                <a:gd name="T51" fmla="*/ 387 h 520"/>
                <a:gd name="T52" fmla="*/ 127 w 340"/>
                <a:gd name="T53" fmla="*/ 412 h 520"/>
                <a:gd name="T54" fmla="*/ 116 w 340"/>
                <a:gd name="T55" fmla="*/ 412 h 520"/>
                <a:gd name="T56" fmla="*/ 89 w 340"/>
                <a:gd name="T57" fmla="*/ 449 h 520"/>
                <a:gd name="T58" fmla="*/ 88 w 340"/>
                <a:gd name="T59" fmla="*/ 478 h 520"/>
                <a:gd name="T60" fmla="*/ 82 w 340"/>
                <a:gd name="T61" fmla="*/ 489 h 520"/>
                <a:gd name="T62" fmla="*/ 73 w 340"/>
                <a:gd name="T63" fmla="*/ 520 h 520"/>
                <a:gd name="T64" fmla="*/ 50 w 340"/>
                <a:gd name="T65" fmla="*/ 478 h 520"/>
                <a:gd name="T66" fmla="*/ 0 w 340"/>
                <a:gd name="T67" fmla="*/ 280 h 520"/>
                <a:gd name="T68" fmla="*/ 0 w 340"/>
                <a:gd name="T69" fmla="*/ 280 h 5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0"/>
                <a:gd name="T107" fmla="*/ 340 w 340"/>
                <a:gd name="T108" fmla="*/ 520 h 5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0">
                  <a:moveTo>
                    <a:pt x="0" y="280"/>
                  </a:moveTo>
                  <a:lnTo>
                    <a:pt x="20" y="282"/>
                  </a:lnTo>
                  <a:lnTo>
                    <a:pt x="21" y="248"/>
                  </a:lnTo>
                  <a:lnTo>
                    <a:pt x="46" y="201"/>
                  </a:lnTo>
                  <a:lnTo>
                    <a:pt x="34" y="167"/>
                  </a:lnTo>
                  <a:lnTo>
                    <a:pt x="83" y="4"/>
                  </a:lnTo>
                  <a:lnTo>
                    <a:pt x="94" y="4"/>
                  </a:lnTo>
                  <a:lnTo>
                    <a:pt x="97" y="25"/>
                  </a:lnTo>
                  <a:lnTo>
                    <a:pt x="146" y="7"/>
                  </a:lnTo>
                  <a:lnTo>
                    <a:pt x="148" y="0"/>
                  </a:lnTo>
                  <a:lnTo>
                    <a:pt x="187" y="9"/>
                  </a:lnTo>
                  <a:lnTo>
                    <a:pt x="250" y="169"/>
                  </a:lnTo>
                  <a:lnTo>
                    <a:pt x="279" y="170"/>
                  </a:lnTo>
                  <a:lnTo>
                    <a:pt x="332" y="230"/>
                  </a:lnTo>
                  <a:lnTo>
                    <a:pt x="324" y="242"/>
                  </a:lnTo>
                  <a:lnTo>
                    <a:pt x="340" y="242"/>
                  </a:lnTo>
                  <a:lnTo>
                    <a:pt x="329" y="271"/>
                  </a:lnTo>
                  <a:lnTo>
                    <a:pt x="303" y="290"/>
                  </a:lnTo>
                  <a:lnTo>
                    <a:pt x="274" y="305"/>
                  </a:lnTo>
                  <a:lnTo>
                    <a:pt x="271" y="324"/>
                  </a:lnTo>
                  <a:lnTo>
                    <a:pt x="255" y="306"/>
                  </a:lnTo>
                  <a:lnTo>
                    <a:pt x="229" y="327"/>
                  </a:lnTo>
                  <a:lnTo>
                    <a:pt x="216" y="327"/>
                  </a:lnTo>
                  <a:lnTo>
                    <a:pt x="204" y="314"/>
                  </a:lnTo>
                  <a:lnTo>
                    <a:pt x="198" y="378"/>
                  </a:lnTo>
                  <a:lnTo>
                    <a:pt x="174" y="387"/>
                  </a:lnTo>
                  <a:lnTo>
                    <a:pt x="162" y="412"/>
                  </a:lnTo>
                  <a:lnTo>
                    <a:pt x="148" y="412"/>
                  </a:lnTo>
                  <a:lnTo>
                    <a:pt x="114" y="449"/>
                  </a:lnTo>
                  <a:lnTo>
                    <a:pt x="112" y="478"/>
                  </a:lnTo>
                  <a:lnTo>
                    <a:pt x="104" y="489"/>
                  </a:lnTo>
                  <a:lnTo>
                    <a:pt x="94" y="520"/>
                  </a:lnTo>
                  <a:lnTo>
                    <a:pt x="63" y="478"/>
                  </a:lnTo>
                  <a:lnTo>
                    <a:pt x="0" y="28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chemeClr val="bg1"/>
                </a:solidFill>
                <a:latin typeface="Arial" pitchFamily="34" charset="0"/>
                <a:cs typeface="Arial" pitchFamily="34" charset="0"/>
              </a:endParaRPr>
            </a:p>
          </p:txBody>
        </p:sp>
        <p:sp>
          <p:nvSpPr>
            <p:cNvPr id="118" name="Text Box 140"/>
            <p:cNvSpPr txBox="1">
              <a:spLocks noChangeArrowheads="1"/>
            </p:cNvSpPr>
            <p:nvPr/>
          </p:nvSpPr>
          <p:spPr bwMode="auto">
            <a:xfrm>
              <a:off x="1540" y="2356"/>
              <a:ext cx="264"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AZ</a:t>
              </a:r>
            </a:p>
          </p:txBody>
        </p:sp>
        <p:sp>
          <p:nvSpPr>
            <p:cNvPr id="119" name="Text Box 141"/>
            <p:cNvSpPr txBox="1">
              <a:spLocks noChangeArrowheads="1"/>
            </p:cNvSpPr>
            <p:nvPr/>
          </p:nvSpPr>
          <p:spPr bwMode="auto">
            <a:xfrm>
              <a:off x="925" y="1958"/>
              <a:ext cx="275"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CA</a:t>
              </a:r>
            </a:p>
          </p:txBody>
        </p:sp>
        <p:sp>
          <p:nvSpPr>
            <p:cNvPr id="120" name="Text Box 142"/>
            <p:cNvSpPr txBox="1">
              <a:spLocks noChangeArrowheads="1"/>
            </p:cNvSpPr>
            <p:nvPr/>
          </p:nvSpPr>
          <p:spPr bwMode="auto">
            <a:xfrm>
              <a:off x="1651" y="1814"/>
              <a:ext cx="270"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UT</a:t>
              </a:r>
            </a:p>
          </p:txBody>
        </p:sp>
        <p:sp>
          <p:nvSpPr>
            <p:cNvPr id="121" name="Text Box 143"/>
            <p:cNvSpPr txBox="1">
              <a:spLocks noChangeArrowheads="1"/>
            </p:cNvSpPr>
            <p:nvPr/>
          </p:nvSpPr>
          <p:spPr bwMode="auto">
            <a:xfrm>
              <a:off x="5198" y="1547"/>
              <a:ext cx="200" cy="118"/>
            </a:xfrm>
            <a:prstGeom prst="rect">
              <a:avLst/>
            </a:prstGeom>
            <a:solidFill>
              <a:srgbClr val="0072C6"/>
            </a:solidFill>
            <a:ln w="9525">
              <a:solidFill>
                <a:schemeClr val="tx1"/>
              </a:solidFill>
              <a:miter lim="800000"/>
              <a:headEnd/>
              <a:tailEnd/>
            </a:ln>
          </p:spPr>
          <p:txBody>
            <a:bodyPr wrap="none" lIns="45720" tIns="9144" rIns="45720" bIns="9144">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CT</a:t>
              </a:r>
            </a:p>
          </p:txBody>
        </p:sp>
        <p:sp>
          <p:nvSpPr>
            <p:cNvPr id="122" name="Line 144"/>
            <p:cNvSpPr>
              <a:spLocks noChangeShapeType="1"/>
            </p:cNvSpPr>
            <p:nvPr/>
          </p:nvSpPr>
          <p:spPr bwMode="auto">
            <a:xfrm>
              <a:off x="5023" y="1465"/>
              <a:ext cx="180" cy="19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3" name="Text Box 145"/>
            <p:cNvSpPr txBox="1">
              <a:spLocks noChangeArrowheads="1"/>
            </p:cNvSpPr>
            <p:nvPr/>
          </p:nvSpPr>
          <p:spPr bwMode="auto">
            <a:xfrm>
              <a:off x="4408" y="3111"/>
              <a:ext cx="253"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FL</a:t>
              </a:r>
            </a:p>
          </p:txBody>
        </p:sp>
        <p:sp>
          <p:nvSpPr>
            <p:cNvPr id="124" name="Text Box 146"/>
            <p:cNvSpPr txBox="1">
              <a:spLocks noChangeArrowheads="1"/>
            </p:cNvSpPr>
            <p:nvPr/>
          </p:nvSpPr>
          <p:spPr bwMode="auto">
            <a:xfrm>
              <a:off x="4145" y="2582"/>
              <a:ext cx="255" cy="16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GA</a:t>
              </a:r>
            </a:p>
          </p:txBody>
        </p:sp>
        <p:sp>
          <p:nvSpPr>
            <p:cNvPr id="125" name="Text Box 147"/>
            <p:cNvSpPr txBox="1">
              <a:spLocks noChangeArrowheads="1"/>
            </p:cNvSpPr>
            <p:nvPr/>
          </p:nvSpPr>
          <p:spPr bwMode="auto">
            <a:xfrm>
              <a:off x="3185" y="1574"/>
              <a:ext cx="231"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IA</a:t>
              </a:r>
            </a:p>
          </p:txBody>
        </p:sp>
        <p:sp>
          <p:nvSpPr>
            <p:cNvPr id="126" name="Text Box 148"/>
            <p:cNvSpPr txBox="1">
              <a:spLocks noChangeArrowheads="1"/>
            </p:cNvSpPr>
            <p:nvPr/>
          </p:nvSpPr>
          <p:spPr bwMode="auto">
            <a:xfrm>
              <a:off x="3597" y="1814"/>
              <a:ext cx="220"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IL</a:t>
              </a:r>
            </a:p>
          </p:txBody>
        </p:sp>
        <p:sp>
          <p:nvSpPr>
            <p:cNvPr id="127" name="Text Box 149"/>
            <p:cNvSpPr txBox="1">
              <a:spLocks noChangeArrowheads="1"/>
            </p:cNvSpPr>
            <p:nvPr/>
          </p:nvSpPr>
          <p:spPr bwMode="auto">
            <a:xfrm>
              <a:off x="2780" y="2006"/>
              <a:ext cx="269"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KS</a:t>
              </a:r>
            </a:p>
          </p:txBody>
        </p:sp>
        <p:sp>
          <p:nvSpPr>
            <p:cNvPr id="128" name="Text Box 150"/>
            <p:cNvSpPr txBox="1">
              <a:spLocks noChangeArrowheads="1"/>
            </p:cNvSpPr>
            <p:nvPr/>
          </p:nvSpPr>
          <p:spPr bwMode="auto">
            <a:xfrm>
              <a:off x="5274" y="1255"/>
              <a:ext cx="257" cy="173"/>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MA</a:t>
              </a:r>
            </a:p>
          </p:txBody>
        </p:sp>
        <p:sp>
          <p:nvSpPr>
            <p:cNvPr id="129" name="Line 151"/>
            <p:cNvSpPr>
              <a:spLocks noChangeShapeType="1"/>
            </p:cNvSpPr>
            <p:nvPr/>
          </p:nvSpPr>
          <p:spPr bwMode="auto">
            <a:xfrm>
              <a:off x="5149" y="1361"/>
              <a:ext cx="178" cy="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0" name="Text Box 152"/>
            <p:cNvSpPr txBox="1">
              <a:spLocks noChangeArrowheads="1"/>
            </p:cNvSpPr>
            <p:nvPr/>
          </p:nvSpPr>
          <p:spPr bwMode="auto">
            <a:xfrm>
              <a:off x="5255" y="1931"/>
              <a:ext cx="269" cy="166"/>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MD</a:t>
              </a:r>
            </a:p>
          </p:txBody>
        </p:sp>
        <p:sp>
          <p:nvSpPr>
            <p:cNvPr id="131" name="Line 153"/>
            <p:cNvSpPr>
              <a:spLocks noChangeShapeType="1"/>
            </p:cNvSpPr>
            <p:nvPr/>
          </p:nvSpPr>
          <p:spPr bwMode="auto">
            <a:xfrm>
              <a:off x="4849" y="1892"/>
              <a:ext cx="440" cy="131"/>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2" name="Text Box 154"/>
            <p:cNvSpPr txBox="1">
              <a:spLocks noChangeArrowheads="1"/>
            </p:cNvSpPr>
            <p:nvPr/>
          </p:nvSpPr>
          <p:spPr bwMode="auto">
            <a:xfrm>
              <a:off x="3273" y="2006"/>
              <a:ext cx="297"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MO</a:t>
              </a:r>
            </a:p>
          </p:txBody>
        </p:sp>
        <p:sp>
          <p:nvSpPr>
            <p:cNvPr id="133" name="Line 155"/>
            <p:cNvSpPr>
              <a:spLocks noChangeShapeType="1"/>
            </p:cNvSpPr>
            <p:nvPr/>
          </p:nvSpPr>
          <p:spPr bwMode="auto">
            <a:xfrm>
              <a:off x="4923" y="1697"/>
              <a:ext cx="242" cy="7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4" name="Text Box 156"/>
            <p:cNvSpPr txBox="1">
              <a:spLocks noChangeArrowheads="1"/>
            </p:cNvSpPr>
            <p:nvPr/>
          </p:nvSpPr>
          <p:spPr bwMode="auto">
            <a:xfrm>
              <a:off x="5193" y="1690"/>
              <a:ext cx="208" cy="118"/>
            </a:xfrm>
            <a:prstGeom prst="rect">
              <a:avLst/>
            </a:prstGeom>
            <a:solidFill>
              <a:srgbClr val="0072C6"/>
            </a:solidFill>
            <a:ln w="9525">
              <a:solidFill>
                <a:schemeClr val="tx1"/>
              </a:solidFill>
              <a:miter lim="800000"/>
              <a:headEnd/>
              <a:tailEnd/>
            </a:ln>
          </p:spPr>
          <p:txBody>
            <a:bodyPr wrap="none" lIns="45720" tIns="9144" rIns="45720" bIns="9144">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NJ</a:t>
              </a:r>
            </a:p>
          </p:txBody>
        </p:sp>
        <p:sp>
          <p:nvSpPr>
            <p:cNvPr id="135" name="Text Box 157"/>
            <p:cNvSpPr txBox="1">
              <a:spLocks noChangeArrowheads="1"/>
            </p:cNvSpPr>
            <p:nvPr/>
          </p:nvSpPr>
          <p:spPr bwMode="auto">
            <a:xfrm>
              <a:off x="4630" y="1334"/>
              <a:ext cx="275"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NY</a:t>
              </a:r>
            </a:p>
          </p:txBody>
        </p:sp>
        <p:sp>
          <p:nvSpPr>
            <p:cNvPr id="136" name="Text Box 158"/>
            <p:cNvSpPr txBox="1">
              <a:spLocks noChangeArrowheads="1"/>
            </p:cNvSpPr>
            <p:nvPr/>
          </p:nvSpPr>
          <p:spPr bwMode="auto">
            <a:xfrm>
              <a:off x="1019" y="1142"/>
              <a:ext cx="286"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OR</a:t>
              </a:r>
            </a:p>
          </p:txBody>
        </p:sp>
        <p:sp>
          <p:nvSpPr>
            <p:cNvPr id="137" name="Text Box 159"/>
            <p:cNvSpPr txBox="1">
              <a:spLocks noChangeArrowheads="1"/>
            </p:cNvSpPr>
            <p:nvPr/>
          </p:nvSpPr>
          <p:spPr bwMode="auto">
            <a:xfrm>
              <a:off x="4494" y="1574"/>
              <a:ext cx="269"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PA</a:t>
              </a:r>
            </a:p>
          </p:txBody>
        </p:sp>
        <p:sp>
          <p:nvSpPr>
            <p:cNvPr id="138" name="Text Box 160"/>
            <p:cNvSpPr txBox="1">
              <a:spLocks noChangeArrowheads="1"/>
            </p:cNvSpPr>
            <p:nvPr/>
          </p:nvSpPr>
          <p:spPr bwMode="auto">
            <a:xfrm>
              <a:off x="4404" y="2438"/>
              <a:ext cx="275"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SC</a:t>
              </a:r>
            </a:p>
          </p:txBody>
        </p:sp>
        <p:sp>
          <p:nvSpPr>
            <p:cNvPr id="139" name="Text Box 161"/>
            <p:cNvSpPr txBox="1">
              <a:spLocks noChangeArrowheads="1"/>
            </p:cNvSpPr>
            <p:nvPr/>
          </p:nvSpPr>
          <p:spPr bwMode="auto">
            <a:xfrm>
              <a:off x="3879" y="2272"/>
              <a:ext cx="270"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TN</a:t>
              </a:r>
            </a:p>
          </p:txBody>
        </p:sp>
        <p:sp>
          <p:nvSpPr>
            <p:cNvPr id="140" name="Text Box 162"/>
            <p:cNvSpPr txBox="1">
              <a:spLocks noChangeArrowheads="1"/>
            </p:cNvSpPr>
            <p:nvPr/>
          </p:nvSpPr>
          <p:spPr bwMode="auto">
            <a:xfrm>
              <a:off x="2148" y="1910"/>
              <a:ext cx="286"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CO</a:t>
              </a:r>
            </a:p>
          </p:txBody>
        </p:sp>
        <p:sp>
          <p:nvSpPr>
            <p:cNvPr id="141" name="Text Box 163"/>
            <p:cNvSpPr txBox="1">
              <a:spLocks noChangeArrowheads="1"/>
            </p:cNvSpPr>
            <p:nvPr/>
          </p:nvSpPr>
          <p:spPr bwMode="auto">
            <a:xfrm>
              <a:off x="1212" y="757"/>
              <a:ext cx="266" cy="162"/>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WA</a:t>
              </a:r>
            </a:p>
          </p:txBody>
        </p:sp>
        <p:sp>
          <p:nvSpPr>
            <p:cNvPr id="142" name="Text Box 164"/>
            <p:cNvSpPr txBox="1">
              <a:spLocks noChangeArrowheads="1"/>
            </p:cNvSpPr>
            <p:nvPr/>
          </p:nvSpPr>
          <p:spPr bwMode="auto">
            <a:xfrm>
              <a:off x="3481" y="1274"/>
              <a:ext cx="259"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WI</a:t>
              </a:r>
            </a:p>
          </p:txBody>
        </p:sp>
        <p:sp>
          <p:nvSpPr>
            <p:cNvPr id="143" name="Text Box 165"/>
            <p:cNvSpPr txBox="1">
              <a:spLocks noChangeArrowheads="1"/>
            </p:cNvSpPr>
            <p:nvPr/>
          </p:nvSpPr>
          <p:spPr bwMode="auto">
            <a:xfrm>
              <a:off x="4494" y="1958"/>
              <a:ext cx="269"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VA</a:t>
              </a:r>
            </a:p>
          </p:txBody>
        </p:sp>
        <p:sp>
          <p:nvSpPr>
            <p:cNvPr id="144" name="Text Box 166"/>
            <p:cNvSpPr txBox="1">
              <a:spLocks noChangeArrowheads="1"/>
            </p:cNvSpPr>
            <p:nvPr/>
          </p:nvSpPr>
          <p:spPr bwMode="auto">
            <a:xfrm>
              <a:off x="5064" y="887"/>
              <a:ext cx="286"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ME</a:t>
              </a:r>
            </a:p>
          </p:txBody>
        </p:sp>
        <p:sp>
          <p:nvSpPr>
            <p:cNvPr id="145" name="Text Box 167"/>
            <p:cNvSpPr txBox="1">
              <a:spLocks noChangeArrowheads="1"/>
            </p:cNvSpPr>
            <p:nvPr/>
          </p:nvSpPr>
          <p:spPr bwMode="auto">
            <a:xfrm>
              <a:off x="3115" y="1082"/>
              <a:ext cx="292"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MN</a:t>
              </a:r>
            </a:p>
          </p:txBody>
        </p:sp>
        <p:sp>
          <p:nvSpPr>
            <p:cNvPr id="146" name="Text Box 168"/>
            <p:cNvSpPr txBox="1">
              <a:spLocks noChangeArrowheads="1"/>
            </p:cNvSpPr>
            <p:nvPr/>
          </p:nvSpPr>
          <p:spPr bwMode="auto">
            <a:xfrm>
              <a:off x="3930" y="1411"/>
              <a:ext cx="295" cy="187"/>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MI</a:t>
              </a:r>
            </a:p>
          </p:txBody>
        </p:sp>
        <p:sp>
          <p:nvSpPr>
            <p:cNvPr id="147" name="Text Box 169"/>
            <p:cNvSpPr txBox="1">
              <a:spLocks noChangeArrowheads="1"/>
            </p:cNvSpPr>
            <p:nvPr/>
          </p:nvSpPr>
          <p:spPr bwMode="auto">
            <a:xfrm>
              <a:off x="4478" y="2194"/>
              <a:ext cx="281"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NC</a:t>
              </a:r>
            </a:p>
          </p:txBody>
        </p:sp>
        <p:sp>
          <p:nvSpPr>
            <p:cNvPr id="148" name="Text Box 170"/>
            <p:cNvSpPr txBox="1">
              <a:spLocks noChangeArrowheads="1"/>
            </p:cNvSpPr>
            <p:nvPr/>
          </p:nvSpPr>
          <p:spPr bwMode="auto">
            <a:xfrm>
              <a:off x="2689" y="2807"/>
              <a:ext cx="264"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TX</a:t>
              </a:r>
            </a:p>
          </p:txBody>
        </p:sp>
        <p:sp>
          <p:nvSpPr>
            <p:cNvPr id="149" name="Text Box 171"/>
            <p:cNvSpPr txBox="1">
              <a:spLocks noChangeArrowheads="1"/>
            </p:cNvSpPr>
            <p:nvPr/>
          </p:nvSpPr>
          <p:spPr bwMode="auto">
            <a:xfrm>
              <a:off x="3927" y="2039"/>
              <a:ext cx="361" cy="146"/>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latin typeface="Arial" pitchFamily="34" charset="0"/>
                  <a:cs typeface="Arial" pitchFamily="34" charset="0"/>
                </a:rPr>
                <a:t>KY</a:t>
              </a:r>
            </a:p>
          </p:txBody>
        </p:sp>
        <p:sp>
          <p:nvSpPr>
            <p:cNvPr id="150" name="Text Box 172"/>
            <p:cNvSpPr txBox="1">
              <a:spLocks noChangeArrowheads="1"/>
            </p:cNvSpPr>
            <p:nvPr/>
          </p:nvSpPr>
          <p:spPr bwMode="auto">
            <a:xfrm>
              <a:off x="4271" y="1872"/>
              <a:ext cx="361" cy="144"/>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latin typeface="Arial" pitchFamily="34" charset="0"/>
                  <a:cs typeface="Arial" pitchFamily="34" charset="0"/>
                </a:rPr>
                <a:t>WV</a:t>
              </a:r>
            </a:p>
          </p:txBody>
        </p:sp>
        <p:sp>
          <p:nvSpPr>
            <p:cNvPr id="151" name="Text Box 173"/>
            <p:cNvSpPr txBox="1">
              <a:spLocks noChangeArrowheads="1"/>
            </p:cNvSpPr>
            <p:nvPr/>
          </p:nvSpPr>
          <p:spPr bwMode="auto">
            <a:xfrm>
              <a:off x="5351" y="1408"/>
              <a:ext cx="208" cy="118"/>
            </a:xfrm>
            <a:prstGeom prst="rect">
              <a:avLst/>
            </a:prstGeom>
            <a:solidFill>
              <a:srgbClr val="0072C6"/>
            </a:solidFill>
            <a:ln w="12700">
              <a:solidFill>
                <a:schemeClr val="tx1"/>
              </a:solidFill>
              <a:miter lim="800000"/>
              <a:headEnd/>
              <a:tailEnd/>
            </a:ln>
          </p:spPr>
          <p:txBody>
            <a:bodyPr lIns="45720" tIns="9144" rIns="45720" bIns="9144"/>
            <a:lstStyle/>
            <a:p>
              <a:pPr algn="ctr" eaLnBrk="0" fontAlgn="auto" hangingPunct="0">
                <a:spcBef>
                  <a:spcPct val="50000"/>
                </a:spcBef>
                <a:spcAft>
                  <a:spcPts val="0"/>
                </a:spcAft>
                <a:defRPr/>
              </a:pPr>
              <a:r>
                <a:rPr lang="en-US" sz="1000" kern="0" dirty="0">
                  <a:solidFill>
                    <a:schemeClr val="bg1"/>
                  </a:solidFill>
                  <a:latin typeface="Arial" pitchFamily="34" charset="0"/>
                  <a:cs typeface="Arial" pitchFamily="34" charset="0"/>
                </a:rPr>
                <a:t>RI</a:t>
              </a:r>
            </a:p>
          </p:txBody>
        </p:sp>
        <p:sp>
          <p:nvSpPr>
            <p:cNvPr id="152" name="Line 174"/>
            <p:cNvSpPr>
              <a:spLocks noChangeShapeType="1"/>
            </p:cNvSpPr>
            <p:nvPr/>
          </p:nvSpPr>
          <p:spPr bwMode="auto">
            <a:xfrm>
              <a:off x="5128" y="1482"/>
              <a:ext cx="225" cy="10"/>
            </a:xfrm>
            <a:prstGeom prst="line">
              <a:avLst/>
            </a:prstGeom>
            <a:no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53" name="Rectangle 175"/>
            <p:cNvSpPr>
              <a:spLocks noChangeArrowheads="1"/>
            </p:cNvSpPr>
            <p:nvPr/>
          </p:nvSpPr>
          <p:spPr bwMode="auto">
            <a:xfrm>
              <a:off x="2713" y="1656"/>
              <a:ext cx="275" cy="187"/>
            </a:xfrm>
            <a:prstGeom prst="rect">
              <a:avLst/>
            </a:prstGeom>
            <a:noFill/>
            <a:ln w="12700">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NE</a:t>
              </a:r>
            </a:p>
          </p:txBody>
        </p:sp>
        <p:sp>
          <p:nvSpPr>
            <p:cNvPr id="154" name="Text Box 176"/>
            <p:cNvSpPr txBox="1">
              <a:spLocks noChangeArrowheads="1"/>
            </p:cNvSpPr>
            <p:nvPr/>
          </p:nvSpPr>
          <p:spPr bwMode="auto">
            <a:xfrm>
              <a:off x="4723" y="915"/>
              <a:ext cx="363" cy="143"/>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solidFill>
                    <a:srgbClr val="000000"/>
                  </a:solidFill>
                  <a:latin typeface="Arial" pitchFamily="34" charset="0"/>
                  <a:cs typeface="Arial" pitchFamily="34" charset="0"/>
                </a:rPr>
                <a:t>VT</a:t>
              </a:r>
            </a:p>
          </p:txBody>
        </p:sp>
        <p:sp>
          <p:nvSpPr>
            <p:cNvPr id="155" name="Line 177"/>
            <p:cNvSpPr>
              <a:spLocks noChangeShapeType="1"/>
            </p:cNvSpPr>
            <p:nvPr/>
          </p:nvSpPr>
          <p:spPr bwMode="auto">
            <a:xfrm>
              <a:off x="4903" y="1059"/>
              <a:ext cx="81" cy="144"/>
            </a:xfrm>
            <a:prstGeom prst="line">
              <a:avLst/>
            </a:prstGeom>
            <a:no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156" name="Group 178"/>
            <p:cNvGrpSpPr>
              <a:grpSpLocks/>
            </p:cNvGrpSpPr>
            <p:nvPr/>
          </p:nvGrpSpPr>
          <p:grpSpPr bwMode="auto">
            <a:xfrm>
              <a:off x="1248" y="1153"/>
              <a:ext cx="4422" cy="1774"/>
              <a:chOff x="912" y="961"/>
              <a:chExt cx="4700" cy="1808"/>
            </a:xfrm>
          </p:grpSpPr>
          <p:sp>
            <p:nvSpPr>
              <p:cNvPr id="168" name="Text Box 179"/>
              <p:cNvSpPr txBox="1">
                <a:spLocks noChangeArrowheads="1"/>
              </p:cNvSpPr>
              <p:nvPr/>
            </p:nvSpPr>
            <p:spPr bwMode="auto">
              <a:xfrm>
                <a:off x="912" y="1536"/>
                <a:ext cx="339" cy="190"/>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1000" kern="0" dirty="0">
                    <a:solidFill>
                      <a:schemeClr val="bg1"/>
                    </a:solidFill>
                    <a:latin typeface="Arial" pitchFamily="34" charset="0"/>
                    <a:cs typeface="Arial" pitchFamily="34" charset="0"/>
                  </a:rPr>
                  <a:t>NV</a:t>
                </a:r>
              </a:p>
            </p:txBody>
          </p:sp>
          <p:sp>
            <p:nvSpPr>
              <p:cNvPr id="169" name="Text Box 180"/>
              <p:cNvSpPr txBox="1">
                <a:spLocks noChangeArrowheads="1"/>
              </p:cNvSpPr>
              <p:nvPr/>
            </p:nvSpPr>
            <p:spPr bwMode="auto">
              <a:xfrm>
                <a:off x="3925" y="1541"/>
                <a:ext cx="335" cy="171"/>
              </a:xfrm>
              <a:prstGeom prst="rect">
                <a:avLst/>
              </a:prstGeom>
              <a:noFill/>
              <a:ln w="9525">
                <a:noFill/>
                <a:miter lim="800000"/>
                <a:headEnd/>
                <a:tailEnd/>
              </a:ln>
            </p:spPr>
            <p:txBody>
              <a:bodyPr>
                <a:spAutoFit/>
              </a:bodyPr>
              <a:lstStyle/>
              <a:p>
                <a:pPr algn="ctr" fontAlgn="auto">
                  <a:spcBef>
                    <a:spcPts val="0"/>
                  </a:spcBef>
                  <a:spcAft>
                    <a:spcPts val="0"/>
                  </a:spcAft>
                  <a:defRPr/>
                </a:pPr>
                <a:r>
                  <a:rPr lang="en-US" sz="1000" kern="0" dirty="0">
                    <a:solidFill>
                      <a:srgbClr val="000000"/>
                    </a:solidFill>
                    <a:latin typeface="Arial" pitchFamily="34" charset="0"/>
                    <a:cs typeface="Arial" pitchFamily="34" charset="0"/>
                  </a:rPr>
                  <a:t>OH</a:t>
                </a:r>
              </a:p>
            </p:txBody>
          </p:sp>
          <p:sp>
            <p:nvSpPr>
              <p:cNvPr id="170" name="Text Box 181"/>
              <p:cNvSpPr txBox="1">
                <a:spLocks noChangeArrowheads="1"/>
              </p:cNvSpPr>
              <p:nvPr/>
            </p:nvSpPr>
            <p:spPr bwMode="auto">
              <a:xfrm>
                <a:off x="2437" y="1113"/>
                <a:ext cx="386" cy="19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000" kern="0" dirty="0">
                    <a:solidFill>
                      <a:schemeClr val="bg1"/>
                    </a:solidFill>
                    <a:latin typeface="Arial" pitchFamily="34" charset="0"/>
                    <a:cs typeface="Arial" pitchFamily="34" charset="0"/>
                  </a:rPr>
                  <a:t>SD</a:t>
                </a:r>
              </a:p>
            </p:txBody>
          </p:sp>
          <p:sp>
            <p:nvSpPr>
              <p:cNvPr id="171" name="Text Box 182"/>
              <p:cNvSpPr txBox="1">
                <a:spLocks noChangeArrowheads="1"/>
              </p:cNvSpPr>
              <p:nvPr/>
            </p:nvSpPr>
            <p:spPr bwMode="auto">
              <a:xfrm>
                <a:off x="3120" y="2594"/>
                <a:ext cx="288" cy="175"/>
              </a:xfrm>
              <a:prstGeom prst="rect">
                <a:avLst/>
              </a:prstGeom>
              <a:noFill/>
              <a:ln w="9525">
                <a:noFill/>
                <a:miter lim="800000"/>
                <a:headEnd/>
                <a:tailEnd/>
              </a:ln>
            </p:spPr>
            <p:txBody>
              <a:bodyPr>
                <a:spAutoFit/>
              </a:bodyPr>
              <a:lstStyle/>
              <a:p>
                <a:pPr algn="ctr" fontAlgn="auto">
                  <a:spcBef>
                    <a:spcPct val="50000"/>
                  </a:spcBef>
                  <a:spcAft>
                    <a:spcPts val="0"/>
                  </a:spcAft>
                  <a:defRPr/>
                </a:pPr>
                <a:endParaRPr lang="en-US" sz="1000" kern="0" dirty="0">
                  <a:solidFill>
                    <a:srgbClr val="000000"/>
                  </a:solidFill>
                  <a:latin typeface="Arial" pitchFamily="34" charset="0"/>
                  <a:cs typeface="Arial" pitchFamily="34" charset="0"/>
                </a:endParaRPr>
              </a:p>
            </p:txBody>
          </p:sp>
          <p:sp>
            <p:nvSpPr>
              <p:cNvPr id="172" name="Text Box 183"/>
              <p:cNvSpPr txBox="1">
                <a:spLocks noChangeArrowheads="1"/>
              </p:cNvSpPr>
              <p:nvPr/>
            </p:nvSpPr>
            <p:spPr bwMode="auto">
              <a:xfrm>
                <a:off x="3094" y="2208"/>
                <a:ext cx="314" cy="190"/>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AR</a:t>
                </a:r>
              </a:p>
            </p:txBody>
          </p:sp>
          <p:sp>
            <p:nvSpPr>
              <p:cNvPr id="173" name="Text Box 184"/>
              <p:cNvSpPr txBox="1">
                <a:spLocks noChangeArrowheads="1"/>
              </p:cNvSpPr>
              <p:nvPr/>
            </p:nvSpPr>
            <p:spPr bwMode="auto">
              <a:xfrm>
                <a:off x="3648" y="1584"/>
                <a:ext cx="287" cy="19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 IN</a:t>
                </a:r>
              </a:p>
            </p:txBody>
          </p:sp>
          <p:sp>
            <p:nvSpPr>
              <p:cNvPr id="174" name="Text Box 185"/>
              <p:cNvSpPr txBox="1">
                <a:spLocks noChangeArrowheads="1"/>
              </p:cNvSpPr>
              <p:nvPr/>
            </p:nvSpPr>
            <p:spPr bwMode="auto">
              <a:xfrm>
                <a:off x="5228" y="961"/>
                <a:ext cx="384" cy="190"/>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sz="1000" kern="0" dirty="0">
                    <a:solidFill>
                      <a:sysClr val="windowText" lastClr="000000"/>
                    </a:solidFill>
                    <a:latin typeface="Arial" pitchFamily="34" charset="0"/>
                    <a:cs typeface="Arial" pitchFamily="34" charset="0"/>
                  </a:rPr>
                  <a:t>NH</a:t>
                </a:r>
              </a:p>
            </p:txBody>
          </p:sp>
          <p:sp>
            <p:nvSpPr>
              <p:cNvPr id="175" name="Line 186"/>
              <p:cNvSpPr>
                <a:spLocks noChangeShapeType="1"/>
              </p:cNvSpPr>
              <p:nvPr/>
            </p:nvSpPr>
            <p:spPr bwMode="auto">
              <a:xfrm flipV="1">
                <a:off x="4988" y="1053"/>
                <a:ext cx="287" cy="44"/>
              </a:xfrm>
              <a:prstGeom prst="line">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157" name="Text Box 207"/>
            <p:cNvSpPr txBox="1">
              <a:spLocks noChangeArrowheads="1"/>
            </p:cNvSpPr>
            <p:nvPr/>
          </p:nvSpPr>
          <p:spPr bwMode="auto">
            <a:xfrm>
              <a:off x="1924" y="915"/>
              <a:ext cx="361"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MT</a:t>
              </a:r>
            </a:p>
          </p:txBody>
        </p:sp>
        <p:sp>
          <p:nvSpPr>
            <p:cNvPr id="158" name="Text Box 208"/>
            <p:cNvSpPr txBox="1">
              <a:spLocks noChangeArrowheads="1"/>
            </p:cNvSpPr>
            <p:nvPr/>
          </p:nvSpPr>
          <p:spPr bwMode="auto">
            <a:xfrm>
              <a:off x="1542" y="1198"/>
              <a:ext cx="271"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ID</a:t>
              </a:r>
            </a:p>
          </p:txBody>
        </p:sp>
        <p:sp>
          <p:nvSpPr>
            <p:cNvPr id="159" name="Text Box 209"/>
            <p:cNvSpPr txBox="1">
              <a:spLocks noChangeArrowheads="1"/>
            </p:cNvSpPr>
            <p:nvPr/>
          </p:nvSpPr>
          <p:spPr bwMode="auto">
            <a:xfrm>
              <a:off x="2059" y="1387"/>
              <a:ext cx="310"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WY</a:t>
              </a:r>
            </a:p>
          </p:txBody>
        </p:sp>
        <p:sp>
          <p:nvSpPr>
            <p:cNvPr id="160" name="Text Box 210"/>
            <p:cNvSpPr txBox="1">
              <a:spLocks noChangeArrowheads="1"/>
            </p:cNvSpPr>
            <p:nvPr/>
          </p:nvSpPr>
          <p:spPr bwMode="auto">
            <a:xfrm>
              <a:off x="2685" y="939"/>
              <a:ext cx="309"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ND</a:t>
              </a:r>
            </a:p>
          </p:txBody>
        </p:sp>
        <p:sp>
          <p:nvSpPr>
            <p:cNvPr id="161" name="Text Box 211"/>
            <p:cNvSpPr txBox="1">
              <a:spLocks noChangeArrowheads="1"/>
            </p:cNvSpPr>
            <p:nvPr/>
          </p:nvSpPr>
          <p:spPr bwMode="auto">
            <a:xfrm>
              <a:off x="2059" y="2426"/>
              <a:ext cx="310"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NM</a:t>
              </a:r>
            </a:p>
          </p:txBody>
        </p:sp>
        <p:sp>
          <p:nvSpPr>
            <p:cNvPr id="162" name="Text Box 212"/>
            <p:cNvSpPr txBox="1">
              <a:spLocks noChangeArrowheads="1"/>
            </p:cNvSpPr>
            <p:nvPr/>
          </p:nvSpPr>
          <p:spPr bwMode="auto">
            <a:xfrm>
              <a:off x="2839" y="2332"/>
              <a:ext cx="362"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OK</a:t>
              </a:r>
            </a:p>
          </p:txBody>
        </p:sp>
        <p:sp>
          <p:nvSpPr>
            <p:cNvPr id="163" name="Text Box 213"/>
            <p:cNvSpPr txBox="1">
              <a:spLocks noChangeArrowheads="1"/>
            </p:cNvSpPr>
            <p:nvPr/>
          </p:nvSpPr>
          <p:spPr bwMode="auto">
            <a:xfrm>
              <a:off x="3323" y="2808"/>
              <a:ext cx="309"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LA</a:t>
              </a:r>
            </a:p>
          </p:txBody>
        </p:sp>
        <p:sp>
          <p:nvSpPr>
            <p:cNvPr id="164" name="Text Box 214"/>
            <p:cNvSpPr txBox="1">
              <a:spLocks noChangeArrowheads="1"/>
            </p:cNvSpPr>
            <p:nvPr/>
          </p:nvSpPr>
          <p:spPr bwMode="auto">
            <a:xfrm>
              <a:off x="3513" y="2616"/>
              <a:ext cx="362"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MS</a:t>
              </a:r>
            </a:p>
          </p:txBody>
        </p:sp>
        <p:sp>
          <p:nvSpPr>
            <p:cNvPr id="165" name="Text Box 215"/>
            <p:cNvSpPr txBox="1">
              <a:spLocks noChangeArrowheads="1"/>
            </p:cNvSpPr>
            <p:nvPr/>
          </p:nvSpPr>
          <p:spPr bwMode="auto">
            <a:xfrm>
              <a:off x="3843" y="2623"/>
              <a:ext cx="258" cy="187"/>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latin typeface="Arial" pitchFamily="34" charset="0"/>
                  <a:cs typeface="Arial" pitchFamily="34" charset="0"/>
                </a:rPr>
                <a:t>AL</a:t>
              </a:r>
            </a:p>
          </p:txBody>
        </p:sp>
        <p:sp>
          <p:nvSpPr>
            <p:cNvPr id="166" name="Line 216"/>
            <p:cNvSpPr>
              <a:spLocks noChangeShapeType="1"/>
            </p:cNvSpPr>
            <p:nvPr/>
          </p:nvSpPr>
          <p:spPr bwMode="auto">
            <a:xfrm>
              <a:off x="4903" y="1860"/>
              <a:ext cx="321" cy="64"/>
            </a:xfrm>
            <a:prstGeom prst="line">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67" name="Text Box 217"/>
            <p:cNvSpPr txBox="1">
              <a:spLocks noChangeArrowheads="1"/>
            </p:cNvSpPr>
            <p:nvPr/>
          </p:nvSpPr>
          <p:spPr bwMode="auto">
            <a:xfrm>
              <a:off x="5137" y="1828"/>
              <a:ext cx="257" cy="118"/>
            </a:xfrm>
            <a:prstGeom prst="rect">
              <a:avLst/>
            </a:prstGeom>
            <a:solidFill>
              <a:srgbClr val="0072C6"/>
            </a:solidFill>
            <a:ln w="9525">
              <a:solidFill>
                <a:schemeClr val="tx1"/>
              </a:solidFill>
              <a:miter lim="800000"/>
              <a:headEnd/>
              <a:tailEnd/>
            </a:ln>
          </p:spPr>
          <p:txBody>
            <a:bodyPr lIns="45720" tIns="9144" rIns="45720" bIns="9144">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DE</a:t>
              </a:r>
            </a:p>
          </p:txBody>
        </p:sp>
      </p:grpSp>
      <p:grpSp>
        <p:nvGrpSpPr>
          <p:cNvPr id="176" name="Group 188"/>
          <p:cNvGrpSpPr>
            <a:grpSpLocks/>
          </p:cNvGrpSpPr>
          <p:nvPr/>
        </p:nvGrpSpPr>
        <p:grpSpPr bwMode="auto">
          <a:xfrm>
            <a:off x="685800" y="4572000"/>
            <a:ext cx="1139825" cy="1150938"/>
            <a:chOff x="4" y="3976"/>
            <a:chExt cx="1253" cy="975"/>
          </a:xfrm>
        </p:grpSpPr>
        <p:grpSp>
          <p:nvGrpSpPr>
            <p:cNvPr id="177" name="Group 191"/>
            <p:cNvGrpSpPr>
              <a:grpSpLocks/>
            </p:cNvGrpSpPr>
            <p:nvPr/>
          </p:nvGrpSpPr>
          <p:grpSpPr bwMode="auto">
            <a:xfrm>
              <a:off x="77" y="4073"/>
              <a:ext cx="1087" cy="711"/>
              <a:chOff x="77" y="4073"/>
              <a:chExt cx="1087" cy="711"/>
            </a:xfrm>
          </p:grpSpPr>
          <p:sp>
            <p:nvSpPr>
              <p:cNvPr id="189" name="Freeform 192"/>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0" name="Freeform 193"/>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178" name="Rectangle 194"/>
            <p:cNvSpPr>
              <a:spLocks noChangeArrowheads="1"/>
            </p:cNvSpPr>
            <p:nvPr/>
          </p:nvSpPr>
          <p:spPr bwMode="auto">
            <a:xfrm>
              <a:off x="426" y="4240"/>
              <a:ext cx="188" cy="130"/>
            </a:xfrm>
            <a:prstGeom prst="rect">
              <a:avLst/>
            </a:prstGeom>
            <a:noFill/>
            <a:ln w="9525">
              <a:noFill/>
              <a:miter lim="800000"/>
              <a:headEnd/>
              <a:tailEnd/>
            </a:ln>
          </p:spPr>
          <p:txBody>
            <a:bodyPr wrap="none" lIns="0" tIns="0" rIns="0" bIns="0">
              <a:spAutoFit/>
            </a:bodyPr>
            <a:lstStyle/>
            <a:p>
              <a:pPr algn="ctr" eaLnBrk="0" fontAlgn="auto" hangingPunct="0">
                <a:spcBef>
                  <a:spcPts val="0"/>
                </a:spcBef>
                <a:spcAft>
                  <a:spcPts val="0"/>
                </a:spcAft>
                <a:defRPr/>
              </a:pPr>
              <a:r>
                <a:rPr lang="en-US" sz="1000" kern="0" dirty="0">
                  <a:solidFill>
                    <a:srgbClr val="000000"/>
                  </a:solidFill>
                  <a:latin typeface="Arial" pitchFamily="34" charset="0"/>
                  <a:ea typeface="Times New Roman" pitchFamily="18" charset="0"/>
                  <a:cs typeface="Arial" pitchFamily="34" charset="0"/>
                </a:rPr>
                <a:t>AK</a:t>
              </a:r>
              <a:endParaRPr lang="en-US" sz="1000" kern="0" dirty="0">
                <a:solidFill>
                  <a:sysClr val="windowText" lastClr="000000"/>
                </a:solidFill>
                <a:latin typeface="Arial" pitchFamily="34" charset="0"/>
                <a:ea typeface="Times New Roman" pitchFamily="18" charset="0"/>
                <a:cs typeface="Arial" pitchFamily="34" charset="0"/>
              </a:endParaRPr>
            </a:p>
          </p:txBody>
        </p:sp>
        <p:sp>
          <p:nvSpPr>
            <p:cNvPr id="179" name="Rectangle 195"/>
            <p:cNvSpPr>
              <a:spLocks noChangeArrowheads="1"/>
            </p:cNvSpPr>
            <p:nvPr/>
          </p:nvSpPr>
          <p:spPr bwMode="auto">
            <a:xfrm>
              <a:off x="4" y="3976"/>
              <a:ext cx="1253" cy="975"/>
            </a:xfrm>
            <a:prstGeom prst="rect">
              <a:avLst/>
            </a:prstGeom>
            <a:noFill/>
            <a:ln w="5715" cap="rnd">
              <a:solidFill>
                <a:srgbClr val="000000"/>
              </a:solidFill>
              <a:miter lim="800000"/>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180" name="Group 196"/>
            <p:cNvGrpSpPr>
              <a:grpSpLocks/>
            </p:cNvGrpSpPr>
            <p:nvPr/>
          </p:nvGrpSpPr>
          <p:grpSpPr bwMode="auto">
            <a:xfrm>
              <a:off x="4" y="3976"/>
              <a:ext cx="1253" cy="975"/>
              <a:chOff x="4" y="3976"/>
              <a:chExt cx="1253" cy="975"/>
            </a:xfrm>
          </p:grpSpPr>
          <p:grpSp>
            <p:nvGrpSpPr>
              <p:cNvPr id="181" name="Group 198"/>
              <p:cNvGrpSpPr>
                <a:grpSpLocks/>
              </p:cNvGrpSpPr>
              <p:nvPr/>
            </p:nvGrpSpPr>
            <p:grpSpPr bwMode="auto">
              <a:xfrm>
                <a:off x="77" y="4073"/>
                <a:ext cx="1087" cy="711"/>
                <a:chOff x="77" y="4073"/>
                <a:chExt cx="1087" cy="711"/>
              </a:xfrm>
            </p:grpSpPr>
            <p:sp>
              <p:nvSpPr>
                <p:cNvPr id="187" name="Freeform 199"/>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8" name="Freeform 200"/>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grpSp>
            <p:nvGrpSpPr>
              <p:cNvPr id="182" name="Group 202"/>
              <p:cNvGrpSpPr>
                <a:grpSpLocks/>
              </p:cNvGrpSpPr>
              <p:nvPr/>
            </p:nvGrpSpPr>
            <p:grpSpPr bwMode="auto">
              <a:xfrm>
                <a:off x="77" y="4073"/>
                <a:ext cx="1087" cy="711"/>
                <a:chOff x="77" y="4073"/>
                <a:chExt cx="1087" cy="711"/>
              </a:xfrm>
            </p:grpSpPr>
            <p:sp>
              <p:nvSpPr>
                <p:cNvPr id="185" name="Freeform 203"/>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6" name="Freeform 204"/>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solidFill>
                  <a:schemeClr val="bg1">
                    <a:lumMod val="50000"/>
                  </a:schemeClr>
                </a:solidFill>
                <a:ln w="5715" cap="rnd">
                  <a:solidFill>
                    <a:srgbClr val="000000"/>
                  </a:solidFill>
                  <a:round/>
                  <a:headEnd/>
                  <a:tailEnd/>
                </a:ln>
              </p:spPr>
              <p:txBody>
                <a:bodyPr/>
                <a:lstStyle/>
                <a:p>
                  <a:pPr algn="ctr" fontAlgn="auto">
                    <a:spcBef>
                      <a:spcPts val="0"/>
                    </a:spcBef>
                    <a:spcAft>
                      <a:spcPts val="0"/>
                    </a:spcAft>
                    <a:defRPr/>
                  </a:pPr>
                  <a:endParaRPr lang="en-US" sz="1000" kern="0" dirty="0">
                    <a:solidFill>
                      <a:schemeClr val="bg1">
                        <a:lumMod val="50000"/>
                      </a:schemeClr>
                    </a:solidFill>
                    <a:latin typeface="Arial" pitchFamily="34" charset="0"/>
                    <a:cs typeface="Arial" pitchFamily="34" charset="0"/>
                  </a:endParaRPr>
                </a:p>
              </p:txBody>
            </p:sp>
          </p:grpSp>
          <p:sp>
            <p:nvSpPr>
              <p:cNvPr id="183" name="Rectangle 205"/>
              <p:cNvSpPr>
                <a:spLocks noChangeArrowheads="1"/>
              </p:cNvSpPr>
              <p:nvPr/>
            </p:nvSpPr>
            <p:spPr bwMode="auto">
              <a:xfrm>
                <a:off x="465" y="4240"/>
                <a:ext cx="187" cy="130"/>
              </a:xfrm>
              <a:prstGeom prst="rect">
                <a:avLst/>
              </a:prstGeom>
              <a:noFill/>
              <a:ln w="9525">
                <a:noFill/>
                <a:miter lim="800000"/>
                <a:headEnd/>
                <a:tailEnd/>
              </a:ln>
            </p:spPr>
            <p:txBody>
              <a:bodyPr wrap="none" lIns="0" tIns="0" rIns="0" bIns="0">
                <a:spAutoFit/>
              </a:bodyPr>
              <a:lstStyle/>
              <a:p>
                <a:pPr algn="ctr" eaLnBrk="0" fontAlgn="auto" hangingPunct="0">
                  <a:spcBef>
                    <a:spcPts val="0"/>
                  </a:spcBef>
                  <a:spcAft>
                    <a:spcPts val="0"/>
                  </a:spcAft>
                  <a:defRPr/>
                </a:pPr>
                <a:r>
                  <a:rPr lang="en-US" sz="1000" kern="0" dirty="0">
                    <a:solidFill>
                      <a:schemeClr val="bg1"/>
                    </a:solidFill>
                    <a:latin typeface="Arial" pitchFamily="34" charset="0"/>
                    <a:ea typeface="Times New Roman" pitchFamily="18" charset="0"/>
                    <a:cs typeface="Arial" pitchFamily="34" charset="0"/>
                  </a:rPr>
                  <a:t>AK</a:t>
                </a:r>
              </a:p>
            </p:txBody>
          </p:sp>
          <p:sp>
            <p:nvSpPr>
              <p:cNvPr id="184" name="Rectangle 206"/>
              <p:cNvSpPr>
                <a:spLocks noChangeArrowheads="1"/>
              </p:cNvSpPr>
              <p:nvPr/>
            </p:nvSpPr>
            <p:spPr bwMode="auto">
              <a:xfrm>
                <a:off x="4" y="3976"/>
                <a:ext cx="1253" cy="975"/>
              </a:xfrm>
              <a:prstGeom prst="rect">
                <a:avLst/>
              </a:prstGeom>
              <a:noFill/>
              <a:ln w="12700" cap="rnd" cmpd="dbl">
                <a:solidFill>
                  <a:srgbClr val="000000"/>
                </a:solidFill>
                <a:miter lim="800000"/>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grpSp>
      <p:grpSp>
        <p:nvGrpSpPr>
          <p:cNvPr id="191" name="Group 11"/>
          <p:cNvGrpSpPr>
            <a:grpSpLocks/>
          </p:cNvGrpSpPr>
          <p:nvPr/>
        </p:nvGrpSpPr>
        <p:grpSpPr bwMode="auto">
          <a:xfrm>
            <a:off x="2079108" y="4846320"/>
            <a:ext cx="873125" cy="865188"/>
            <a:chOff x="144" y="2832"/>
            <a:chExt cx="912" cy="672"/>
          </a:xfrm>
          <a:solidFill>
            <a:schemeClr val="accent1">
              <a:lumMod val="20000"/>
              <a:lumOff val="80000"/>
            </a:schemeClr>
          </a:solidFill>
        </p:grpSpPr>
        <p:sp>
          <p:nvSpPr>
            <p:cNvPr id="192" name="Rectangle 12"/>
            <p:cNvSpPr>
              <a:spLocks noChangeArrowheads="1"/>
            </p:cNvSpPr>
            <p:nvPr/>
          </p:nvSpPr>
          <p:spPr bwMode="auto">
            <a:xfrm>
              <a:off x="144" y="2832"/>
              <a:ext cx="912" cy="672"/>
            </a:xfrm>
            <a:prstGeom prst="rect">
              <a:avLst/>
            </a:prstGeom>
            <a:solidFill>
              <a:schemeClr val="bg1"/>
            </a:solidFill>
            <a:ln w="12700" cmpd="dbl">
              <a:solidFill>
                <a:srgbClr val="000000"/>
              </a:solidFill>
              <a:miter lim="800000"/>
              <a:headEnd/>
              <a:tailEnd/>
            </a:ln>
            <a:effectLst>
              <a:outerShdw dist="35921" dir="2700000" algn="ctr" rotWithShape="0">
                <a:srgbClr val="808080"/>
              </a:outerShdw>
            </a:effectLst>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193" name="Group 13"/>
            <p:cNvGrpSpPr>
              <a:grpSpLocks noChangeAspect="1"/>
            </p:cNvGrpSpPr>
            <p:nvPr/>
          </p:nvGrpSpPr>
          <p:grpSpPr bwMode="auto">
            <a:xfrm>
              <a:off x="190" y="2940"/>
              <a:ext cx="695" cy="478"/>
              <a:chOff x="240" y="3317"/>
              <a:chExt cx="869" cy="594"/>
            </a:xfrm>
            <a:grpFill/>
          </p:grpSpPr>
          <p:sp>
            <p:nvSpPr>
              <p:cNvPr id="195" name="Freeform 14"/>
              <p:cNvSpPr>
                <a:spLocks noChangeAspect="1"/>
              </p:cNvSpPr>
              <p:nvPr/>
            </p:nvSpPr>
            <p:spPr bwMode="auto">
              <a:xfrm>
                <a:off x="894" y="3680"/>
                <a:ext cx="215" cy="231"/>
              </a:xfrm>
              <a:custGeom>
                <a:avLst/>
                <a:gdLst>
                  <a:gd name="T0" fmla="*/ 1 w 860"/>
                  <a:gd name="T1" fmla="*/ 3 h 917"/>
                  <a:gd name="T2" fmla="*/ 1 w 860"/>
                  <a:gd name="T3" fmla="*/ 3 h 917"/>
                  <a:gd name="T4" fmla="*/ 1 w 860"/>
                  <a:gd name="T5" fmla="*/ 3 h 917"/>
                  <a:gd name="T6" fmla="*/ 2 w 860"/>
                  <a:gd name="T7" fmla="*/ 3 h 917"/>
                  <a:gd name="T8" fmla="*/ 2 w 860"/>
                  <a:gd name="T9" fmla="*/ 2 h 917"/>
                  <a:gd name="T10" fmla="*/ 2 w 860"/>
                  <a:gd name="T11" fmla="*/ 3 h 917"/>
                  <a:gd name="T12" fmla="*/ 3 w 860"/>
                  <a:gd name="T13" fmla="*/ 2 h 917"/>
                  <a:gd name="T14" fmla="*/ 3 w 860"/>
                  <a:gd name="T15" fmla="*/ 2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1 h 917"/>
                  <a:gd name="T28" fmla="*/ 3 w 860"/>
                  <a:gd name="T29" fmla="*/ 1 h 917"/>
                  <a:gd name="T30" fmla="*/ 3 w 860"/>
                  <a:gd name="T31" fmla="*/ 1 h 917"/>
                  <a:gd name="T32" fmla="*/ 2 w 860"/>
                  <a:gd name="T33" fmla="*/ 0 h 917"/>
                  <a:gd name="T34" fmla="*/ 2 w 860"/>
                  <a:gd name="T35" fmla="*/ 0 h 917"/>
                  <a:gd name="T36" fmla="*/ 2 w 860"/>
                  <a:gd name="T37" fmla="*/ 0 h 917"/>
                  <a:gd name="T38" fmla="*/ 1 w 860"/>
                  <a:gd name="T39" fmla="*/ 0 h 917"/>
                  <a:gd name="T40" fmla="*/ 1 w 860"/>
                  <a:gd name="T41" fmla="*/ 0 h 917"/>
                  <a:gd name="T42" fmla="*/ 1 w 860"/>
                  <a:gd name="T43" fmla="*/ 0 h 917"/>
                  <a:gd name="T44" fmla="*/ 1 w 860"/>
                  <a:gd name="T45" fmla="*/ 0 h 917"/>
                  <a:gd name="T46" fmla="*/ 1 w 860"/>
                  <a:gd name="T47" fmla="*/ 1 h 917"/>
                  <a:gd name="T48" fmla="*/ 1 w 860"/>
                  <a:gd name="T49" fmla="*/ 1 h 917"/>
                  <a:gd name="T50" fmla="*/ 1 w 860"/>
                  <a:gd name="T51" fmla="*/ 1 h 917"/>
                  <a:gd name="T52" fmla="*/ 0 w 860"/>
                  <a:gd name="T53" fmla="*/ 1 h 917"/>
                  <a:gd name="T54" fmla="*/ 0 w 860"/>
                  <a:gd name="T55" fmla="*/ 1 h 917"/>
                  <a:gd name="T56" fmla="*/ 1 w 860"/>
                  <a:gd name="T57" fmla="*/ 2 h 917"/>
                  <a:gd name="T58" fmla="*/ 1 w 860"/>
                  <a:gd name="T59" fmla="*/ 3 h 917"/>
                  <a:gd name="T60" fmla="*/ 1 w 860"/>
                  <a:gd name="T61" fmla="*/ 3 h 917"/>
                  <a:gd name="T62" fmla="*/ 1 w 860"/>
                  <a:gd name="T63" fmla="*/ 3 h 917"/>
                  <a:gd name="T64" fmla="*/ 1 w 860"/>
                  <a:gd name="T65" fmla="*/ 3 h 917"/>
                  <a:gd name="T66" fmla="*/ 1 w 860"/>
                  <a:gd name="T67" fmla="*/ 3 h 917"/>
                  <a:gd name="T68" fmla="*/ 1 w 860"/>
                  <a:gd name="T69" fmla="*/ 3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6" y="893"/>
                    </a:moveTo>
                    <a:lnTo>
                      <a:pt x="341" y="871"/>
                    </a:lnTo>
                    <a:lnTo>
                      <a:pt x="333" y="836"/>
                    </a:lnTo>
                    <a:lnTo>
                      <a:pt x="434" y="778"/>
                    </a:lnTo>
                    <a:lnTo>
                      <a:pt x="517" y="672"/>
                    </a:lnTo>
                    <a:lnTo>
                      <a:pt x="573" y="720"/>
                    </a:lnTo>
                    <a:lnTo>
                      <a:pt x="682" y="660"/>
                    </a:lnTo>
                    <a:lnTo>
                      <a:pt x="739" y="627"/>
                    </a:lnTo>
                    <a:lnTo>
                      <a:pt x="767" y="569"/>
                    </a:lnTo>
                    <a:lnTo>
                      <a:pt x="850" y="521"/>
                    </a:lnTo>
                    <a:lnTo>
                      <a:pt x="860" y="475"/>
                    </a:lnTo>
                    <a:lnTo>
                      <a:pt x="776" y="451"/>
                    </a:lnTo>
                    <a:lnTo>
                      <a:pt x="739" y="326"/>
                    </a:lnTo>
                    <a:lnTo>
                      <a:pt x="657" y="347"/>
                    </a:lnTo>
                    <a:lnTo>
                      <a:pt x="657" y="266"/>
                    </a:lnTo>
                    <a:lnTo>
                      <a:pt x="618" y="221"/>
                    </a:lnTo>
                    <a:lnTo>
                      <a:pt x="490" y="139"/>
                    </a:lnTo>
                    <a:lnTo>
                      <a:pt x="396" y="128"/>
                    </a:lnTo>
                    <a:lnTo>
                      <a:pt x="351" y="82"/>
                    </a:lnTo>
                    <a:lnTo>
                      <a:pt x="147" y="0"/>
                    </a:lnTo>
                    <a:lnTo>
                      <a:pt x="120" y="24"/>
                    </a:lnTo>
                    <a:lnTo>
                      <a:pt x="120" y="92"/>
                    </a:lnTo>
                    <a:lnTo>
                      <a:pt x="157" y="114"/>
                    </a:lnTo>
                    <a:lnTo>
                      <a:pt x="157" y="186"/>
                    </a:lnTo>
                    <a:lnTo>
                      <a:pt x="128" y="231"/>
                    </a:lnTo>
                    <a:lnTo>
                      <a:pt x="100" y="266"/>
                    </a:lnTo>
                    <a:lnTo>
                      <a:pt x="47" y="279"/>
                    </a:lnTo>
                    <a:lnTo>
                      <a:pt x="0" y="369"/>
                    </a:lnTo>
                    <a:lnTo>
                      <a:pt x="110" y="604"/>
                    </a:lnTo>
                    <a:lnTo>
                      <a:pt x="110" y="753"/>
                    </a:lnTo>
                    <a:lnTo>
                      <a:pt x="90" y="798"/>
                    </a:lnTo>
                    <a:lnTo>
                      <a:pt x="110" y="858"/>
                    </a:lnTo>
                    <a:lnTo>
                      <a:pt x="239" y="917"/>
                    </a:lnTo>
                    <a:lnTo>
                      <a:pt x="276" y="893"/>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6" name="Freeform 15"/>
              <p:cNvSpPr>
                <a:spLocks noChangeAspect="1"/>
              </p:cNvSpPr>
              <p:nvPr/>
            </p:nvSpPr>
            <p:spPr bwMode="auto">
              <a:xfrm>
                <a:off x="776" y="3531"/>
                <a:ext cx="128" cy="79"/>
              </a:xfrm>
              <a:custGeom>
                <a:avLst/>
                <a:gdLst>
                  <a:gd name="T0" fmla="*/ 2 w 510"/>
                  <a:gd name="T1" fmla="*/ 1 h 326"/>
                  <a:gd name="T2" fmla="*/ 2 w 510"/>
                  <a:gd name="T3" fmla="*/ 0 h 326"/>
                  <a:gd name="T4" fmla="*/ 1 w 510"/>
                  <a:gd name="T5" fmla="*/ 0 h 326"/>
                  <a:gd name="T6" fmla="*/ 1 w 510"/>
                  <a:gd name="T7" fmla="*/ 0 h 326"/>
                  <a:gd name="T8" fmla="*/ 1 w 510"/>
                  <a:gd name="T9" fmla="*/ 0 h 326"/>
                  <a:gd name="T10" fmla="*/ 1 w 510"/>
                  <a:gd name="T11" fmla="*/ 0 h 326"/>
                  <a:gd name="T12" fmla="*/ 1 w 510"/>
                  <a:gd name="T13" fmla="*/ 0 h 326"/>
                  <a:gd name="T14" fmla="*/ 0 w 510"/>
                  <a:gd name="T15" fmla="*/ 0 h 326"/>
                  <a:gd name="T16" fmla="*/ 0 w 510"/>
                  <a:gd name="T17" fmla="*/ 0 h 326"/>
                  <a:gd name="T18" fmla="*/ 0 w 510"/>
                  <a:gd name="T19" fmla="*/ 0 h 326"/>
                  <a:gd name="T20" fmla="*/ 0 w 510"/>
                  <a:gd name="T21" fmla="*/ 0 h 326"/>
                  <a:gd name="T22" fmla="*/ 0 w 510"/>
                  <a:gd name="T23" fmla="*/ 0 h 326"/>
                  <a:gd name="T24" fmla="*/ 0 w 510"/>
                  <a:gd name="T25" fmla="*/ 1 h 326"/>
                  <a:gd name="T26" fmla="*/ 1 w 510"/>
                  <a:gd name="T27" fmla="*/ 1 h 326"/>
                  <a:gd name="T28" fmla="*/ 0 w 510"/>
                  <a:gd name="T29" fmla="*/ 1 h 326"/>
                  <a:gd name="T30" fmla="*/ 1 w 510"/>
                  <a:gd name="T31" fmla="*/ 1 h 326"/>
                  <a:gd name="T32" fmla="*/ 1 w 510"/>
                  <a:gd name="T33" fmla="*/ 1 h 326"/>
                  <a:gd name="T34" fmla="*/ 2 w 510"/>
                  <a:gd name="T35" fmla="*/ 1 h 326"/>
                  <a:gd name="T36" fmla="*/ 2 w 510"/>
                  <a:gd name="T37" fmla="*/ 1 h 326"/>
                  <a:gd name="T38" fmla="*/ 2 w 510"/>
                  <a:gd name="T39" fmla="*/ 1 h 3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0"/>
                  <a:gd name="T61" fmla="*/ 0 h 326"/>
                  <a:gd name="T62" fmla="*/ 510 w 510"/>
                  <a:gd name="T63" fmla="*/ 326 h 3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0" h="326">
                    <a:moveTo>
                      <a:pt x="510" y="219"/>
                    </a:moveTo>
                    <a:lnTo>
                      <a:pt x="510" y="152"/>
                    </a:lnTo>
                    <a:lnTo>
                      <a:pt x="419" y="128"/>
                    </a:lnTo>
                    <a:lnTo>
                      <a:pt x="401" y="80"/>
                    </a:lnTo>
                    <a:lnTo>
                      <a:pt x="362" y="80"/>
                    </a:lnTo>
                    <a:lnTo>
                      <a:pt x="327" y="26"/>
                    </a:lnTo>
                    <a:lnTo>
                      <a:pt x="225" y="26"/>
                    </a:lnTo>
                    <a:lnTo>
                      <a:pt x="153" y="80"/>
                    </a:lnTo>
                    <a:lnTo>
                      <a:pt x="96" y="0"/>
                    </a:lnTo>
                    <a:lnTo>
                      <a:pt x="50" y="0"/>
                    </a:lnTo>
                    <a:lnTo>
                      <a:pt x="0" y="47"/>
                    </a:lnTo>
                    <a:lnTo>
                      <a:pt x="30" y="128"/>
                    </a:lnTo>
                    <a:lnTo>
                      <a:pt x="113" y="176"/>
                    </a:lnTo>
                    <a:lnTo>
                      <a:pt x="177" y="244"/>
                    </a:lnTo>
                    <a:lnTo>
                      <a:pt x="161" y="280"/>
                    </a:lnTo>
                    <a:lnTo>
                      <a:pt x="272" y="326"/>
                    </a:lnTo>
                    <a:lnTo>
                      <a:pt x="353" y="268"/>
                    </a:lnTo>
                    <a:lnTo>
                      <a:pt x="448" y="268"/>
                    </a:lnTo>
                    <a:lnTo>
                      <a:pt x="510" y="219"/>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7" name="Freeform 16"/>
              <p:cNvSpPr>
                <a:spLocks noChangeAspect="1"/>
              </p:cNvSpPr>
              <p:nvPr/>
            </p:nvSpPr>
            <p:spPr bwMode="auto">
              <a:xfrm>
                <a:off x="781" y="3595"/>
                <a:ext cx="27" cy="30"/>
              </a:xfrm>
              <a:custGeom>
                <a:avLst/>
                <a:gdLst>
                  <a:gd name="T0" fmla="*/ 0 w 110"/>
                  <a:gd name="T1" fmla="*/ 1 h 116"/>
                  <a:gd name="T2" fmla="*/ 0 w 110"/>
                  <a:gd name="T3" fmla="*/ 0 h 116"/>
                  <a:gd name="T4" fmla="*/ 0 w 110"/>
                  <a:gd name="T5" fmla="*/ 1 h 116"/>
                  <a:gd name="T6" fmla="*/ 0 w 110"/>
                  <a:gd name="T7" fmla="*/ 1 h 116"/>
                  <a:gd name="T8" fmla="*/ 0 w 110"/>
                  <a:gd name="T9" fmla="*/ 1 h 116"/>
                  <a:gd name="T10" fmla="*/ 0 w 110"/>
                  <a:gd name="T11" fmla="*/ 1 h 116"/>
                  <a:gd name="T12" fmla="*/ 0 60000 65536"/>
                  <a:gd name="T13" fmla="*/ 0 60000 65536"/>
                  <a:gd name="T14" fmla="*/ 0 60000 65536"/>
                  <a:gd name="T15" fmla="*/ 0 60000 65536"/>
                  <a:gd name="T16" fmla="*/ 0 60000 65536"/>
                  <a:gd name="T17" fmla="*/ 0 60000 65536"/>
                  <a:gd name="T18" fmla="*/ 0 w 110"/>
                  <a:gd name="T19" fmla="*/ 0 h 116"/>
                  <a:gd name="T20" fmla="*/ 110 w 110"/>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110" h="116">
                    <a:moveTo>
                      <a:pt x="110" y="108"/>
                    </a:moveTo>
                    <a:lnTo>
                      <a:pt x="92" y="0"/>
                    </a:lnTo>
                    <a:lnTo>
                      <a:pt x="0" y="91"/>
                    </a:lnTo>
                    <a:lnTo>
                      <a:pt x="9" y="116"/>
                    </a:lnTo>
                    <a:lnTo>
                      <a:pt x="110" y="108"/>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8" name="Freeform 17"/>
              <p:cNvSpPr>
                <a:spLocks noChangeAspect="1"/>
              </p:cNvSpPr>
              <p:nvPr/>
            </p:nvSpPr>
            <p:spPr bwMode="auto">
              <a:xfrm>
                <a:off x="715" y="3543"/>
                <a:ext cx="42" cy="41"/>
              </a:xfrm>
              <a:custGeom>
                <a:avLst/>
                <a:gdLst>
                  <a:gd name="T0" fmla="*/ 0 w 174"/>
                  <a:gd name="T1" fmla="*/ 1 h 163"/>
                  <a:gd name="T2" fmla="*/ 1 w 174"/>
                  <a:gd name="T3" fmla="*/ 1 h 163"/>
                  <a:gd name="T4" fmla="*/ 0 w 174"/>
                  <a:gd name="T5" fmla="*/ 0 h 163"/>
                  <a:gd name="T6" fmla="*/ 0 w 174"/>
                  <a:gd name="T7" fmla="*/ 0 h 163"/>
                  <a:gd name="T8" fmla="*/ 0 w 174"/>
                  <a:gd name="T9" fmla="*/ 0 h 163"/>
                  <a:gd name="T10" fmla="*/ 0 w 174"/>
                  <a:gd name="T11" fmla="*/ 0 h 163"/>
                  <a:gd name="T12" fmla="*/ 0 w 174"/>
                  <a:gd name="T13" fmla="*/ 1 h 163"/>
                  <a:gd name="T14" fmla="*/ 0 w 174"/>
                  <a:gd name="T15" fmla="*/ 1 h 163"/>
                  <a:gd name="T16" fmla="*/ 0 w 174"/>
                  <a:gd name="T17" fmla="*/ 1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3"/>
                  <a:gd name="T29" fmla="*/ 174 w 174"/>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3">
                    <a:moveTo>
                      <a:pt x="157" y="163"/>
                    </a:moveTo>
                    <a:lnTo>
                      <a:pt x="174" y="105"/>
                    </a:lnTo>
                    <a:lnTo>
                      <a:pt x="117" y="47"/>
                    </a:lnTo>
                    <a:lnTo>
                      <a:pt x="110" y="0"/>
                    </a:lnTo>
                    <a:lnTo>
                      <a:pt x="0" y="0"/>
                    </a:lnTo>
                    <a:lnTo>
                      <a:pt x="0" y="56"/>
                    </a:lnTo>
                    <a:lnTo>
                      <a:pt x="54" y="105"/>
                    </a:lnTo>
                    <a:lnTo>
                      <a:pt x="157" y="163"/>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9" name="Freeform 18"/>
              <p:cNvSpPr>
                <a:spLocks noChangeAspect="1"/>
              </p:cNvSpPr>
              <p:nvPr/>
            </p:nvSpPr>
            <p:spPr bwMode="auto">
              <a:xfrm>
                <a:off x="673" y="3491"/>
                <a:ext cx="101" cy="34"/>
              </a:xfrm>
              <a:custGeom>
                <a:avLst/>
                <a:gdLst>
                  <a:gd name="T0" fmla="*/ 2 w 406"/>
                  <a:gd name="T1" fmla="*/ 0 h 140"/>
                  <a:gd name="T2" fmla="*/ 2 w 406"/>
                  <a:gd name="T3" fmla="*/ 0 h 140"/>
                  <a:gd name="T4" fmla="*/ 1 w 406"/>
                  <a:gd name="T5" fmla="*/ 0 h 140"/>
                  <a:gd name="T6" fmla="*/ 0 w 406"/>
                  <a:gd name="T7" fmla="*/ 0 h 140"/>
                  <a:gd name="T8" fmla="*/ 0 w 406"/>
                  <a:gd name="T9" fmla="*/ 0 h 140"/>
                  <a:gd name="T10" fmla="*/ 0 w 406"/>
                  <a:gd name="T11" fmla="*/ 0 h 140"/>
                  <a:gd name="T12" fmla="*/ 1 w 406"/>
                  <a:gd name="T13" fmla="*/ 0 h 140"/>
                  <a:gd name="T14" fmla="*/ 1 w 406"/>
                  <a:gd name="T15" fmla="*/ 0 h 140"/>
                  <a:gd name="T16" fmla="*/ 1 w 406"/>
                  <a:gd name="T17" fmla="*/ 0 h 140"/>
                  <a:gd name="T18" fmla="*/ 1 w 406"/>
                  <a:gd name="T19" fmla="*/ 0 h 140"/>
                  <a:gd name="T20" fmla="*/ 2 w 406"/>
                  <a:gd name="T21" fmla="*/ 0 h 140"/>
                  <a:gd name="T22" fmla="*/ 2 w 406"/>
                  <a:gd name="T23" fmla="*/ 0 h 140"/>
                  <a:gd name="T24" fmla="*/ 2 w 406"/>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6"/>
                  <a:gd name="T40" fmla="*/ 0 h 140"/>
                  <a:gd name="T41" fmla="*/ 406 w 406"/>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6" h="140">
                    <a:moveTo>
                      <a:pt x="406" y="58"/>
                    </a:moveTo>
                    <a:lnTo>
                      <a:pt x="369" y="22"/>
                    </a:lnTo>
                    <a:lnTo>
                      <a:pt x="269" y="58"/>
                    </a:lnTo>
                    <a:lnTo>
                      <a:pt x="28" y="0"/>
                    </a:lnTo>
                    <a:lnTo>
                      <a:pt x="0" y="71"/>
                    </a:lnTo>
                    <a:lnTo>
                      <a:pt x="0" y="105"/>
                    </a:lnTo>
                    <a:lnTo>
                      <a:pt x="111" y="116"/>
                    </a:lnTo>
                    <a:lnTo>
                      <a:pt x="168" y="88"/>
                    </a:lnTo>
                    <a:lnTo>
                      <a:pt x="222" y="140"/>
                    </a:lnTo>
                    <a:lnTo>
                      <a:pt x="314" y="140"/>
                    </a:lnTo>
                    <a:lnTo>
                      <a:pt x="369" y="105"/>
                    </a:lnTo>
                    <a:lnTo>
                      <a:pt x="406" y="58"/>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0" name="Freeform 19"/>
              <p:cNvSpPr>
                <a:spLocks noChangeAspect="1"/>
              </p:cNvSpPr>
              <p:nvPr/>
            </p:nvSpPr>
            <p:spPr bwMode="auto">
              <a:xfrm>
                <a:off x="503" y="3410"/>
                <a:ext cx="109" cy="82"/>
              </a:xfrm>
              <a:custGeom>
                <a:avLst/>
                <a:gdLst>
                  <a:gd name="T0" fmla="*/ 2 w 435"/>
                  <a:gd name="T1" fmla="*/ 1 h 323"/>
                  <a:gd name="T2" fmla="*/ 2 w 435"/>
                  <a:gd name="T3" fmla="*/ 1 h 323"/>
                  <a:gd name="T4" fmla="*/ 2 w 435"/>
                  <a:gd name="T5" fmla="*/ 1 h 323"/>
                  <a:gd name="T6" fmla="*/ 2 w 435"/>
                  <a:gd name="T7" fmla="*/ 1 h 323"/>
                  <a:gd name="T8" fmla="*/ 2 w 435"/>
                  <a:gd name="T9" fmla="*/ 1 h 323"/>
                  <a:gd name="T10" fmla="*/ 1 w 435"/>
                  <a:gd name="T11" fmla="*/ 1 h 323"/>
                  <a:gd name="T12" fmla="*/ 1 w 435"/>
                  <a:gd name="T13" fmla="*/ 1 h 323"/>
                  <a:gd name="T14" fmla="*/ 1 w 435"/>
                  <a:gd name="T15" fmla="*/ 0 h 323"/>
                  <a:gd name="T16" fmla="*/ 1 w 435"/>
                  <a:gd name="T17" fmla="*/ 0 h 323"/>
                  <a:gd name="T18" fmla="*/ 1 w 435"/>
                  <a:gd name="T19" fmla="*/ 1 h 323"/>
                  <a:gd name="T20" fmla="*/ 0 w 435"/>
                  <a:gd name="T21" fmla="*/ 1 h 323"/>
                  <a:gd name="T22" fmla="*/ 0 w 435"/>
                  <a:gd name="T23" fmla="*/ 1 h 323"/>
                  <a:gd name="T24" fmla="*/ 1 w 435"/>
                  <a:gd name="T25" fmla="*/ 1 h 323"/>
                  <a:gd name="T26" fmla="*/ 1 w 435"/>
                  <a:gd name="T27" fmla="*/ 1 h 323"/>
                  <a:gd name="T28" fmla="*/ 1 w 435"/>
                  <a:gd name="T29" fmla="*/ 1 h 323"/>
                  <a:gd name="T30" fmla="*/ 1 w 435"/>
                  <a:gd name="T31" fmla="*/ 1 h 323"/>
                  <a:gd name="T32" fmla="*/ 1 w 435"/>
                  <a:gd name="T33" fmla="*/ 1 h 323"/>
                  <a:gd name="T34" fmla="*/ 1 w 435"/>
                  <a:gd name="T35" fmla="*/ 1 h 323"/>
                  <a:gd name="T36" fmla="*/ 2 w 435"/>
                  <a:gd name="T37" fmla="*/ 1 h 323"/>
                  <a:gd name="T38" fmla="*/ 2 w 435"/>
                  <a:gd name="T39" fmla="*/ 1 h 3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3"/>
                  <a:gd name="T62" fmla="*/ 435 w 435"/>
                  <a:gd name="T63" fmla="*/ 323 h 3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3">
                    <a:moveTo>
                      <a:pt x="427" y="288"/>
                    </a:moveTo>
                    <a:lnTo>
                      <a:pt x="435" y="252"/>
                    </a:lnTo>
                    <a:lnTo>
                      <a:pt x="389" y="242"/>
                    </a:lnTo>
                    <a:lnTo>
                      <a:pt x="389" y="161"/>
                    </a:lnTo>
                    <a:lnTo>
                      <a:pt x="343" y="195"/>
                    </a:lnTo>
                    <a:lnTo>
                      <a:pt x="297" y="115"/>
                    </a:lnTo>
                    <a:lnTo>
                      <a:pt x="332" y="115"/>
                    </a:lnTo>
                    <a:lnTo>
                      <a:pt x="241" y="0"/>
                    </a:lnTo>
                    <a:lnTo>
                      <a:pt x="185" y="0"/>
                    </a:lnTo>
                    <a:lnTo>
                      <a:pt x="129" y="92"/>
                    </a:lnTo>
                    <a:lnTo>
                      <a:pt x="0" y="92"/>
                    </a:lnTo>
                    <a:lnTo>
                      <a:pt x="49" y="208"/>
                    </a:lnTo>
                    <a:lnTo>
                      <a:pt x="101" y="299"/>
                    </a:lnTo>
                    <a:lnTo>
                      <a:pt x="223" y="299"/>
                    </a:lnTo>
                    <a:lnTo>
                      <a:pt x="195" y="252"/>
                    </a:lnTo>
                    <a:lnTo>
                      <a:pt x="258" y="252"/>
                    </a:lnTo>
                    <a:lnTo>
                      <a:pt x="287" y="267"/>
                    </a:lnTo>
                    <a:lnTo>
                      <a:pt x="323" y="323"/>
                    </a:lnTo>
                    <a:lnTo>
                      <a:pt x="427" y="288"/>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1" name="Freeform 20"/>
              <p:cNvSpPr>
                <a:spLocks noChangeAspect="1"/>
              </p:cNvSpPr>
              <p:nvPr/>
            </p:nvSpPr>
            <p:spPr bwMode="auto">
              <a:xfrm>
                <a:off x="320" y="3324"/>
                <a:ext cx="88" cy="72"/>
              </a:xfrm>
              <a:custGeom>
                <a:avLst/>
                <a:gdLst>
                  <a:gd name="T0" fmla="*/ 1 w 350"/>
                  <a:gd name="T1" fmla="*/ 1 h 291"/>
                  <a:gd name="T2" fmla="*/ 1 w 350"/>
                  <a:gd name="T3" fmla="*/ 1 h 291"/>
                  <a:gd name="T4" fmla="*/ 1 w 350"/>
                  <a:gd name="T5" fmla="*/ 1 h 291"/>
                  <a:gd name="T6" fmla="*/ 1 w 350"/>
                  <a:gd name="T7" fmla="*/ 1 h 291"/>
                  <a:gd name="T8" fmla="*/ 2 w 350"/>
                  <a:gd name="T9" fmla="*/ 1 h 291"/>
                  <a:gd name="T10" fmla="*/ 2 w 350"/>
                  <a:gd name="T11" fmla="*/ 0 h 291"/>
                  <a:gd name="T12" fmla="*/ 1 w 350"/>
                  <a:gd name="T13" fmla="*/ 0 h 291"/>
                  <a:gd name="T14" fmla="*/ 1 w 350"/>
                  <a:gd name="T15" fmla="*/ 0 h 291"/>
                  <a:gd name="T16" fmla="*/ 1 w 350"/>
                  <a:gd name="T17" fmla="*/ 0 h 291"/>
                  <a:gd name="T18" fmla="*/ 0 w 350"/>
                  <a:gd name="T19" fmla="*/ 0 h 291"/>
                  <a:gd name="T20" fmla="*/ 0 w 350"/>
                  <a:gd name="T21" fmla="*/ 1 h 291"/>
                  <a:gd name="T22" fmla="*/ 0 w 350"/>
                  <a:gd name="T23" fmla="*/ 1 h 291"/>
                  <a:gd name="T24" fmla="*/ 1 w 350"/>
                  <a:gd name="T25" fmla="*/ 1 h 291"/>
                  <a:gd name="T26" fmla="*/ 1 w 350"/>
                  <a:gd name="T27" fmla="*/ 1 h 291"/>
                  <a:gd name="T28" fmla="*/ 1 w 350"/>
                  <a:gd name="T29" fmla="*/ 1 h 291"/>
                  <a:gd name="T30" fmla="*/ 1 w 350"/>
                  <a:gd name="T31" fmla="*/ 1 h 291"/>
                  <a:gd name="T32" fmla="*/ 1 w 350"/>
                  <a:gd name="T33" fmla="*/ 1 h 2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0"/>
                  <a:gd name="T52" fmla="*/ 0 h 291"/>
                  <a:gd name="T53" fmla="*/ 350 w 350"/>
                  <a:gd name="T54" fmla="*/ 291 h 2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0" h="291">
                    <a:moveTo>
                      <a:pt x="240" y="255"/>
                    </a:moveTo>
                    <a:lnTo>
                      <a:pt x="268" y="223"/>
                    </a:lnTo>
                    <a:lnTo>
                      <a:pt x="284" y="199"/>
                    </a:lnTo>
                    <a:lnTo>
                      <a:pt x="284" y="140"/>
                    </a:lnTo>
                    <a:lnTo>
                      <a:pt x="350" y="104"/>
                    </a:lnTo>
                    <a:lnTo>
                      <a:pt x="350" y="49"/>
                    </a:lnTo>
                    <a:lnTo>
                      <a:pt x="313" y="0"/>
                    </a:lnTo>
                    <a:lnTo>
                      <a:pt x="212" y="0"/>
                    </a:lnTo>
                    <a:lnTo>
                      <a:pt x="164" y="11"/>
                    </a:lnTo>
                    <a:lnTo>
                      <a:pt x="46" y="59"/>
                    </a:lnTo>
                    <a:lnTo>
                      <a:pt x="0" y="128"/>
                    </a:lnTo>
                    <a:lnTo>
                      <a:pt x="0" y="209"/>
                    </a:lnTo>
                    <a:lnTo>
                      <a:pt x="119" y="223"/>
                    </a:lnTo>
                    <a:lnTo>
                      <a:pt x="156" y="291"/>
                    </a:lnTo>
                    <a:lnTo>
                      <a:pt x="212" y="265"/>
                    </a:lnTo>
                    <a:lnTo>
                      <a:pt x="240" y="255"/>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2" name="Freeform 21"/>
              <p:cNvSpPr>
                <a:spLocks noChangeAspect="1"/>
              </p:cNvSpPr>
              <p:nvPr/>
            </p:nvSpPr>
            <p:spPr bwMode="auto">
              <a:xfrm>
                <a:off x="244" y="3367"/>
                <a:ext cx="40" cy="44"/>
              </a:xfrm>
              <a:custGeom>
                <a:avLst/>
                <a:gdLst>
                  <a:gd name="T0" fmla="*/ 0 w 156"/>
                  <a:gd name="T1" fmla="*/ 1 h 174"/>
                  <a:gd name="T2" fmla="*/ 0 w 156"/>
                  <a:gd name="T3" fmla="*/ 0 h 174"/>
                  <a:gd name="T4" fmla="*/ 1 w 156"/>
                  <a:gd name="T5" fmla="*/ 0 h 174"/>
                  <a:gd name="T6" fmla="*/ 1 w 156"/>
                  <a:gd name="T7" fmla="*/ 0 h 174"/>
                  <a:gd name="T8" fmla="*/ 1 w 156"/>
                  <a:gd name="T9" fmla="*/ 0 h 174"/>
                  <a:gd name="T10" fmla="*/ 0 w 156"/>
                  <a:gd name="T11" fmla="*/ 0 h 174"/>
                  <a:gd name="T12" fmla="*/ 0 w 156"/>
                  <a:gd name="T13" fmla="*/ 0 h 174"/>
                  <a:gd name="T14" fmla="*/ 0 w 156"/>
                  <a:gd name="T15" fmla="*/ 0 h 174"/>
                  <a:gd name="T16" fmla="*/ 0 w 156"/>
                  <a:gd name="T17" fmla="*/ 1 h 174"/>
                  <a:gd name="T18" fmla="*/ 0 w 156"/>
                  <a:gd name="T19" fmla="*/ 1 h 174"/>
                  <a:gd name="T20" fmla="*/ 0 w 156"/>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
                  <a:gd name="T34" fmla="*/ 0 h 174"/>
                  <a:gd name="T35" fmla="*/ 156 w 156"/>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 h="174">
                    <a:moveTo>
                      <a:pt x="19" y="174"/>
                    </a:moveTo>
                    <a:lnTo>
                      <a:pt x="43" y="104"/>
                    </a:lnTo>
                    <a:lnTo>
                      <a:pt x="119" y="71"/>
                    </a:lnTo>
                    <a:lnTo>
                      <a:pt x="119" y="49"/>
                    </a:lnTo>
                    <a:lnTo>
                      <a:pt x="156" y="0"/>
                    </a:lnTo>
                    <a:lnTo>
                      <a:pt x="100" y="0"/>
                    </a:lnTo>
                    <a:lnTo>
                      <a:pt x="64" y="59"/>
                    </a:lnTo>
                    <a:lnTo>
                      <a:pt x="7" y="71"/>
                    </a:lnTo>
                    <a:lnTo>
                      <a:pt x="0" y="174"/>
                    </a:lnTo>
                    <a:lnTo>
                      <a:pt x="19" y="174"/>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3" name="Freeform 22"/>
              <p:cNvSpPr>
                <a:spLocks noChangeAspect="1"/>
              </p:cNvSpPr>
              <p:nvPr/>
            </p:nvSpPr>
            <p:spPr bwMode="auto">
              <a:xfrm>
                <a:off x="890" y="3670"/>
                <a:ext cx="215" cy="232"/>
              </a:xfrm>
              <a:custGeom>
                <a:avLst/>
                <a:gdLst>
                  <a:gd name="T0" fmla="*/ 1 w 860"/>
                  <a:gd name="T1" fmla="*/ 4 h 917"/>
                  <a:gd name="T2" fmla="*/ 1 w 860"/>
                  <a:gd name="T3" fmla="*/ 4 h 917"/>
                  <a:gd name="T4" fmla="*/ 1 w 860"/>
                  <a:gd name="T5" fmla="*/ 3 h 917"/>
                  <a:gd name="T6" fmla="*/ 2 w 860"/>
                  <a:gd name="T7" fmla="*/ 3 h 917"/>
                  <a:gd name="T8" fmla="*/ 2 w 860"/>
                  <a:gd name="T9" fmla="*/ 3 h 917"/>
                  <a:gd name="T10" fmla="*/ 2 w 860"/>
                  <a:gd name="T11" fmla="*/ 3 h 917"/>
                  <a:gd name="T12" fmla="*/ 3 w 860"/>
                  <a:gd name="T13" fmla="*/ 3 h 917"/>
                  <a:gd name="T14" fmla="*/ 3 w 860"/>
                  <a:gd name="T15" fmla="*/ 3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2 h 917"/>
                  <a:gd name="T28" fmla="*/ 3 w 860"/>
                  <a:gd name="T29" fmla="*/ 1 h 917"/>
                  <a:gd name="T30" fmla="*/ 3 w 860"/>
                  <a:gd name="T31" fmla="*/ 1 h 917"/>
                  <a:gd name="T32" fmla="*/ 2 w 860"/>
                  <a:gd name="T33" fmla="*/ 1 h 917"/>
                  <a:gd name="T34" fmla="*/ 2 w 860"/>
                  <a:gd name="T35" fmla="*/ 1 h 917"/>
                  <a:gd name="T36" fmla="*/ 2 w 860"/>
                  <a:gd name="T37" fmla="*/ 0 h 917"/>
                  <a:gd name="T38" fmla="*/ 1 w 860"/>
                  <a:gd name="T39" fmla="*/ 0 h 917"/>
                  <a:gd name="T40" fmla="*/ 1 w 860"/>
                  <a:gd name="T41" fmla="*/ 0 h 917"/>
                  <a:gd name="T42" fmla="*/ 1 w 860"/>
                  <a:gd name="T43" fmla="*/ 1 h 917"/>
                  <a:gd name="T44" fmla="*/ 1 w 860"/>
                  <a:gd name="T45" fmla="*/ 1 h 917"/>
                  <a:gd name="T46" fmla="*/ 1 w 860"/>
                  <a:gd name="T47" fmla="*/ 1 h 917"/>
                  <a:gd name="T48" fmla="*/ 1 w 860"/>
                  <a:gd name="T49" fmla="*/ 1 h 917"/>
                  <a:gd name="T50" fmla="*/ 1 w 860"/>
                  <a:gd name="T51" fmla="*/ 1 h 917"/>
                  <a:gd name="T52" fmla="*/ 0 w 860"/>
                  <a:gd name="T53" fmla="*/ 1 h 917"/>
                  <a:gd name="T54" fmla="*/ 0 w 860"/>
                  <a:gd name="T55" fmla="*/ 2 h 917"/>
                  <a:gd name="T56" fmla="*/ 1 w 860"/>
                  <a:gd name="T57" fmla="*/ 3 h 917"/>
                  <a:gd name="T58" fmla="*/ 1 w 860"/>
                  <a:gd name="T59" fmla="*/ 3 h 917"/>
                  <a:gd name="T60" fmla="*/ 1 w 860"/>
                  <a:gd name="T61" fmla="*/ 3 h 917"/>
                  <a:gd name="T62" fmla="*/ 1 w 860"/>
                  <a:gd name="T63" fmla="*/ 4 h 917"/>
                  <a:gd name="T64" fmla="*/ 1 w 860"/>
                  <a:gd name="T65" fmla="*/ 4 h 917"/>
                  <a:gd name="T66" fmla="*/ 1 w 860"/>
                  <a:gd name="T67" fmla="*/ 4 h 917"/>
                  <a:gd name="T68" fmla="*/ 1 w 860"/>
                  <a:gd name="T69" fmla="*/ 4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7" y="893"/>
                    </a:moveTo>
                    <a:lnTo>
                      <a:pt x="341" y="873"/>
                    </a:lnTo>
                    <a:lnTo>
                      <a:pt x="333" y="838"/>
                    </a:lnTo>
                    <a:lnTo>
                      <a:pt x="433" y="779"/>
                    </a:lnTo>
                    <a:lnTo>
                      <a:pt x="516" y="672"/>
                    </a:lnTo>
                    <a:lnTo>
                      <a:pt x="573" y="722"/>
                    </a:lnTo>
                    <a:lnTo>
                      <a:pt x="682" y="662"/>
                    </a:lnTo>
                    <a:lnTo>
                      <a:pt x="739" y="627"/>
                    </a:lnTo>
                    <a:lnTo>
                      <a:pt x="766" y="571"/>
                    </a:lnTo>
                    <a:lnTo>
                      <a:pt x="849" y="522"/>
                    </a:lnTo>
                    <a:lnTo>
                      <a:pt x="860" y="476"/>
                    </a:lnTo>
                    <a:lnTo>
                      <a:pt x="776" y="453"/>
                    </a:lnTo>
                    <a:lnTo>
                      <a:pt x="739" y="328"/>
                    </a:lnTo>
                    <a:lnTo>
                      <a:pt x="657" y="347"/>
                    </a:lnTo>
                    <a:lnTo>
                      <a:pt x="657" y="268"/>
                    </a:lnTo>
                    <a:lnTo>
                      <a:pt x="618" y="223"/>
                    </a:lnTo>
                    <a:lnTo>
                      <a:pt x="490" y="141"/>
                    </a:lnTo>
                    <a:lnTo>
                      <a:pt x="395" y="129"/>
                    </a:lnTo>
                    <a:lnTo>
                      <a:pt x="350" y="83"/>
                    </a:lnTo>
                    <a:lnTo>
                      <a:pt x="147" y="0"/>
                    </a:lnTo>
                    <a:lnTo>
                      <a:pt x="120" y="25"/>
                    </a:lnTo>
                    <a:lnTo>
                      <a:pt x="120" y="94"/>
                    </a:lnTo>
                    <a:lnTo>
                      <a:pt x="157" y="116"/>
                    </a:lnTo>
                    <a:lnTo>
                      <a:pt x="157" y="188"/>
                    </a:lnTo>
                    <a:lnTo>
                      <a:pt x="128" y="233"/>
                    </a:lnTo>
                    <a:lnTo>
                      <a:pt x="100" y="268"/>
                    </a:lnTo>
                    <a:lnTo>
                      <a:pt x="47" y="280"/>
                    </a:lnTo>
                    <a:lnTo>
                      <a:pt x="0" y="370"/>
                    </a:lnTo>
                    <a:lnTo>
                      <a:pt x="109" y="605"/>
                    </a:lnTo>
                    <a:lnTo>
                      <a:pt x="109" y="755"/>
                    </a:lnTo>
                    <a:lnTo>
                      <a:pt x="90" y="800"/>
                    </a:lnTo>
                    <a:lnTo>
                      <a:pt x="109" y="860"/>
                    </a:lnTo>
                    <a:lnTo>
                      <a:pt x="238" y="917"/>
                    </a:lnTo>
                    <a:lnTo>
                      <a:pt x="277" y="893"/>
                    </a:lnTo>
                    <a:close/>
                  </a:path>
                </a:pathLst>
              </a:custGeom>
              <a:pattFill prst="pct5">
                <a:fgClr>
                  <a:schemeClr val="tx1"/>
                </a:fgClr>
                <a:bgClr>
                  <a:schemeClr val="bg1"/>
                </a:bgClr>
              </a:patt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4" name="Freeform 23"/>
              <p:cNvSpPr>
                <a:spLocks noChangeAspect="1"/>
              </p:cNvSpPr>
              <p:nvPr/>
            </p:nvSpPr>
            <p:spPr bwMode="auto">
              <a:xfrm>
                <a:off x="772" y="3525"/>
                <a:ext cx="128" cy="80"/>
              </a:xfrm>
              <a:custGeom>
                <a:avLst/>
                <a:gdLst>
                  <a:gd name="T0" fmla="*/ 2 w 509"/>
                  <a:gd name="T1" fmla="*/ 1 h 325"/>
                  <a:gd name="T2" fmla="*/ 2 w 509"/>
                  <a:gd name="T3" fmla="*/ 0 h 325"/>
                  <a:gd name="T4" fmla="*/ 1 w 509"/>
                  <a:gd name="T5" fmla="*/ 0 h 325"/>
                  <a:gd name="T6" fmla="*/ 1 w 509"/>
                  <a:gd name="T7" fmla="*/ 0 h 325"/>
                  <a:gd name="T8" fmla="*/ 1 w 509"/>
                  <a:gd name="T9" fmla="*/ 0 h 325"/>
                  <a:gd name="T10" fmla="*/ 1 w 509"/>
                  <a:gd name="T11" fmla="*/ 0 h 325"/>
                  <a:gd name="T12" fmla="*/ 1 w 509"/>
                  <a:gd name="T13" fmla="*/ 0 h 325"/>
                  <a:gd name="T14" fmla="*/ 0 w 509"/>
                  <a:gd name="T15" fmla="*/ 0 h 325"/>
                  <a:gd name="T16" fmla="*/ 0 w 509"/>
                  <a:gd name="T17" fmla="*/ 0 h 325"/>
                  <a:gd name="T18" fmla="*/ 0 w 509"/>
                  <a:gd name="T19" fmla="*/ 0 h 325"/>
                  <a:gd name="T20" fmla="*/ 0 w 509"/>
                  <a:gd name="T21" fmla="*/ 0 h 325"/>
                  <a:gd name="T22" fmla="*/ 0 w 509"/>
                  <a:gd name="T23" fmla="*/ 0 h 325"/>
                  <a:gd name="T24" fmla="*/ 0 w 509"/>
                  <a:gd name="T25" fmla="*/ 1 h 325"/>
                  <a:gd name="T26" fmla="*/ 1 w 509"/>
                  <a:gd name="T27" fmla="*/ 1 h 325"/>
                  <a:gd name="T28" fmla="*/ 0 w 509"/>
                  <a:gd name="T29" fmla="*/ 1 h 325"/>
                  <a:gd name="T30" fmla="*/ 1 w 509"/>
                  <a:gd name="T31" fmla="*/ 1 h 325"/>
                  <a:gd name="T32" fmla="*/ 1 w 509"/>
                  <a:gd name="T33" fmla="*/ 1 h 325"/>
                  <a:gd name="T34" fmla="*/ 2 w 509"/>
                  <a:gd name="T35" fmla="*/ 1 h 325"/>
                  <a:gd name="T36" fmla="*/ 2 w 509"/>
                  <a:gd name="T37" fmla="*/ 1 h 325"/>
                  <a:gd name="T38" fmla="*/ 2 w 509"/>
                  <a:gd name="T39" fmla="*/ 1 h 3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9"/>
                  <a:gd name="T61" fmla="*/ 0 h 325"/>
                  <a:gd name="T62" fmla="*/ 509 w 509"/>
                  <a:gd name="T63" fmla="*/ 325 h 3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9" h="325">
                    <a:moveTo>
                      <a:pt x="509" y="219"/>
                    </a:moveTo>
                    <a:lnTo>
                      <a:pt x="509" y="152"/>
                    </a:lnTo>
                    <a:lnTo>
                      <a:pt x="417" y="128"/>
                    </a:lnTo>
                    <a:lnTo>
                      <a:pt x="400" y="80"/>
                    </a:lnTo>
                    <a:lnTo>
                      <a:pt x="361" y="80"/>
                    </a:lnTo>
                    <a:lnTo>
                      <a:pt x="325" y="27"/>
                    </a:lnTo>
                    <a:lnTo>
                      <a:pt x="224" y="27"/>
                    </a:lnTo>
                    <a:lnTo>
                      <a:pt x="151" y="80"/>
                    </a:lnTo>
                    <a:lnTo>
                      <a:pt x="95" y="0"/>
                    </a:lnTo>
                    <a:lnTo>
                      <a:pt x="49" y="0"/>
                    </a:lnTo>
                    <a:lnTo>
                      <a:pt x="0" y="48"/>
                    </a:lnTo>
                    <a:lnTo>
                      <a:pt x="30" y="128"/>
                    </a:lnTo>
                    <a:lnTo>
                      <a:pt x="112" y="177"/>
                    </a:lnTo>
                    <a:lnTo>
                      <a:pt x="175" y="245"/>
                    </a:lnTo>
                    <a:lnTo>
                      <a:pt x="159" y="280"/>
                    </a:lnTo>
                    <a:lnTo>
                      <a:pt x="271" y="325"/>
                    </a:lnTo>
                    <a:lnTo>
                      <a:pt x="352" y="269"/>
                    </a:lnTo>
                    <a:lnTo>
                      <a:pt x="447" y="269"/>
                    </a:lnTo>
                    <a:lnTo>
                      <a:pt x="509" y="219"/>
                    </a:lnTo>
                    <a:close/>
                  </a:path>
                </a:pathLst>
              </a:custGeom>
              <a:pattFill prst="pct5">
                <a:fgClr>
                  <a:schemeClr val="tx1"/>
                </a:fgClr>
                <a:bgClr>
                  <a:schemeClr val="bg1"/>
                </a:bgClr>
              </a:patt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5" name="Freeform 24"/>
              <p:cNvSpPr>
                <a:spLocks noChangeAspect="1"/>
              </p:cNvSpPr>
              <p:nvPr/>
            </p:nvSpPr>
            <p:spPr bwMode="auto">
              <a:xfrm>
                <a:off x="776" y="3588"/>
                <a:ext cx="29" cy="27"/>
              </a:xfrm>
              <a:custGeom>
                <a:avLst/>
                <a:gdLst>
                  <a:gd name="T0" fmla="*/ 1 w 111"/>
                  <a:gd name="T1" fmla="*/ 0 h 115"/>
                  <a:gd name="T2" fmla="*/ 1 w 111"/>
                  <a:gd name="T3" fmla="*/ 0 h 115"/>
                  <a:gd name="T4" fmla="*/ 0 w 111"/>
                  <a:gd name="T5" fmla="*/ 0 h 115"/>
                  <a:gd name="T6" fmla="*/ 0 w 111"/>
                  <a:gd name="T7" fmla="*/ 0 h 115"/>
                  <a:gd name="T8" fmla="*/ 1 w 111"/>
                  <a:gd name="T9" fmla="*/ 0 h 115"/>
                  <a:gd name="T10" fmla="*/ 1 w 111"/>
                  <a:gd name="T11" fmla="*/ 0 h 115"/>
                  <a:gd name="T12" fmla="*/ 0 60000 65536"/>
                  <a:gd name="T13" fmla="*/ 0 60000 65536"/>
                  <a:gd name="T14" fmla="*/ 0 60000 65536"/>
                  <a:gd name="T15" fmla="*/ 0 60000 65536"/>
                  <a:gd name="T16" fmla="*/ 0 60000 65536"/>
                  <a:gd name="T17" fmla="*/ 0 60000 65536"/>
                  <a:gd name="T18" fmla="*/ 0 w 111"/>
                  <a:gd name="T19" fmla="*/ 0 h 115"/>
                  <a:gd name="T20" fmla="*/ 111 w 111"/>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11" h="115">
                    <a:moveTo>
                      <a:pt x="111" y="107"/>
                    </a:moveTo>
                    <a:lnTo>
                      <a:pt x="92" y="0"/>
                    </a:lnTo>
                    <a:lnTo>
                      <a:pt x="0" y="91"/>
                    </a:lnTo>
                    <a:lnTo>
                      <a:pt x="10" y="115"/>
                    </a:lnTo>
                    <a:lnTo>
                      <a:pt x="111" y="107"/>
                    </a:lnTo>
                    <a:close/>
                  </a:path>
                </a:pathLst>
              </a:custGeom>
              <a:solidFill>
                <a:schemeClr val="tx2">
                  <a:lumMod val="60000"/>
                  <a:lumOff val="40000"/>
                </a:schemeClr>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6" name="Freeform 25"/>
              <p:cNvSpPr>
                <a:spLocks noChangeAspect="1"/>
              </p:cNvSpPr>
              <p:nvPr/>
            </p:nvSpPr>
            <p:spPr bwMode="auto">
              <a:xfrm>
                <a:off x="711" y="3536"/>
                <a:ext cx="42" cy="41"/>
              </a:xfrm>
              <a:custGeom>
                <a:avLst/>
                <a:gdLst>
                  <a:gd name="T0" fmla="*/ 0 w 174"/>
                  <a:gd name="T1" fmla="*/ 1 h 162"/>
                  <a:gd name="T2" fmla="*/ 1 w 174"/>
                  <a:gd name="T3" fmla="*/ 1 h 162"/>
                  <a:gd name="T4" fmla="*/ 0 w 174"/>
                  <a:gd name="T5" fmla="*/ 0 h 162"/>
                  <a:gd name="T6" fmla="*/ 0 w 174"/>
                  <a:gd name="T7" fmla="*/ 0 h 162"/>
                  <a:gd name="T8" fmla="*/ 0 w 174"/>
                  <a:gd name="T9" fmla="*/ 0 h 162"/>
                  <a:gd name="T10" fmla="*/ 0 w 174"/>
                  <a:gd name="T11" fmla="*/ 0 h 162"/>
                  <a:gd name="T12" fmla="*/ 0 w 174"/>
                  <a:gd name="T13" fmla="*/ 1 h 162"/>
                  <a:gd name="T14" fmla="*/ 0 w 174"/>
                  <a:gd name="T15" fmla="*/ 1 h 162"/>
                  <a:gd name="T16" fmla="*/ 0 w 174"/>
                  <a:gd name="T17" fmla="*/ 1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2"/>
                  <a:gd name="T29" fmla="*/ 174 w 174"/>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2">
                    <a:moveTo>
                      <a:pt x="155" y="162"/>
                    </a:moveTo>
                    <a:lnTo>
                      <a:pt x="174" y="104"/>
                    </a:lnTo>
                    <a:lnTo>
                      <a:pt x="116" y="47"/>
                    </a:lnTo>
                    <a:lnTo>
                      <a:pt x="110" y="0"/>
                    </a:lnTo>
                    <a:lnTo>
                      <a:pt x="0" y="0"/>
                    </a:lnTo>
                    <a:lnTo>
                      <a:pt x="0" y="56"/>
                    </a:lnTo>
                    <a:lnTo>
                      <a:pt x="54" y="104"/>
                    </a:lnTo>
                    <a:lnTo>
                      <a:pt x="155" y="162"/>
                    </a:lnTo>
                    <a:close/>
                  </a:path>
                </a:pathLst>
              </a:custGeom>
              <a:pattFill prst="pct5">
                <a:fgClr>
                  <a:schemeClr val="tx1"/>
                </a:fgClr>
                <a:bgClr>
                  <a:schemeClr val="bg1"/>
                </a:bgClr>
              </a:patt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7" name="Freeform 26"/>
              <p:cNvSpPr>
                <a:spLocks noChangeAspect="1"/>
              </p:cNvSpPr>
              <p:nvPr/>
            </p:nvSpPr>
            <p:spPr bwMode="auto">
              <a:xfrm>
                <a:off x="669" y="3484"/>
                <a:ext cx="101" cy="35"/>
              </a:xfrm>
              <a:custGeom>
                <a:avLst/>
                <a:gdLst>
                  <a:gd name="T0" fmla="*/ 2 w 408"/>
                  <a:gd name="T1" fmla="*/ 0 h 139"/>
                  <a:gd name="T2" fmla="*/ 2 w 408"/>
                  <a:gd name="T3" fmla="*/ 0 h 139"/>
                  <a:gd name="T4" fmla="*/ 1 w 408"/>
                  <a:gd name="T5" fmla="*/ 0 h 139"/>
                  <a:gd name="T6" fmla="*/ 0 w 408"/>
                  <a:gd name="T7" fmla="*/ 0 h 139"/>
                  <a:gd name="T8" fmla="*/ 0 w 408"/>
                  <a:gd name="T9" fmla="*/ 0 h 139"/>
                  <a:gd name="T10" fmla="*/ 0 w 408"/>
                  <a:gd name="T11" fmla="*/ 1 h 139"/>
                  <a:gd name="T12" fmla="*/ 1 w 408"/>
                  <a:gd name="T13" fmla="*/ 1 h 139"/>
                  <a:gd name="T14" fmla="*/ 1 w 408"/>
                  <a:gd name="T15" fmla="*/ 1 h 139"/>
                  <a:gd name="T16" fmla="*/ 1 w 408"/>
                  <a:gd name="T17" fmla="*/ 1 h 139"/>
                  <a:gd name="T18" fmla="*/ 1 w 408"/>
                  <a:gd name="T19" fmla="*/ 1 h 139"/>
                  <a:gd name="T20" fmla="*/ 2 w 408"/>
                  <a:gd name="T21" fmla="*/ 1 h 139"/>
                  <a:gd name="T22" fmla="*/ 2 w 408"/>
                  <a:gd name="T23" fmla="*/ 0 h 139"/>
                  <a:gd name="T24" fmla="*/ 2 w 408"/>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8"/>
                  <a:gd name="T40" fmla="*/ 0 h 139"/>
                  <a:gd name="T41" fmla="*/ 408 w 408"/>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8" h="139">
                    <a:moveTo>
                      <a:pt x="408" y="58"/>
                    </a:moveTo>
                    <a:lnTo>
                      <a:pt x="370" y="22"/>
                    </a:lnTo>
                    <a:lnTo>
                      <a:pt x="270" y="58"/>
                    </a:lnTo>
                    <a:lnTo>
                      <a:pt x="29" y="0"/>
                    </a:lnTo>
                    <a:lnTo>
                      <a:pt x="0" y="70"/>
                    </a:lnTo>
                    <a:lnTo>
                      <a:pt x="0" y="105"/>
                    </a:lnTo>
                    <a:lnTo>
                      <a:pt x="113" y="115"/>
                    </a:lnTo>
                    <a:lnTo>
                      <a:pt x="170" y="88"/>
                    </a:lnTo>
                    <a:lnTo>
                      <a:pt x="224" y="139"/>
                    </a:lnTo>
                    <a:lnTo>
                      <a:pt x="315" y="139"/>
                    </a:lnTo>
                    <a:lnTo>
                      <a:pt x="370" y="105"/>
                    </a:lnTo>
                    <a:lnTo>
                      <a:pt x="408" y="58"/>
                    </a:lnTo>
                    <a:close/>
                  </a:path>
                </a:pathLst>
              </a:custGeom>
              <a:solidFill>
                <a:schemeClr val="tx2">
                  <a:lumMod val="60000"/>
                  <a:lumOff val="40000"/>
                </a:schemeClr>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8" name="Freeform 27"/>
              <p:cNvSpPr>
                <a:spLocks noChangeAspect="1"/>
              </p:cNvSpPr>
              <p:nvPr/>
            </p:nvSpPr>
            <p:spPr bwMode="auto">
              <a:xfrm>
                <a:off x="499" y="3401"/>
                <a:ext cx="109" cy="83"/>
              </a:xfrm>
              <a:custGeom>
                <a:avLst/>
                <a:gdLst>
                  <a:gd name="T0" fmla="*/ 2 w 435"/>
                  <a:gd name="T1" fmla="*/ 1 h 324"/>
                  <a:gd name="T2" fmla="*/ 2 w 435"/>
                  <a:gd name="T3" fmla="*/ 1 h 324"/>
                  <a:gd name="T4" fmla="*/ 2 w 435"/>
                  <a:gd name="T5" fmla="*/ 1 h 324"/>
                  <a:gd name="T6" fmla="*/ 2 w 435"/>
                  <a:gd name="T7" fmla="*/ 1 h 324"/>
                  <a:gd name="T8" fmla="*/ 2 w 435"/>
                  <a:gd name="T9" fmla="*/ 1 h 324"/>
                  <a:gd name="T10" fmla="*/ 1 w 435"/>
                  <a:gd name="T11" fmla="*/ 1 h 324"/>
                  <a:gd name="T12" fmla="*/ 1 w 435"/>
                  <a:gd name="T13" fmla="*/ 1 h 324"/>
                  <a:gd name="T14" fmla="*/ 1 w 435"/>
                  <a:gd name="T15" fmla="*/ 0 h 324"/>
                  <a:gd name="T16" fmla="*/ 1 w 435"/>
                  <a:gd name="T17" fmla="*/ 0 h 324"/>
                  <a:gd name="T18" fmla="*/ 1 w 435"/>
                  <a:gd name="T19" fmla="*/ 0 h 324"/>
                  <a:gd name="T20" fmla="*/ 0 w 435"/>
                  <a:gd name="T21" fmla="*/ 0 h 324"/>
                  <a:gd name="T22" fmla="*/ 0 w 435"/>
                  <a:gd name="T23" fmla="*/ 1 h 324"/>
                  <a:gd name="T24" fmla="*/ 1 w 435"/>
                  <a:gd name="T25" fmla="*/ 1 h 324"/>
                  <a:gd name="T26" fmla="*/ 1 w 435"/>
                  <a:gd name="T27" fmla="*/ 1 h 324"/>
                  <a:gd name="T28" fmla="*/ 1 w 435"/>
                  <a:gd name="T29" fmla="*/ 1 h 324"/>
                  <a:gd name="T30" fmla="*/ 1 w 435"/>
                  <a:gd name="T31" fmla="*/ 1 h 324"/>
                  <a:gd name="T32" fmla="*/ 1 w 435"/>
                  <a:gd name="T33" fmla="*/ 1 h 324"/>
                  <a:gd name="T34" fmla="*/ 1 w 435"/>
                  <a:gd name="T35" fmla="*/ 1 h 324"/>
                  <a:gd name="T36" fmla="*/ 2 w 435"/>
                  <a:gd name="T37" fmla="*/ 1 h 324"/>
                  <a:gd name="T38" fmla="*/ 2 w 435"/>
                  <a:gd name="T39" fmla="*/ 1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4"/>
                  <a:gd name="T62" fmla="*/ 435 w 435"/>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4">
                    <a:moveTo>
                      <a:pt x="426" y="288"/>
                    </a:moveTo>
                    <a:lnTo>
                      <a:pt x="435" y="253"/>
                    </a:lnTo>
                    <a:lnTo>
                      <a:pt x="390" y="242"/>
                    </a:lnTo>
                    <a:lnTo>
                      <a:pt x="390" y="162"/>
                    </a:lnTo>
                    <a:lnTo>
                      <a:pt x="342" y="196"/>
                    </a:lnTo>
                    <a:lnTo>
                      <a:pt x="297" y="115"/>
                    </a:lnTo>
                    <a:lnTo>
                      <a:pt x="333" y="115"/>
                    </a:lnTo>
                    <a:lnTo>
                      <a:pt x="241" y="0"/>
                    </a:lnTo>
                    <a:lnTo>
                      <a:pt x="184" y="0"/>
                    </a:lnTo>
                    <a:lnTo>
                      <a:pt x="129" y="92"/>
                    </a:lnTo>
                    <a:lnTo>
                      <a:pt x="0" y="92"/>
                    </a:lnTo>
                    <a:lnTo>
                      <a:pt x="48" y="208"/>
                    </a:lnTo>
                    <a:lnTo>
                      <a:pt x="100" y="300"/>
                    </a:lnTo>
                    <a:lnTo>
                      <a:pt x="222" y="300"/>
                    </a:lnTo>
                    <a:lnTo>
                      <a:pt x="196" y="253"/>
                    </a:lnTo>
                    <a:lnTo>
                      <a:pt x="259" y="253"/>
                    </a:lnTo>
                    <a:lnTo>
                      <a:pt x="287" y="268"/>
                    </a:lnTo>
                    <a:lnTo>
                      <a:pt x="323" y="324"/>
                    </a:lnTo>
                    <a:lnTo>
                      <a:pt x="426" y="288"/>
                    </a:lnTo>
                    <a:close/>
                  </a:path>
                </a:pathLst>
              </a:custGeom>
              <a:pattFill prst="pct5">
                <a:fgClr>
                  <a:schemeClr val="tx1"/>
                </a:fgClr>
                <a:bgClr>
                  <a:schemeClr val="bg1"/>
                </a:bgClr>
              </a:patt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9" name="Freeform 28"/>
              <p:cNvSpPr>
                <a:spLocks noChangeAspect="1"/>
              </p:cNvSpPr>
              <p:nvPr/>
            </p:nvSpPr>
            <p:spPr bwMode="auto">
              <a:xfrm>
                <a:off x="316" y="3317"/>
                <a:ext cx="82" cy="67"/>
              </a:xfrm>
              <a:custGeom>
                <a:avLst/>
                <a:gdLst>
                  <a:gd name="T0" fmla="*/ 1 w 352"/>
                  <a:gd name="T1" fmla="*/ 1 h 289"/>
                  <a:gd name="T2" fmla="*/ 1 w 352"/>
                  <a:gd name="T3" fmla="*/ 1 h 289"/>
                  <a:gd name="T4" fmla="*/ 1 w 352"/>
                  <a:gd name="T5" fmla="*/ 1 h 289"/>
                  <a:gd name="T6" fmla="*/ 1 w 352"/>
                  <a:gd name="T7" fmla="*/ 0 h 289"/>
                  <a:gd name="T8" fmla="*/ 1 w 352"/>
                  <a:gd name="T9" fmla="*/ 0 h 289"/>
                  <a:gd name="T10" fmla="*/ 1 w 352"/>
                  <a:gd name="T11" fmla="*/ 0 h 289"/>
                  <a:gd name="T12" fmla="*/ 1 w 352"/>
                  <a:gd name="T13" fmla="*/ 0 h 289"/>
                  <a:gd name="T14" fmla="*/ 1 w 352"/>
                  <a:gd name="T15" fmla="*/ 0 h 289"/>
                  <a:gd name="T16" fmla="*/ 1 w 352"/>
                  <a:gd name="T17" fmla="*/ 0 h 289"/>
                  <a:gd name="T18" fmla="*/ 0 w 352"/>
                  <a:gd name="T19" fmla="*/ 0 h 289"/>
                  <a:gd name="T20" fmla="*/ 0 w 352"/>
                  <a:gd name="T21" fmla="*/ 0 h 289"/>
                  <a:gd name="T22" fmla="*/ 0 w 352"/>
                  <a:gd name="T23" fmla="*/ 1 h 289"/>
                  <a:gd name="T24" fmla="*/ 1 w 352"/>
                  <a:gd name="T25" fmla="*/ 1 h 289"/>
                  <a:gd name="T26" fmla="*/ 1 w 352"/>
                  <a:gd name="T27" fmla="*/ 1 h 289"/>
                  <a:gd name="T28" fmla="*/ 1 w 352"/>
                  <a:gd name="T29" fmla="*/ 1 h 289"/>
                  <a:gd name="T30" fmla="*/ 1 w 352"/>
                  <a:gd name="T31" fmla="*/ 1 h 289"/>
                  <a:gd name="T32" fmla="*/ 1 w 352"/>
                  <a:gd name="T33" fmla="*/ 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2"/>
                  <a:gd name="T52" fmla="*/ 0 h 289"/>
                  <a:gd name="T53" fmla="*/ 352 w 352"/>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2" h="289">
                    <a:moveTo>
                      <a:pt x="241" y="255"/>
                    </a:moveTo>
                    <a:lnTo>
                      <a:pt x="270" y="222"/>
                    </a:lnTo>
                    <a:lnTo>
                      <a:pt x="286" y="198"/>
                    </a:lnTo>
                    <a:lnTo>
                      <a:pt x="286" y="139"/>
                    </a:lnTo>
                    <a:lnTo>
                      <a:pt x="352" y="104"/>
                    </a:lnTo>
                    <a:lnTo>
                      <a:pt x="352" y="47"/>
                    </a:lnTo>
                    <a:lnTo>
                      <a:pt x="315" y="0"/>
                    </a:lnTo>
                    <a:lnTo>
                      <a:pt x="213" y="0"/>
                    </a:lnTo>
                    <a:lnTo>
                      <a:pt x="165" y="10"/>
                    </a:lnTo>
                    <a:lnTo>
                      <a:pt x="47" y="59"/>
                    </a:lnTo>
                    <a:lnTo>
                      <a:pt x="0" y="128"/>
                    </a:lnTo>
                    <a:lnTo>
                      <a:pt x="0" y="209"/>
                    </a:lnTo>
                    <a:lnTo>
                      <a:pt x="121" y="222"/>
                    </a:lnTo>
                    <a:lnTo>
                      <a:pt x="157" y="289"/>
                    </a:lnTo>
                    <a:lnTo>
                      <a:pt x="213" y="265"/>
                    </a:lnTo>
                    <a:lnTo>
                      <a:pt x="241" y="255"/>
                    </a:lnTo>
                    <a:close/>
                  </a:path>
                </a:pathLst>
              </a:custGeom>
              <a:pattFill prst="pct5">
                <a:fgClr>
                  <a:schemeClr val="tx1"/>
                </a:fgClr>
                <a:bgClr>
                  <a:schemeClr val="bg1"/>
                </a:bgClr>
              </a:pattFill>
              <a:ln w="3175">
                <a:solidFill>
                  <a:srgbClr val="000000"/>
                </a:solidFill>
                <a:round/>
                <a:headEnd/>
                <a:tailEnd/>
              </a:ln>
            </p:spPr>
            <p:txBody>
              <a:bodyPr/>
              <a:lstStyle/>
              <a:p>
                <a:pPr algn="ctr" fontAlgn="auto">
                  <a:spcBef>
                    <a:spcPts val="0"/>
                  </a:spcBef>
                  <a:spcAft>
                    <a:spcPts val="0"/>
                  </a:spcAft>
                  <a:defRPr/>
                </a:pPr>
                <a:endParaRPr lang="en-US" sz="1000" kern="0" dirty="0">
                  <a:solidFill>
                    <a:schemeClr val="bg1">
                      <a:lumMod val="50000"/>
                    </a:schemeClr>
                  </a:solidFill>
                  <a:latin typeface="Arial" pitchFamily="34" charset="0"/>
                  <a:cs typeface="Arial" pitchFamily="34" charset="0"/>
                </a:endParaRPr>
              </a:p>
            </p:txBody>
          </p:sp>
          <p:sp>
            <p:nvSpPr>
              <p:cNvPr id="210" name="Freeform 29"/>
              <p:cNvSpPr>
                <a:spLocks noChangeAspect="1"/>
              </p:cNvSpPr>
              <p:nvPr/>
            </p:nvSpPr>
            <p:spPr bwMode="auto">
              <a:xfrm>
                <a:off x="240" y="3360"/>
                <a:ext cx="38" cy="45"/>
              </a:xfrm>
              <a:custGeom>
                <a:avLst/>
                <a:gdLst>
                  <a:gd name="T0" fmla="*/ 0 w 154"/>
                  <a:gd name="T1" fmla="*/ 1 h 174"/>
                  <a:gd name="T2" fmla="*/ 0 w 154"/>
                  <a:gd name="T3" fmla="*/ 1 h 174"/>
                  <a:gd name="T4" fmla="*/ 1 w 154"/>
                  <a:gd name="T5" fmla="*/ 0 h 174"/>
                  <a:gd name="T6" fmla="*/ 1 w 154"/>
                  <a:gd name="T7" fmla="*/ 0 h 174"/>
                  <a:gd name="T8" fmla="*/ 1 w 154"/>
                  <a:gd name="T9" fmla="*/ 0 h 174"/>
                  <a:gd name="T10" fmla="*/ 1 w 154"/>
                  <a:gd name="T11" fmla="*/ 0 h 174"/>
                  <a:gd name="T12" fmla="*/ 0 w 154"/>
                  <a:gd name="T13" fmla="*/ 0 h 174"/>
                  <a:gd name="T14" fmla="*/ 0 w 154"/>
                  <a:gd name="T15" fmla="*/ 0 h 174"/>
                  <a:gd name="T16" fmla="*/ 0 w 154"/>
                  <a:gd name="T17" fmla="*/ 1 h 174"/>
                  <a:gd name="T18" fmla="*/ 0 w 154"/>
                  <a:gd name="T19" fmla="*/ 1 h 174"/>
                  <a:gd name="T20" fmla="*/ 0 w 154"/>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
                  <a:gd name="T34" fmla="*/ 0 h 174"/>
                  <a:gd name="T35" fmla="*/ 154 w 154"/>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 h="174">
                    <a:moveTo>
                      <a:pt x="17" y="174"/>
                    </a:moveTo>
                    <a:lnTo>
                      <a:pt x="43" y="104"/>
                    </a:lnTo>
                    <a:lnTo>
                      <a:pt x="118" y="69"/>
                    </a:lnTo>
                    <a:lnTo>
                      <a:pt x="118" y="48"/>
                    </a:lnTo>
                    <a:lnTo>
                      <a:pt x="154" y="0"/>
                    </a:lnTo>
                    <a:lnTo>
                      <a:pt x="99" y="0"/>
                    </a:lnTo>
                    <a:lnTo>
                      <a:pt x="63" y="59"/>
                    </a:lnTo>
                    <a:lnTo>
                      <a:pt x="7" y="69"/>
                    </a:lnTo>
                    <a:lnTo>
                      <a:pt x="0" y="174"/>
                    </a:lnTo>
                    <a:lnTo>
                      <a:pt x="17" y="174"/>
                    </a:lnTo>
                    <a:close/>
                  </a:path>
                </a:pathLst>
              </a:custGeom>
              <a:solidFill>
                <a:schemeClr val="accent1">
                  <a:lumMod val="60000"/>
                  <a:lumOff val="40000"/>
                </a:schemeClr>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194" name="Text Box 30"/>
            <p:cNvSpPr txBox="1">
              <a:spLocks noChangeArrowheads="1"/>
            </p:cNvSpPr>
            <p:nvPr/>
          </p:nvSpPr>
          <p:spPr bwMode="auto">
            <a:xfrm>
              <a:off x="191" y="3261"/>
              <a:ext cx="302" cy="177"/>
            </a:xfrm>
            <a:prstGeom prst="rect">
              <a:avLst/>
            </a:prstGeom>
            <a:pattFill prst="pct5">
              <a:fgClr>
                <a:schemeClr val="tx1"/>
              </a:fgClr>
              <a:bgClr>
                <a:schemeClr val="bg1"/>
              </a:bgClr>
            </a:pattFill>
            <a:ln w="3175">
              <a:solidFill>
                <a:srgbClr val="000000"/>
              </a:solid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HI</a:t>
              </a:r>
            </a:p>
          </p:txBody>
        </p:sp>
      </p:grpSp>
      <p:sp>
        <p:nvSpPr>
          <p:cNvPr id="211" name="Freeform 94"/>
          <p:cNvSpPr>
            <a:spLocks/>
          </p:cNvSpPr>
          <p:nvPr/>
        </p:nvSpPr>
        <p:spPr bwMode="auto">
          <a:xfrm rot="13400463">
            <a:off x="6852300" y="3486857"/>
            <a:ext cx="394035" cy="360341"/>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 name="connsiteX0" fmla="*/ 0 w 9664"/>
              <a:gd name="connsiteY0" fmla="*/ 8561 h 10000"/>
              <a:gd name="connsiteX1" fmla="*/ 1176 w 9664"/>
              <a:gd name="connsiteY1" fmla="*/ 0 h 10000"/>
              <a:gd name="connsiteX2" fmla="*/ 5130 w 9664"/>
              <a:gd name="connsiteY2" fmla="*/ 739 h 10000"/>
              <a:gd name="connsiteX3" fmla="*/ 6569 w 9664"/>
              <a:gd name="connsiteY3" fmla="*/ 4336 h 10000"/>
              <a:gd name="connsiteX4" fmla="*/ 9664 w 9664"/>
              <a:gd name="connsiteY4" fmla="*/ 5663 h 10000"/>
              <a:gd name="connsiteX5" fmla="*/ 9344 w 9664"/>
              <a:gd name="connsiteY5" fmla="*/ 10000 h 10000"/>
              <a:gd name="connsiteX6" fmla="*/ 2687 w 9664"/>
              <a:gd name="connsiteY6" fmla="*/ 9072 h 10000"/>
              <a:gd name="connsiteX7" fmla="*/ 0 w 9664"/>
              <a:gd name="connsiteY7" fmla="*/ 8561 h 10000"/>
              <a:gd name="connsiteX0" fmla="*/ 0 w 10000"/>
              <a:gd name="connsiteY0" fmla="*/ 8561 h 10000"/>
              <a:gd name="connsiteX1" fmla="*/ 1217 w 10000"/>
              <a:gd name="connsiteY1" fmla="*/ 0 h 10000"/>
              <a:gd name="connsiteX2" fmla="*/ 5308 w 10000"/>
              <a:gd name="connsiteY2" fmla="*/ 739 h 10000"/>
              <a:gd name="connsiteX3" fmla="*/ 6797 w 10000"/>
              <a:gd name="connsiteY3" fmla="*/ 4336 h 10000"/>
              <a:gd name="connsiteX4" fmla="*/ 10000 w 10000"/>
              <a:gd name="connsiteY4" fmla="*/ 5663 h 10000"/>
              <a:gd name="connsiteX5" fmla="*/ 9669 w 10000"/>
              <a:gd name="connsiteY5" fmla="*/ 10000 h 10000"/>
              <a:gd name="connsiteX6" fmla="*/ 2780 w 10000"/>
              <a:gd name="connsiteY6" fmla="*/ 9072 h 10000"/>
              <a:gd name="connsiteX7" fmla="*/ 0 w 10000"/>
              <a:gd name="connsiteY7" fmla="*/ 8561 h 10000"/>
              <a:gd name="connsiteX0" fmla="*/ 0 w 10000"/>
              <a:gd name="connsiteY0" fmla="*/ 8561 h 10000"/>
              <a:gd name="connsiteX1" fmla="*/ 1217 w 10000"/>
              <a:gd name="connsiteY1" fmla="*/ 0 h 10000"/>
              <a:gd name="connsiteX2" fmla="*/ 3808 w 10000"/>
              <a:gd name="connsiteY2" fmla="*/ 771 h 10000"/>
              <a:gd name="connsiteX3" fmla="*/ 6797 w 10000"/>
              <a:gd name="connsiteY3" fmla="*/ 4336 h 10000"/>
              <a:gd name="connsiteX4" fmla="*/ 10000 w 10000"/>
              <a:gd name="connsiteY4" fmla="*/ 5663 h 10000"/>
              <a:gd name="connsiteX5" fmla="*/ 9669 w 10000"/>
              <a:gd name="connsiteY5" fmla="*/ 10000 h 10000"/>
              <a:gd name="connsiteX6" fmla="*/ 2780 w 10000"/>
              <a:gd name="connsiteY6" fmla="*/ 9072 h 10000"/>
              <a:gd name="connsiteX7" fmla="*/ 0 w 10000"/>
              <a:gd name="connsiteY7" fmla="*/ 8561 h 10000"/>
              <a:gd name="connsiteX0" fmla="*/ 0 w 9858"/>
              <a:gd name="connsiteY0" fmla="*/ 8561 h 10000"/>
              <a:gd name="connsiteX1" fmla="*/ 1217 w 9858"/>
              <a:gd name="connsiteY1" fmla="*/ 0 h 10000"/>
              <a:gd name="connsiteX2" fmla="*/ 3808 w 9858"/>
              <a:gd name="connsiteY2" fmla="*/ 771 h 10000"/>
              <a:gd name="connsiteX3" fmla="*/ 6797 w 9858"/>
              <a:gd name="connsiteY3" fmla="*/ 4336 h 10000"/>
              <a:gd name="connsiteX4" fmla="*/ 9858 w 9858"/>
              <a:gd name="connsiteY4" fmla="*/ 5129 h 10000"/>
              <a:gd name="connsiteX5" fmla="*/ 9669 w 9858"/>
              <a:gd name="connsiteY5" fmla="*/ 10000 h 10000"/>
              <a:gd name="connsiteX6" fmla="*/ 2780 w 9858"/>
              <a:gd name="connsiteY6" fmla="*/ 9072 h 10000"/>
              <a:gd name="connsiteX7" fmla="*/ 0 w 9858"/>
              <a:gd name="connsiteY7" fmla="*/ 8561 h 10000"/>
              <a:gd name="connsiteX0" fmla="*/ 0 w 10000"/>
              <a:gd name="connsiteY0" fmla="*/ 8561 h 10000"/>
              <a:gd name="connsiteX1" fmla="*/ 1235 w 10000"/>
              <a:gd name="connsiteY1" fmla="*/ 0 h 10000"/>
              <a:gd name="connsiteX2" fmla="*/ 3863 w 10000"/>
              <a:gd name="connsiteY2" fmla="*/ 771 h 10000"/>
              <a:gd name="connsiteX3" fmla="*/ 6895 w 10000"/>
              <a:gd name="connsiteY3" fmla="*/ 4336 h 10000"/>
              <a:gd name="connsiteX4" fmla="*/ 7538 w 10000"/>
              <a:gd name="connsiteY4" fmla="*/ 3663 h 10000"/>
              <a:gd name="connsiteX5" fmla="*/ 10000 w 10000"/>
              <a:gd name="connsiteY5" fmla="*/ 5129 h 10000"/>
              <a:gd name="connsiteX6" fmla="*/ 9808 w 10000"/>
              <a:gd name="connsiteY6" fmla="*/ 10000 h 10000"/>
              <a:gd name="connsiteX7" fmla="*/ 2820 w 10000"/>
              <a:gd name="connsiteY7" fmla="*/ 9072 h 10000"/>
              <a:gd name="connsiteX8" fmla="*/ 0 w 10000"/>
              <a:gd name="connsiteY8" fmla="*/ 8561 h 10000"/>
              <a:gd name="connsiteX0" fmla="*/ 0 w 10000"/>
              <a:gd name="connsiteY0" fmla="*/ 8561 h 10000"/>
              <a:gd name="connsiteX1" fmla="*/ 1235 w 10000"/>
              <a:gd name="connsiteY1" fmla="*/ 0 h 10000"/>
              <a:gd name="connsiteX2" fmla="*/ 3863 w 10000"/>
              <a:gd name="connsiteY2" fmla="*/ 771 h 10000"/>
              <a:gd name="connsiteX3" fmla="*/ 5040 w 10000"/>
              <a:gd name="connsiteY3" fmla="*/ 3583 h 10000"/>
              <a:gd name="connsiteX4" fmla="*/ 6895 w 10000"/>
              <a:gd name="connsiteY4" fmla="*/ 4336 h 10000"/>
              <a:gd name="connsiteX5" fmla="*/ 7538 w 10000"/>
              <a:gd name="connsiteY5" fmla="*/ 3663 h 10000"/>
              <a:gd name="connsiteX6" fmla="*/ 10000 w 10000"/>
              <a:gd name="connsiteY6" fmla="*/ 5129 h 10000"/>
              <a:gd name="connsiteX7" fmla="*/ 9808 w 10000"/>
              <a:gd name="connsiteY7" fmla="*/ 10000 h 10000"/>
              <a:gd name="connsiteX8" fmla="*/ 2820 w 10000"/>
              <a:gd name="connsiteY8" fmla="*/ 9072 h 10000"/>
              <a:gd name="connsiteX9" fmla="*/ 0 w 10000"/>
              <a:gd name="connsiteY9" fmla="*/ 8561 h 10000"/>
              <a:gd name="connsiteX0" fmla="*/ 0 w 10000"/>
              <a:gd name="connsiteY0" fmla="*/ 8561 h 10000"/>
              <a:gd name="connsiteX1" fmla="*/ 1235 w 10000"/>
              <a:gd name="connsiteY1" fmla="*/ 0 h 10000"/>
              <a:gd name="connsiteX2" fmla="*/ 2578 w 10000"/>
              <a:gd name="connsiteY2" fmla="*/ 2117 h 10000"/>
              <a:gd name="connsiteX3" fmla="*/ 5040 w 10000"/>
              <a:gd name="connsiteY3" fmla="*/ 3583 h 10000"/>
              <a:gd name="connsiteX4" fmla="*/ 6895 w 10000"/>
              <a:gd name="connsiteY4" fmla="*/ 4336 h 10000"/>
              <a:gd name="connsiteX5" fmla="*/ 7538 w 10000"/>
              <a:gd name="connsiteY5" fmla="*/ 3663 h 10000"/>
              <a:gd name="connsiteX6" fmla="*/ 10000 w 10000"/>
              <a:gd name="connsiteY6" fmla="*/ 5129 h 10000"/>
              <a:gd name="connsiteX7" fmla="*/ 9808 w 10000"/>
              <a:gd name="connsiteY7" fmla="*/ 10000 h 10000"/>
              <a:gd name="connsiteX8" fmla="*/ 2820 w 10000"/>
              <a:gd name="connsiteY8" fmla="*/ 9072 h 10000"/>
              <a:gd name="connsiteX9" fmla="*/ 0 w 10000"/>
              <a:gd name="connsiteY9"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5040 w 10000"/>
              <a:gd name="connsiteY4" fmla="*/ 3583 h 10000"/>
              <a:gd name="connsiteX5" fmla="*/ 6895 w 10000"/>
              <a:gd name="connsiteY5" fmla="*/ 4336 h 10000"/>
              <a:gd name="connsiteX6" fmla="*/ 7538 w 10000"/>
              <a:gd name="connsiteY6" fmla="*/ 3663 h 10000"/>
              <a:gd name="connsiteX7" fmla="*/ 10000 w 10000"/>
              <a:gd name="connsiteY7" fmla="*/ 5129 h 10000"/>
              <a:gd name="connsiteX8" fmla="*/ 9808 w 10000"/>
              <a:gd name="connsiteY8" fmla="*/ 10000 h 10000"/>
              <a:gd name="connsiteX9" fmla="*/ 2820 w 10000"/>
              <a:gd name="connsiteY9" fmla="*/ 9072 h 10000"/>
              <a:gd name="connsiteX10" fmla="*/ 0 w 10000"/>
              <a:gd name="connsiteY10"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6895 w 10000"/>
              <a:gd name="connsiteY5" fmla="*/ 4336 h 10000"/>
              <a:gd name="connsiteX6" fmla="*/ 7538 w 10000"/>
              <a:gd name="connsiteY6" fmla="*/ 3663 h 10000"/>
              <a:gd name="connsiteX7" fmla="*/ 10000 w 10000"/>
              <a:gd name="connsiteY7" fmla="*/ 5129 h 10000"/>
              <a:gd name="connsiteX8" fmla="*/ 9808 w 10000"/>
              <a:gd name="connsiteY8" fmla="*/ 10000 h 10000"/>
              <a:gd name="connsiteX9" fmla="*/ 2820 w 10000"/>
              <a:gd name="connsiteY9" fmla="*/ 9072 h 10000"/>
              <a:gd name="connsiteX10" fmla="*/ 0 w 10000"/>
              <a:gd name="connsiteY10"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5646 w 10000"/>
              <a:gd name="connsiteY5" fmla="*/ 4296 h 10000"/>
              <a:gd name="connsiteX6" fmla="*/ 6895 w 10000"/>
              <a:gd name="connsiteY6" fmla="*/ 4336 h 10000"/>
              <a:gd name="connsiteX7" fmla="*/ 7538 w 10000"/>
              <a:gd name="connsiteY7" fmla="*/ 3663 h 10000"/>
              <a:gd name="connsiteX8" fmla="*/ 10000 w 10000"/>
              <a:gd name="connsiteY8" fmla="*/ 5129 h 10000"/>
              <a:gd name="connsiteX9" fmla="*/ 9808 w 10000"/>
              <a:gd name="connsiteY9" fmla="*/ 10000 h 10000"/>
              <a:gd name="connsiteX10" fmla="*/ 2820 w 10000"/>
              <a:gd name="connsiteY10" fmla="*/ 9072 h 10000"/>
              <a:gd name="connsiteX11" fmla="*/ 0 w 10000"/>
              <a:gd name="connsiteY11"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5646 w 10000"/>
              <a:gd name="connsiteY5" fmla="*/ 4296 h 10000"/>
              <a:gd name="connsiteX6" fmla="*/ 6895 w 10000"/>
              <a:gd name="connsiteY6" fmla="*/ 4336 h 10000"/>
              <a:gd name="connsiteX7" fmla="*/ 7538 w 10000"/>
              <a:gd name="connsiteY7" fmla="*/ 3663 h 10000"/>
              <a:gd name="connsiteX8" fmla="*/ 9394 w 10000"/>
              <a:gd name="connsiteY8" fmla="*/ 4416 h 10000"/>
              <a:gd name="connsiteX9" fmla="*/ 10000 w 10000"/>
              <a:gd name="connsiteY9" fmla="*/ 5129 h 10000"/>
              <a:gd name="connsiteX10" fmla="*/ 9808 w 10000"/>
              <a:gd name="connsiteY10" fmla="*/ 10000 h 10000"/>
              <a:gd name="connsiteX11" fmla="*/ 2820 w 10000"/>
              <a:gd name="connsiteY11" fmla="*/ 9072 h 10000"/>
              <a:gd name="connsiteX12" fmla="*/ 0 w 10000"/>
              <a:gd name="connsiteY12" fmla="*/ 856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0" y="8561"/>
                </a:moveTo>
                <a:lnTo>
                  <a:pt x="1235" y="0"/>
                </a:lnTo>
                <a:lnTo>
                  <a:pt x="2578" y="2117"/>
                </a:lnTo>
                <a:cubicBezTo>
                  <a:pt x="2860" y="2531"/>
                  <a:pt x="3524" y="1801"/>
                  <a:pt x="3827" y="2157"/>
                </a:cubicBezTo>
                <a:cubicBezTo>
                  <a:pt x="4130" y="2513"/>
                  <a:pt x="4094" y="3899"/>
                  <a:pt x="4397" y="4255"/>
                </a:cubicBezTo>
                <a:cubicBezTo>
                  <a:pt x="4700" y="4611"/>
                  <a:pt x="5230" y="4283"/>
                  <a:pt x="5646" y="4296"/>
                </a:cubicBezTo>
                <a:cubicBezTo>
                  <a:pt x="6062" y="4309"/>
                  <a:pt x="6591" y="4475"/>
                  <a:pt x="6895" y="4336"/>
                </a:cubicBezTo>
                <a:lnTo>
                  <a:pt x="7538" y="3663"/>
                </a:lnTo>
                <a:lnTo>
                  <a:pt x="9394" y="4416"/>
                </a:lnTo>
                <a:lnTo>
                  <a:pt x="10000" y="5129"/>
                </a:lnTo>
                <a:cubicBezTo>
                  <a:pt x="9887" y="6575"/>
                  <a:pt x="9921" y="8554"/>
                  <a:pt x="9808" y="10000"/>
                </a:cubicBezTo>
                <a:lnTo>
                  <a:pt x="2820" y="9072"/>
                </a:lnTo>
                <a:lnTo>
                  <a:pt x="0" y="8561"/>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2" name="Text Box 217"/>
          <p:cNvSpPr txBox="1">
            <a:spLocks noChangeArrowheads="1"/>
          </p:cNvSpPr>
          <p:nvPr/>
        </p:nvSpPr>
        <p:spPr bwMode="auto">
          <a:xfrm>
            <a:off x="6862446" y="3510284"/>
            <a:ext cx="461963" cy="246063"/>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DC</a:t>
            </a:r>
          </a:p>
        </p:txBody>
      </p:sp>
      <p:sp>
        <p:nvSpPr>
          <p:cNvPr id="213" name="Line 153"/>
          <p:cNvSpPr>
            <a:spLocks noChangeShapeType="1"/>
          </p:cNvSpPr>
          <p:nvPr/>
        </p:nvSpPr>
        <p:spPr bwMode="auto">
          <a:xfrm>
            <a:off x="6290578" y="3061622"/>
            <a:ext cx="762000" cy="38100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214" name="Group 245"/>
          <p:cNvGrpSpPr>
            <a:grpSpLocks/>
          </p:cNvGrpSpPr>
          <p:nvPr/>
        </p:nvGrpSpPr>
        <p:grpSpPr bwMode="auto">
          <a:xfrm>
            <a:off x="6666888" y="4451599"/>
            <a:ext cx="2280920" cy="1674876"/>
            <a:chOff x="6826469" y="5545192"/>
            <a:chExt cx="2359572" cy="997063"/>
          </a:xfrm>
        </p:grpSpPr>
        <p:sp>
          <p:nvSpPr>
            <p:cNvPr id="215" name="Rectangle 222"/>
            <p:cNvSpPr>
              <a:spLocks noChangeArrowheads="1"/>
            </p:cNvSpPr>
            <p:nvPr/>
          </p:nvSpPr>
          <p:spPr bwMode="auto">
            <a:xfrm>
              <a:off x="6826470" y="5720305"/>
              <a:ext cx="283779" cy="163304"/>
            </a:xfrm>
            <a:prstGeom prst="rect">
              <a:avLst/>
            </a:prstGeom>
            <a:solidFill>
              <a:srgbClr val="AABA0A"/>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216" name="Rectangle 222"/>
            <p:cNvSpPr>
              <a:spLocks noChangeArrowheads="1"/>
            </p:cNvSpPr>
            <p:nvPr/>
          </p:nvSpPr>
          <p:spPr bwMode="auto">
            <a:xfrm>
              <a:off x="6826469" y="5941655"/>
              <a:ext cx="283779" cy="163304"/>
            </a:xfrm>
            <a:prstGeom prst="rect">
              <a:avLst/>
            </a:prstGeom>
            <a:pattFill prst="pct5">
              <a:fgClr>
                <a:schemeClr val="tx1"/>
              </a:fgClr>
              <a:bgClr>
                <a:schemeClr val="bg1"/>
              </a:bgClr>
            </a:patt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217" name="Rectangle 222"/>
            <p:cNvSpPr>
              <a:spLocks noChangeArrowheads="1"/>
            </p:cNvSpPr>
            <p:nvPr/>
          </p:nvSpPr>
          <p:spPr bwMode="auto">
            <a:xfrm>
              <a:off x="6826469" y="6378951"/>
              <a:ext cx="283779" cy="163304"/>
            </a:xfrm>
            <a:prstGeom prst="rect">
              <a:avLst/>
            </a:prstGeom>
            <a:solidFill>
              <a:schemeClr val="bg1"/>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218" name="Text Box 220"/>
            <p:cNvSpPr txBox="1">
              <a:spLocks noChangeArrowheads="1"/>
            </p:cNvSpPr>
            <p:nvPr/>
          </p:nvSpPr>
          <p:spPr bwMode="auto">
            <a:xfrm>
              <a:off x="7204841" y="5545192"/>
              <a:ext cx="1981200" cy="91610"/>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a:solidFill>
                    <a:sysClr val="windowText" lastClr="000000"/>
                  </a:solidFill>
                  <a:cs typeface="Arial" pitchFamily="34" charset="0"/>
                </a:rPr>
                <a:t> 46.0-69.6% (1</a:t>
              </a:r>
              <a:r>
                <a:rPr lang="en-US" sz="1000" kern="0" baseline="30000" dirty="0">
                  <a:solidFill>
                    <a:sysClr val="windowText" lastClr="000000"/>
                  </a:solidFill>
                  <a:cs typeface="Arial" pitchFamily="34" charset="0"/>
                </a:rPr>
                <a:t>st</a:t>
              </a:r>
              <a:r>
                <a:rPr lang="en-US" sz="1000" kern="0" dirty="0">
                  <a:solidFill>
                    <a:sysClr val="windowText" lastClr="000000"/>
                  </a:solidFill>
                  <a:cs typeface="Arial" pitchFamily="34" charset="0"/>
                </a:rPr>
                <a:t> Quartile)</a:t>
              </a:r>
            </a:p>
          </p:txBody>
        </p:sp>
        <p:sp>
          <p:nvSpPr>
            <p:cNvPr id="219" name="Text Box 220"/>
            <p:cNvSpPr txBox="1">
              <a:spLocks noChangeArrowheads="1"/>
            </p:cNvSpPr>
            <p:nvPr/>
          </p:nvSpPr>
          <p:spPr bwMode="auto">
            <a:xfrm>
              <a:off x="7204840" y="5763838"/>
              <a:ext cx="1981200" cy="91610"/>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a:solidFill>
                    <a:sysClr val="windowText" lastClr="000000"/>
                  </a:solidFill>
                  <a:cs typeface="Arial" pitchFamily="34" charset="0"/>
                </a:rPr>
                <a:t> 69.6-76.2% (2</a:t>
              </a:r>
              <a:r>
                <a:rPr lang="en-US" sz="1000" kern="0" baseline="30000" dirty="0">
                  <a:solidFill>
                    <a:sysClr val="windowText" lastClr="000000"/>
                  </a:solidFill>
                  <a:cs typeface="Arial" pitchFamily="34" charset="0"/>
                </a:rPr>
                <a:t>nd</a:t>
              </a:r>
              <a:r>
                <a:rPr lang="en-US" sz="1000" kern="0" dirty="0">
                  <a:solidFill>
                    <a:sysClr val="windowText" lastClr="000000"/>
                  </a:solidFill>
                  <a:cs typeface="Arial" pitchFamily="34" charset="0"/>
                </a:rPr>
                <a:t> Quartile)</a:t>
              </a:r>
            </a:p>
          </p:txBody>
        </p:sp>
        <p:sp>
          <p:nvSpPr>
            <p:cNvPr id="220" name="Text Box 220"/>
            <p:cNvSpPr txBox="1">
              <a:spLocks noChangeArrowheads="1"/>
            </p:cNvSpPr>
            <p:nvPr/>
          </p:nvSpPr>
          <p:spPr bwMode="auto">
            <a:xfrm>
              <a:off x="7204840" y="6417057"/>
              <a:ext cx="1981200" cy="91610"/>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a:solidFill>
                    <a:sysClr val="windowText" lastClr="000000"/>
                  </a:solidFill>
                  <a:cs typeface="Arial" pitchFamily="34" charset="0"/>
                </a:rPr>
                <a:t> Missing</a:t>
              </a:r>
            </a:p>
          </p:txBody>
        </p:sp>
        <p:sp>
          <p:nvSpPr>
            <p:cNvPr id="221" name="Rectangle 222"/>
            <p:cNvSpPr>
              <a:spLocks noChangeArrowheads="1"/>
            </p:cNvSpPr>
            <p:nvPr/>
          </p:nvSpPr>
          <p:spPr bwMode="auto">
            <a:xfrm>
              <a:off x="6826469" y="6163471"/>
              <a:ext cx="283779" cy="163304"/>
            </a:xfrm>
            <a:prstGeom prst="rect">
              <a:avLst/>
            </a:prstGeom>
            <a:solidFill>
              <a:srgbClr val="0072C6"/>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chemeClr val="bg1">
                    <a:lumMod val="50000"/>
                  </a:schemeClr>
                </a:solidFill>
                <a:cs typeface="Arial" pitchFamily="34" charset="0"/>
              </a:endParaRPr>
            </a:p>
          </p:txBody>
        </p:sp>
      </p:grpSp>
      <p:sp>
        <p:nvSpPr>
          <p:cNvPr id="222" name="Text Box 220"/>
          <p:cNvSpPr txBox="1">
            <a:spLocks noChangeArrowheads="1"/>
          </p:cNvSpPr>
          <p:nvPr/>
        </p:nvSpPr>
        <p:spPr bwMode="auto">
          <a:xfrm>
            <a:off x="7040880" y="5181600"/>
            <a:ext cx="1981200" cy="153888"/>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a:solidFill>
                  <a:sysClr val="windowText" lastClr="000000"/>
                </a:solidFill>
                <a:latin typeface="Calibri" panose="020F0502020204030204" pitchFamily="34" charset="0"/>
                <a:cs typeface="Arial" pitchFamily="34" charset="0"/>
              </a:rPr>
              <a:t> </a:t>
            </a:r>
            <a:r>
              <a:rPr lang="en-US" sz="1000" kern="0" dirty="0">
                <a:solidFill>
                  <a:sysClr val="windowText" lastClr="000000"/>
                </a:solidFill>
                <a:cs typeface="Arial" pitchFamily="34" charset="0"/>
              </a:rPr>
              <a:t>76.3-86.6% (3</a:t>
            </a:r>
            <a:r>
              <a:rPr lang="en-US" sz="1000" kern="0" baseline="30000" dirty="0">
                <a:solidFill>
                  <a:sysClr val="windowText" lastClr="000000"/>
                </a:solidFill>
                <a:cs typeface="Arial" panose="020B0604020202020204" pitchFamily="34" charset="0"/>
              </a:rPr>
              <a:t>rd</a:t>
            </a:r>
            <a:r>
              <a:rPr lang="en-US" sz="1000" kern="0" dirty="0">
                <a:solidFill>
                  <a:sysClr val="windowText" lastClr="000000"/>
                </a:solidFill>
                <a:cs typeface="Arial" panose="020B0604020202020204" pitchFamily="34" charset="0"/>
              </a:rPr>
              <a:t> Quartile)</a:t>
            </a:r>
          </a:p>
        </p:txBody>
      </p:sp>
      <p:sp>
        <p:nvSpPr>
          <p:cNvPr id="223" name="Rectangle 12"/>
          <p:cNvSpPr>
            <a:spLocks noChangeArrowheads="1"/>
          </p:cNvSpPr>
          <p:nvPr/>
        </p:nvSpPr>
        <p:spPr bwMode="auto">
          <a:xfrm>
            <a:off x="4982953" y="5041416"/>
            <a:ext cx="838200" cy="640080"/>
          </a:xfrm>
          <a:prstGeom prst="rect">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224" name="Freeform 223"/>
          <p:cNvSpPr/>
          <p:nvPr/>
        </p:nvSpPr>
        <p:spPr>
          <a:xfrm>
            <a:off x="5132495" y="5065512"/>
            <a:ext cx="558800" cy="228600"/>
          </a:xfrm>
          <a:custGeom>
            <a:avLst/>
            <a:gdLst>
              <a:gd name="connsiteX0" fmla="*/ 294564 w 457566"/>
              <a:gd name="connsiteY0" fmla="*/ 11927 h 167823"/>
              <a:gd name="connsiteX1" fmla="*/ 330345 w 457566"/>
              <a:gd name="connsiteY1" fmla="*/ 15902 h 167823"/>
              <a:gd name="connsiteX2" fmla="*/ 386004 w 457566"/>
              <a:gd name="connsiteY2" fmla="*/ 23854 h 167823"/>
              <a:gd name="connsiteX3" fmla="*/ 405882 w 457566"/>
              <a:gd name="connsiteY3" fmla="*/ 27829 h 167823"/>
              <a:gd name="connsiteX4" fmla="*/ 417809 w 457566"/>
              <a:gd name="connsiteY4" fmla="*/ 31805 h 167823"/>
              <a:gd name="connsiteX5" fmla="*/ 433712 w 457566"/>
              <a:gd name="connsiteY5" fmla="*/ 35781 h 167823"/>
              <a:gd name="connsiteX6" fmla="*/ 457566 w 457566"/>
              <a:gd name="connsiteY6" fmla="*/ 43732 h 167823"/>
              <a:gd name="connsiteX7" fmla="*/ 449615 w 457566"/>
              <a:gd name="connsiteY7" fmla="*/ 55659 h 167823"/>
              <a:gd name="connsiteX8" fmla="*/ 457566 w 457566"/>
              <a:gd name="connsiteY8" fmla="*/ 83489 h 167823"/>
              <a:gd name="connsiteX9" fmla="*/ 433712 w 457566"/>
              <a:gd name="connsiteY9" fmla="*/ 91440 h 167823"/>
              <a:gd name="connsiteX10" fmla="*/ 413834 w 457566"/>
              <a:gd name="connsiteY10" fmla="*/ 107342 h 167823"/>
              <a:gd name="connsiteX11" fmla="*/ 397931 w 457566"/>
              <a:gd name="connsiteY11" fmla="*/ 127221 h 167823"/>
              <a:gd name="connsiteX12" fmla="*/ 393955 w 457566"/>
              <a:gd name="connsiteY12" fmla="*/ 139148 h 167823"/>
              <a:gd name="connsiteX13" fmla="*/ 370102 w 457566"/>
              <a:gd name="connsiteY13" fmla="*/ 147099 h 167823"/>
              <a:gd name="connsiteX14" fmla="*/ 358175 w 457566"/>
              <a:gd name="connsiteY14" fmla="*/ 151075 h 167823"/>
              <a:gd name="connsiteX15" fmla="*/ 350223 w 457566"/>
              <a:gd name="connsiteY15" fmla="*/ 159026 h 167823"/>
              <a:gd name="connsiteX16" fmla="*/ 322394 w 457566"/>
              <a:gd name="connsiteY16" fmla="*/ 163002 h 167823"/>
              <a:gd name="connsiteX17" fmla="*/ 310467 w 457566"/>
              <a:gd name="connsiteY17" fmla="*/ 166977 h 167823"/>
              <a:gd name="connsiteX18" fmla="*/ 282637 w 457566"/>
              <a:gd name="connsiteY18" fmla="*/ 163002 h 167823"/>
              <a:gd name="connsiteX19" fmla="*/ 274686 w 457566"/>
              <a:gd name="connsiteY19" fmla="*/ 155050 h 167823"/>
              <a:gd name="connsiteX20" fmla="*/ 258783 w 457566"/>
              <a:gd name="connsiteY20" fmla="*/ 151075 h 167823"/>
              <a:gd name="connsiteX21" fmla="*/ 230954 w 457566"/>
              <a:gd name="connsiteY21" fmla="*/ 155050 h 167823"/>
              <a:gd name="connsiteX22" fmla="*/ 250832 w 457566"/>
              <a:gd name="connsiteY22" fmla="*/ 151075 h 167823"/>
              <a:gd name="connsiteX23" fmla="*/ 242881 w 457566"/>
              <a:gd name="connsiteY23" fmla="*/ 163002 h 167823"/>
              <a:gd name="connsiteX24" fmla="*/ 199148 w 457566"/>
              <a:gd name="connsiteY24" fmla="*/ 159026 h 167823"/>
              <a:gd name="connsiteX25" fmla="*/ 175295 w 457566"/>
              <a:gd name="connsiteY25" fmla="*/ 155050 h 167823"/>
              <a:gd name="connsiteX26" fmla="*/ 163368 w 457566"/>
              <a:gd name="connsiteY26" fmla="*/ 151075 h 167823"/>
              <a:gd name="connsiteX27" fmla="*/ 115660 w 457566"/>
              <a:gd name="connsiteY27" fmla="*/ 155050 h 167823"/>
              <a:gd name="connsiteX28" fmla="*/ 107708 w 457566"/>
              <a:gd name="connsiteY28" fmla="*/ 163002 h 167823"/>
              <a:gd name="connsiteX29" fmla="*/ 56025 w 457566"/>
              <a:gd name="connsiteY29" fmla="*/ 151075 h 167823"/>
              <a:gd name="connsiteX30" fmla="*/ 24220 w 457566"/>
              <a:gd name="connsiteY30" fmla="*/ 155050 h 167823"/>
              <a:gd name="connsiteX31" fmla="*/ 28195 w 457566"/>
              <a:gd name="connsiteY31" fmla="*/ 143123 h 167823"/>
              <a:gd name="connsiteX32" fmla="*/ 20244 w 457566"/>
              <a:gd name="connsiteY32" fmla="*/ 131196 h 167823"/>
              <a:gd name="connsiteX33" fmla="*/ 32171 w 457566"/>
              <a:gd name="connsiteY33" fmla="*/ 99391 h 167823"/>
              <a:gd name="connsiteX34" fmla="*/ 36147 w 457566"/>
              <a:gd name="connsiteY34" fmla="*/ 87464 h 167823"/>
              <a:gd name="connsiteX35" fmla="*/ 32171 w 457566"/>
              <a:gd name="connsiteY35" fmla="*/ 75537 h 167823"/>
              <a:gd name="connsiteX36" fmla="*/ 8317 w 457566"/>
              <a:gd name="connsiteY36" fmla="*/ 67586 h 167823"/>
              <a:gd name="connsiteX37" fmla="*/ 8317 w 457566"/>
              <a:gd name="connsiteY37" fmla="*/ 39756 h 167823"/>
              <a:gd name="connsiteX38" fmla="*/ 24220 w 457566"/>
              <a:gd name="connsiteY38" fmla="*/ 35781 h 167823"/>
              <a:gd name="connsiteX39" fmla="*/ 32171 w 457566"/>
              <a:gd name="connsiteY39" fmla="*/ 27829 h 167823"/>
              <a:gd name="connsiteX40" fmla="*/ 44098 w 457566"/>
              <a:gd name="connsiteY40" fmla="*/ 3976 h 167823"/>
              <a:gd name="connsiteX41" fmla="*/ 56025 w 457566"/>
              <a:gd name="connsiteY41" fmla="*/ 0 h 167823"/>
              <a:gd name="connsiteX42" fmla="*/ 135538 w 457566"/>
              <a:gd name="connsiteY42" fmla="*/ 7951 h 1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7566" h="167823">
                <a:moveTo>
                  <a:pt x="294564" y="11927"/>
                </a:moveTo>
                <a:cubicBezTo>
                  <a:pt x="320766" y="3192"/>
                  <a:pt x="289868" y="10842"/>
                  <a:pt x="330345" y="15902"/>
                </a:cubicBezTo>
                <a:cubicBezTo>
                  <a:pt x="358005" y="19360"/>
                  <a:pt x="360773" y="19267"/>
                  <a:pt x="386004" y="23854"/>
                </a:cubicBezTo>
                <a:cubicBezTo>
                  <a:pt x="392652" y="25063"/>
                  <a:pt x="399327" y="26190"/>
                  <a:pt x="405882" y="27829"/>
                </a:cubicBezTo>
                <a:cubicBezTo>
                  <a:pt x="409948" y="28845"/>
                  <a:pt x="413780" y="30654"/>
                  <a:pt x="417809" y="31805"/>
                </a:cubicBezTo>
                <a:cubicBezTo>
                  <a:pt x="423063" y="33306"/>
                  <a:pt x="428478" y="34211"/>
                  <a:pt x="433712" y="35781"/>
                </a:cubicBezTo>
                <a:cubicBezTo>
                  <a:pt x="441740" y="38189"/>
                  <a:pt x="457566" y="43732"/>
                  <a:pt x="457566" y="43732"/>
                </a:cubicBezTo>
                <a:cubicBezTo>
                  <a:pt x="454916" y="47708"/>
                  <a:pt x="450291" y="50929"/>
                  <a:pt x="449615" y="55659"/>
                </a:cubicBezTo>
                <a:cubicBezTo>
                  <a:pt x="449115" y="59156"/>
                  <a:pt x="456073" y="79011"/>
                  <a:pt x="457566" y="83489"/>
                </a:cubicBezTo>
                <a:cubicBezTo>
                  <a:pt x="449615" y="86139"/>
                  <a:pt x="438361" y="84466"/>
                  <a:pt x="433712" y="91440"/>
                </a:cubicBezTo>
                <a:cubicBezTo>
                  <a:pt x="423437" y="106854"/>
                  <a:pt x="430294" y="101856"/>
                  <a:pt x="413834" y="107342"/>
                </a:cubicBezTo>
                <a:cubicBezTo>
                  <a:pt x="403840" y="137321"/>
                  <a:pt x="418483" y="101530"/>
                  <a:pt x="397931" y="127221"/>
                </a:cubicBezTo>
                <a:cubicBezTo>
                  <a:pt x="395313" y="130493"/>
                  <a:pt x="397365" y="136712"/>
                  <a:pt x="393955" y="139148"/>
                </a:cubicBezTo>
                <a:cubicBezTo>
                  <a:pt x="387135" y="144019"/>
                  <a:pt x="378053" y="144449"/>
                  <a:pt x="370102" y="147099"/>
                </a:cubicBezTo>
                <a:lnTo>
                  <a:pt x="358175" y="151075"/>
                </a:lnTo>
                <a:cubicBezTo>
                  <a:pt x="355524" y="153725"/>
                  <a:pt x="353779" y="157841"/>
                  <a:pt x="350223" y="159026"/>
                </a:cubicBezTo>
                <a:cubicBezTo>
                  <a:pt x="341333" y="161989"/>
                  <a:pt x="331583" y="161164"/>
                  <a:pt x="322394" y="163002"/>
                </a:cubicBezTo>
                <a:cubicBezTo>
                  <a:pt x="318285" y="163824"/>
                  <a:pt x="314443" y="165652"/>
                  <a:pt x="310467" y="166977"/>
                </a:cubicBezTo>
                <a:cubicBezTo>
                  <a:pt x="301190" y="165652"/>
                  <a:pt x="291527" y="165965"/>
                  <a:pt x="282637" y="163002"/>
                </a:cubicBezTo>
                <a:cubicBezTo>
                  <a:pt x="279081" y="161817"/>
                  <a:pt x="278039" y="156726"/>
                  <a:pt x="274686" y="155050"/>
                </a:cubicBezTo>
                <a:cubicBezTo>
                  <a:pt x="269799" y="152606"/>
                  <a:pt x="264084" y="152400"/>
                  <a:pt x="258783" y="151075"/>
                </a:cubicBezTo>
                <a:cubicBezTo>
                  <a:pt x="249507" y="152400"/>
                  <a:pt x="240324" y="155050"/>
                  <a:pt x="230954" y="155050"/>
                </a:cubicBezTo>
                <a:cubicBezTo>
                  <a:pt x="224197" y="155050"/>
                  <a:pt x="245210" y="147327"/>
                  <a:pt x="250832" y="151075"/>
                </a:cubicBezTo>
                <a:cubicBezTo>
                  <a:pt x="254808" y="153726"/>
                  <a:pt x="245531" y="159026"/>
                  <a:pt x="242881" y="163002"/>
                </a:cubicBezTo>
                <a:cubicBezTo>
                  <a:pt x="212616" y="152913"/>
                  <a:pt x="227246" y="153406"/>
                  <a:pt x="199148" y="159026"/>
                </a:cubicBezTo>
                <a:cubicBezTo>
                  <a:pt x="191197" y="157701"/>
                  <a:pt x="183164" y="156799"/>
                  <a:pt x="175295" y="155050"/>
                </a:cubicBezTo>
                <a:cubicBezTo>
                  <a:pt x="171204" y="154141"/>
                  <a:pt x="167559" y="151075"/>
                  <a:pt x="163368" y="151075"/>
                </a:cubicBezTo>
                <a:cubicBezTo>
                  <a:pt x="147410" y="151075"/>
                  <a:pt x="131563" y="153725"/>
                  <a:pt x="115660" y="155050"/>
                </a:cubicBezTo>
                <a:cubicBezTo>
                  <a:pt x="113009" y="157701"/>
                  <a:pt x="111444" y="162691"/>
                  <a:pt x="107708" y="163002"/>
                </a:cubicBezTo>
                <a:cubicBezTo>
                  <a:pt x="74079" y="165805"/>
                  <a:pt x="75130" y="163811"/>
                  <a:pt x="56025" y="151075"/>
                </a:cubicBezTo>
                <a:cubicBezTo>
                  <a:pt x="46813" y="157216"/>
                  <a:pt x="36993" y="167823"/>
                  <a:pt x="24220" y="155050"/>
                </a:cubicBezTo>
                <a:cubicBezTo>
                  <a:pt x="21257" y="152087"/>
                  <a:pt x="26870" y="147099"/>
                  <a:pt x="28195" y="143123"/>
                </a:cubicBezTo>
                <a:cubicBezTo>
                  <a:pt x="25545" y="139147"/>
                  <a:pt x="20837" y="135937"/>
                  <a:pt x="20244" y="131196"/>
                </a:cubicBezTo>
                <a:cubicBezTo>
                  <a:pt x="17943" y="112789"/>
                  <a:pt x="25573" y="112588"/>
                  <a:pt x="32171" y="99391"/>
                </a:cubicBezTo>
                <a:cubicBezTo>
                  <a:pt x="34045" y="95643"/>
                  <a:pt x="34822" y="91440"/>
                  <a:pt x="36147" y="87464"/>
                </a:cubicBezTo>
                <a:cubicBezTo>
                  <a:pt x="34822" y="83488"/>
                  <a:pt x="35581" y="77973"/>
                  <a:pt x="32171" y="75537"/>
                </a:cubicBezTo>
                <a:cubicBezTo>
                  <a:pt x="25351" y="70665"/>
                  <a:pt x="8317" y="67586"/>
                  <a:pt x="8317" y="67586"/>
                </a:cubicBezTo>
                <a:cubicBezTo>
                  <a:pt x="6734" y="61253"/>
                  <a:pt x="0" y="46409"/>
                  <a:pt x="8317" y="39756"/>
                </a:cubicBezTo>
                <a:cubicBezTo>
                  <a:pt x="12584" y="36343"/>
                  <a:pt x="18919" y="37106"/>
                  <a:pt x="24220" y="35781"/>
                </a:cubicBezTo>
                <a:cubicBezTo>
                  <a:pt x="26870" y="33130"/>
                  <a:pt x="30243" y="31043"/>
                  <a:pt x="32171" y="27829"/>
                </a:cubicBezTo>
                <a:cubicBezTo>
                  <a:pt x="38818" y="16750"/>
                  <a:pt x="32500" y="13254"/>
                  <a:pt x="44098" y="3976"/>
                </a:cubicBezTo>
                <a:cubicBezTo>
                  <a:pt x="47370" y="1358"/>
                  <a:pt x="52049" y="1325"/>
                  <a:pt x="56025" y="0"/>
                </a:cubicBezTo>
                <a:cubicBezTo>
                  <a:pt x="97480" y="13818"/>
                  <a:pt x="71498" y="7951"/>
                  <a:pt x="135538" y="7951"/>
                </a:cubicBezTo>
              </a:path>
            </a:pathLst>
          </a:cu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w="28575">
                <a:solidFill>
                  <a:schemeClr val="tx1"/>
                </a:solidFill>
              </a:ln>
            </a:endParaRPr>
          </a:p>
        </p:txBody>
      </p:sp>
      <p:sp>
        <p:nvSpPr>
          <p:cNvPr id="225" name="Text Box 30"/>
          <p:cNvSpPr txBox="1">
            <a:spLocks noChangeArrowheads="1"/>
          </p:cNvSpPr>
          <p:nvPr/>
        </p:nvSpPr>
        <p:spPr bwMode="auto">
          <a:xfrm>
            <a:off x="5220753" y="5394958"/>
            <a:ext cx="362600" cy="228600"/>
          </a:xfrm>
          <a:prstGeom prst="rect">
            <a:avLst/>
          </a:prstGeom>
          <a:solidFill>
            <a:schemeClr val="bg1"/>
          </a:solidFill>
          <a:ln w="3175">
            <a:solidFill>
              <a:srgbClr val="000000"/>
            </a:solid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PR</a:t>
            </a:r>
          </a:p>
        </p:txBody>
      </p:sp>
      <p:sp>
        <p:nvSpPr>
          <p:cNvPr id="226" name="Rectangle 222"/>
          <p:cNvSpPr>
            <a:spLocks noChangeArrowheads="1"/>
          </p:cNvSpPr>
          <p:nvPr/>
        </p:nvSpPr>
        <p:spPr bwMode="auto">
          <a:xfrm>
            <a:off x="6672125" y="4394676"/>
            <a:ext cx="274320" cy="274320"/>
          </a:xfrm>
          <a:prstGeom prst="rect">
            <a:avLst/>
          </a:prstGeom>
          <a:solidFill>
            <a:schemeClr val="bg1">
              <a:lumMod val="50000"/>
            </a:schemeClr>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7" name="Text Box 220"/>
          <p:cNvSpPr txBox="1">
            <a:spLocks noChangeArrowheads="1"/>
          </p:cNvSpPr>
          <p:nvPr/>
        </p:nvSpPr>
        <p:spPr bwMode="auto">
          <a:xfrm>
            <a:off x="7040880" y="5550408"/>
            <a:ext cx="1915160" cy="153888"/>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a:solidFill>
                  <a:sysClr val="windowText" lastClr="000000"/>
                </a:solidFill>
                <a:latin typeface="Calibri" panose="020F0502020204030204" pitchFamily="34" charset="0"/>
                <a:cs typeface="Arial" pitchFamily="34" charset="0"/>
              </a:rPr>
              <a:t> </a:t>
            </a:r>
            <a:r>
              <a:rPr lang="en-US" sz="1000" kern="0" dirty="0">
                <a:solidFill>
                  <a:sysClr val="windowText" lastClr="000000"/>
                </a:solidFill>
                <a:cs typeface="Arial" pitchFamily="34" charset="0"/>
              </a:rPr>
              <a:t>86.7-95.2% (4</a:t>
            </a:r>
            <a:r>
              <a:rPr lang="en-US" sz="1000" kern="0" baseline="30000" dirty="0">
                <a:solidFill>
                  <a:sysClr val="windowText" lastClr="000000"/>
                </a:solidFill>
                <a:cs typeface="Arial" panose="020B0604020202020204" pitchFamily="34" charset="0"/>
              </a:rPr>
              <a:t>th</a:t>
            </a:r>
            <a:r>
              <a:rPr lang="en-US" sz="1000" kern="0" dirty="0">
                <a:solidFill>
                  <a:sysClr val="windowText" lastClr="000000"/>
                </a:solidFill>
                <a:cs typeface="Arial" panose="020B0604020202020204" pitchFamily="34" charset="0"/>
              </a:rPr>
              <a:t> Quartile)</a:t>
            </a:r>
          </a:p>
        </p:txBody>
      </p:sp>
    </p:spTree>
    <p:extLst>
      <p:ext uri="{BB962C8B-B14F-4D97-AF65-F5344CB8AC3E}">
        <p14:creationId xmlns:p14="http://schemas.microsoft.com/office/powerpoint/2010/main" val="3523448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1"/>
            <p:extLst>
              <p:ext uri="{D42A27DB-BD31-4B8C-83A1-F6EECF244321}">
                <p14:modId xmlns:p14="http://schemas.microsoft.com/office/powerpoint/2010/main" val="2580848609"/>
              </p:ext>
            </p:extLst>
          </p:nvPr>
        </p:nvGraphicFramePr>
        <p:xfrm>
          <a:off x="457200" y="1463040"/>
          <a:ext cx="8229600" cy="3657599"/>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a:xfrm>
            <a:off x="1600200" y="274638"/>
            <a:ext cx="7086600" cy="868362"/>
          </a:xfrm>
        </p:spPr>
        <p:txBody>
          <a:bodyPr>
            <a:noAutofit/>
          </a:bodyPr>
          <a:lstStyle/>
          <a:p>
            <a:r>
              <a:rPr lang="en-US" sz="1800" dirty="0"/>
              <a:t>Adolescents ages 13-17 years who ever received at least 1 dose of the meningococcal vaccine, by race/ethnicity, 2014</a:t>
            </a:r>
          </a:p>
        </p:txBody>
      </p:sp>
      <p:sp>
        <p:nvSpPr>
          <p:cNvPr id="2" name="Rectangle 1"/>
          <p:cNvSpPr/>
          <p:nvPr/>
        </p:nvSpPr>
        <p:spPr>
          <a:xfrm>
            <a:off x="457200" y="5120640"/>
            <a:ext cx="8229600" cy="553998"/>
          </a:xfrm>
          <a:prstGeom prst="rect">
            <a:avLst/>
          </a:prstGeom>
        </p:spPr>
        <p:txBody>
          <a:bodyPr wrap="square">
            <a:spAutoFit/>
          </a:bodyPr>
          <a:lstStyle/>
          <a:p>
            <a:r>
              <a:rPr lang="en-US" sz="1000" b="1" dirty="0"/>
              <a:t>Key: </a:t>
            </a:r>
            <a:r>
              <a:rPr lang="en-US" sz="1000" dirty="0"/>
              <a:t>AI/AN = American Indian or Alaska Native.</a:t>
            </a:r>
            <a:endParaRPr lang="en-US" sz="1000" b="1" dirty="0"/>
          </a:p>
          <a:p>
            <a:r>
              <a:rPr lang="en-US" sz="1000" b="1" dirty="0"/>
              <a:t>Source: </a:t>
            </a:r>
            <a:r>
              <a:rPr lang="en-US" sz="1000" dirty="0"/>
              <a:t>National Immunization Survey-Teen, United States, 2014. </a:t>
            </a:r>
            <a:r>
              <a:rPr lang="en-US" sz="1000" dirty="0">
                <a:hlinkClick r:id="rId4"/>
              </a:rPr>
              <a:t>http://www.cdc.gov/vaccines/imz-managers/coverage/nis/teen/data/tables-2014.html</a:t>
            </a:r>
            <a:r>
              <a:rPr lang="en-US" sz="1000" dirty="0"/>
              <a:t> </a:t>
            </a:r>
          </a:p>
        </p:txBody>
      </p:sp>
    </p:spTree>
    <p:extLst>
      <p:ext uri="{BB962C8B-B14F-4D97-AF65-F5344CB8AC3E}">
        <p14:creationId xmlns:p14="http://schemas.microsoft.com/office/powerpoint/2010/main" val="208615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Human Papillomavirus Vaccination Coverage for Adolescents</a:t>
            </a:r>
          </a:p>
        </p:txBody>
      </p:sp>
      <p:sp>
        <p:nvSpPr>
          <p:cNvPr id="3" name="Content Placeholder 2"/>
          <p:cNvSpPr>
            <a:spLocks noGrp="1"/>
          </p:cNvSpPr>
          <p:nvPr>
            <p:ph idx="1"/>
          </p:nvPr>
        </p:nvSpPr>
        <p:spPr>
          <a:xfrm>
            <a:off x="457200" y="1600200"/>
            <a:ext cx="8200664" cy="3944073"/>
          </a:xfrm>
        </p:spPr>
        <p:txBody>
          <a:bodyPr>
            <a:normAutofit fontScale="92500"/>
          </a:bodyPr>
          <a:lstStyle/>
          <a:p>
            <a:r>
              <a:rPr lang="en-US" dirty="0"/>
              <a:t>Licensed HPV vaccine available since 2006</a:t>
            </a:r>
          </a:p>
          <a:p>
            <a:r>
              <a:rPr lang="en-US" dirty="0"/>
              <a:t>Recommended by the Advisory Committee on Immunization Practices (ACIP) for routine vaccination of girls at age 11 or 12</a:t>
            </a:r>
            <a:r>
              <a:rPr lang="en-US" baseline="30000" dirty="0"/>
              <a:t>14,15</a:t>
            </a:r>
            <a:r>
              <a:rPr lang="en-US" dirty="0"/>
              <a:t> </a:t>
            </a:r>
          </a:p>
          <a:p>
            <a:r>
              <a:rPr lang="en-US" dirty="0" err="1"/>
              <a:t>Quadrivalent</a:t>
            </a:r>
            <a:r>
              <a:rPr lang="en-US" dirty="0"/>
              <a:t> HPV recommended by ACIP in 2011 for routine vaccination of boys at age 11 or 12</a:t>
            </a:r>
            <a:r>
              <a:rPr lang="en-US" baseline="30000" dirty="0"/>
              <a:t>16</a:t>
            </a:r>
            <a:r>
              <a:rPr lang="en-US" dirty="0"/>
              <a:t> </a:t>
            </a:r>
          </a:p>
          <a:p>
            <a:r>
              <a:rPr lang="en-US" dirty="0"/>
              <a:t>Can be safely given with other routine vaccines; administration of all age-appropriate vaccines during a single visit recommended by ACIP</a:t>
            </a:r>
            <a:r>
              <a:rPr lang="en-US" baseline="30000" dirty="0"/>
              <a:t>17</a:t>
            </a:r>
            <a:r>
              <a:rPr lang="en-US" dirty="0"/>
              <a:t> </a:t>
            </a:r>
          </a:p>
          <a:p>
            <a:endParaRPr lang="en-US" dirty="0">
              <a:hlinkClick r:id="rId3"/>
            </a:endParaRPr>
          </a:p>
          <a:p>
            <a:endParaRPr lang="en-US" dirty="0"/>
          </a:p>
          <a:p>
            <a:endParaRPr lang="en-US" dirty="0"/>
          </a:p>
          <a:p>
            <a:endParaRPr lang="en-US" dirty="0"/>
          </a:p>
        </p:txBody>
      </p:sp>
    </p:spTree>
    <p:extLst>
      <p:ext uri="{BB962C8B-B14F-4D97-AF65-F5344CB8AC3E}">
        <p14:creationId xmlns:p14="http://schemas.microsoft.com/office/powerpoint/2010/main" val="1633545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Adolescents ages 13-17 years who received 3 or more doses of human papillomavirus vaccine, by race/</a:t>
            </a:r>
            <a:br>
              <a:rPr lang="en-US" sz="2000" dirty="0"/>
            </a:br>
            <a:r>
              <a:rPr lang="en-US" sz="2000" dirty="0"/>
              <a:t>ethnicity, stratified by sex, 2013</a:t>
            </a:r>
          </a:p>
        </p:txBody>
      </p:sp>
      <p:graphicFrame>
        <p:nvGraphicFramePr>
          <p:cNvPr id="6" name="Chart 5"/>
          <p:cNvGraphicFramePr/>
          <p:nvPr>
            <p:extLst>
              <p:ext uri="{D42A27DB-BD31-4B8C-83A1-F6EECF244321}">
                <p14:modId xmlns:p14="http://schemas.microsoft.com/office/powerpoint/2010/main" val="33027613"/>
              </p:ext>
            </p:extLst>
          </p:nvPr>
        </p:nvGraphicFramePr>
        <p:xfrm>
          <a:off x="457200" y="1463040"/>
          <a:ext cx="82296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57200" y="5394960"/>
            <a:ext cx="8229600" cy="553998"/>
          </a:xfrm>
          <a:prstGeom prst="rect">
            <a:avLst/>
          </a:prstGeom>
        </p:spPr>
        <p:txBody>
          <a:bodyPr wrap="square">
            <a:spAutoFit/>
          </a:bodyPr>
          <a:lstStyle/>
          <a:p>
            <a:r>
              <a:rPr lang="en-US" sz="1000" b="1" dirty="0"/>
              <a:t>Source: </a:t>
            </a:r>
            <a:r>
              <a:rPr lang="en-US" sz="1000" dirty="0"/>
              <a:t>National Immunization Survey-Teen, United States, 2013. </a:t>
            </a:r>
            <a:r>
              <a:rPr lang="en-US" sz="1000" dirty="0">
                <a:hlinkClick r:id="rId4"/>
              </a:rPr>
              <a:t>http://www.cdc.gov/vaccines/imz-managers/coverage/nis/teen/data/tables-2013.html#pov</a:t>
            </a:r>
            <a:endParaRPr lang="en-US" sz="1000" dirty="0"/>
          </a:p>
          <a:p>
            <a:r>
              <a:rPr lang="en-US" sz="1000" b="1" dirty="0"/>
              <a:t>Note: </a:t>
            </a:r>
            <a:r>
              <a:rPr lang="en-US" sz="1000" dirty="0"/>
              <a:t>White and Black are non-Hispanic. Hispanic includes all races.</a:t>
            </a:r>
            <a:endParaRPr lang="en-US" sz="1000" b="1" dirty="0"/>
          </a:p>
        </p:txBody>
      </p:sp>
    </p:spTree>
    <p:extLst>
      <p:ext uri="{BB962C8B-B14F-4D97-AF65-F5344CB8AC3E}">
        <p14:creationId xmlns:p14="http://schemas.microsoft.com/office/powerpoint/2010/main" val="3450086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00200" y="274638"/>
            <a:ext cx="7086600" cy="1020762"/>
          </a:xfrm>
        </p:spPr>
        <p:txBody>
          <a:bodyPr>
            <a:noAutofit/>
          </a:bodyPr>
          <a:lstStyle/>
          <a:p>
            <a:r>
              <a:rPr lang="en-US" dirty="0"/>
              <a:t>Person-Centered Care</a:t>
            </a:r>
          </a:p>
        </p:txBody>
      </p:sp>
      <p:sp>
        <p:nvSpPr>
          <p:cNvPr id="8" name="Content Placeholder 7"/>
          <p:cNvSpPr>
            <a:spLocks noGrp="1"/>
          </p:cNvSpPr>
          <p:nvPr>
            <p:ph idx="1"/>
          </p:nvPr>
        </p:nvSpPr>
        <p:spPr/>
        <p:txBody>
          <a:bodyPr>
            <a:normAutofit/>
          </a:bodyPr>
          <a:lstStyle/>
          <a:p>
            <a:pPr lvl="0"/>
            <a:r>
              <a:rPr lang="en-US" dirty="0"/>
              <a:t>Person-centered care has taken an important place in quality measurement and improvement in the United States and elsewhere.</a:t>
            </a:r>
            <a:r>
              <a:rPr lang="en-US" baseline="30000" dirty="0"/>
              <a:t>18-21</a:t>
            </a:r>
          </a:p>
          <a:p>
            <a:pPr lvl="0"/>
            <a:r>
              <a:rPr lang="en-US" dirty="0"/>
              <a:t>Good communication and demonstrations of respect are two critical aspects of person-centered care.</a:t>
            </a:r>
            <a:r>
              <a:rPr lang="en-US" baseline="30000" dirty="0"/>
              <a:t>22,23</a:t>
            </a:r>
            <a:endParaRPr lang="en-US" dirty="0"/>
          </a:p>
          <a:p>
            <a:endParaRPr lang="en-US" dirty="0"/>
          </a:p>
        </p:txBody>
      </p:sp>
    </p:spTree>
    <p:extLst>
      <p:ext uri="{BB962C8B-B14F-4D97-AF65-F5344CB8AC3E}">
        <p14:creationId xmlns:p14="http://schemas.microsoft.com/office/powerpoint/2010/main" val="195254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National Healthcare Quality and Disparities Report</a:t>
            </a:r>
            <a:endParaRPr lang="en-US" dirty="0"/>
          </a:p>
        </p:txBody>
      </p:sp>
      <p:sp>
        <p:nvSpPr>
          <p:cNvPr id="3" name="Content Placeholder 2"/>
          <p:cNvSpPr>
            <a:spLocks noGrp="1"/>
          </p:cNvSpPr>
          <p:nvPr>
            <p:ph idx="1"/>
          </p:nvPr>
        </p:nvSpPr>
        <p:spPr/>
        <p:txBody>
          <a:bodyPr/>
          <a:lstStyle/>
          <a:p>
            <a:r>
              <a:rPr lang="en-US" dirty="0"/>
              <a:t>Based on more than 250 measures of quality and disparities covering a broad array of health care services and settings</a:t>
            </a:r>
          </a:p>
          <a:p>
            <a:r>
              <a:rPr lang="en-US" dirty="0"/>
              <a:t>Includes data from 2015 QDR, which generally cover 2001-2013 </a:t>
            </a:r>
          </a:p>
          <a:p>
            <a:r>
              <a:rPr lang="en-US" dirty="0"/>
              <a:t>Produced with the help of an Interagency Work Group led by the Agency for Healthcare Research and Quality and submitted on behalf of the Secretary of Health and Human Services </a:t>
            </a:r>
          </a:p>
          <a:p>
            <a:endParaRPr lang="en-US" dirty="0"/>
          </a:p>
        </p:txBody>
      </p:sp>
    </p:spTree>
    <p:extLst>
      <p:ext uri="{BB962C8B-B14F-4D97-AF65-F5344CB8AC3E}">
        <p14:creationId xmlns:p14="http://schemas.microsoft.com/office/powerpoint/2010/main" val="5941409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sz="half" idx="1"/>
            <p:extLst>
              <p:ext uri="{D42A27DB-BD31-4B8C-83A1-F6EECF244321}">
                <p14:modId xmlns:p14="http://schemas.microsoft.com/office/powerpoint/2010/main" val="1702217060"/>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4"/>
          <p:cNvGraphicFramePr>
            <a:graphicFrameLocks noGrp="1"/>
          </p:cNvGraphicFramePr>
          <p:nvPr>
            <p:ph sz="half" idx="2"/>
            <p:extLst>
              <p:ext uri="{D42A27DB-BD31-4B8C-83A1-F6EECF244321}">
                <p14:modId xmlns:p14="http://schemas.microsoft.com/office/powerpoint/2010/main" val="3729210973"/>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1600200" y="274638"/>
            <a:ext cx="6858000" cy="868362"/>
          </a:xfrm>
        </p:spPr>
        <p:txBody>
          <a:bodyPr>
            <a:noAutofit/>
          </a:bodyPr>
          <a:lstStyle/>
          <a:p>
            <a:r>
              <a:rPr lang="en-US" sz="1800" dirty="0"/>
              <a:t>Children who had a doctor’s office or clinic visit in the last 12 months whose parents reported poor communication with health providers, by race/ethnicity and insurance, 2002-2013</a:t>
            </a:r>
          </a:p>
        </p:txBody>
      </p:sp>
      <p:sp>
        <p:nvSpPr>
          <p:cNvPr id="9" name="Rectangle 8"/>
          <p:cNvSpPr/>
          <p:nvPr/>
        </p:nvSpPr>
        <p:spPr>
          <a:xfrm>
            <a:off x="457200" y="5760720"/>
            <a:ext cx="8229600" cy="707886"/>
          </a:xfrm>
          <a:prstGeom prst="rect">
            <a:avLst/>
          </a:prstGeom>
        </p:spPr>
        <p:txBody>
          <a:bodyPr wrap="square">
            <a:spAutoFit/>
          </a:bodyPr>
          <a:lstStyle/>
          <a:p>
            <a:r>
              <a:rPr lang="en-US" sz="1000" b="1" dirty="0"/>
              <a:t>Source: </a:t>
            </a:r>
            <a:r>
              <a:rPr lang="en-US" sz="1000" dirty="0"/>
              <a:t>Agency for Healthcare Research and Quality, Medical Expenditure Panel Survey, 2002-2013.</a:t>
            </a:r>
          </a:p>
          <a:p>
            <a:r>
              <a:rPr lang="en-US" sz="1000" b="1" dirty="0"/>
              <a:t>Note:</a:t>
            </a:r>
            <a:r>
              <a:rPr lang="en-US" sz="1000" dirty="0"/>
              <a:t> White and Black are non-Hispanic. Hispanic includes all races. Poor communication is defined as reporting that their health provider sometimes or never listened carefully, explained things clearly, respected what they or their parents had to say, and spent enough time with them. Parents refers to parents or guardians.</a:t>
            </a:r>
          </a:p>
        </p:txBody>
      </p:sp>
    </p:spTree>
    <p:extLst>
      <p:ext uri="{BB962C8B-B14F-4D97-AF65-F5344CB8AC3E}">
        <p14:creationId xmlns:p14="http://schemas.microsoft.com/office/powerpoint/2010/main" val="3002092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Safety: Birth Trauma</a:t>
            </a:r>
          </a:p>
        </p:txBody>
      </p:sp>
      <p:sp>
        <p:nvSpPr>
          <p:cNvPr id="3" name="Content Placeholder 2"/>
          <p:cNvSpPr>
            <a:spLocks noGrp="1"/>
          </p:cNvSpPr>
          <p:nvPr>
            <p:ph idx="1"/>
          </p:nvPr>
        </p:nvSpPr>
        <p:spPr/>
        <p:txBody>
          <a:bodyPr>
            <a:normAutofit lnSpcReduction="10000"/>
          </a:bodyPr>
          <a:lstStyle/>
          <a:p>
            <a:r>
              <a:rPr lang="en-US" dirty="0"/>
              <a:t>Cases included in birth trauma measure:</a:t>
            </a:r>
          </a:p>
          <a:p>
            <a:pPr lvl="1"/>
            <a:r>
              <a:rPr lang="en-US" dirty="0"/>
              <a:t>Hemorrhage below the scalp, </a:t>
            </a:r>
          </a:p>
          <a:p>
            <a:pPr lvl="1"/>
            <a:r>
              <a:rPr lang="en-US" dirty="0"/>
              <a:t>Cerebral hemorrhage at birth,</a:t>
            </a:r>
          </a:p>
          <a:p>
            <a:pPr lvl="1"/>
            <a:r>
              <a:rPr lang="en-US" dirty="0"/>
              <a:t>Spinal cord injury at birth, </a:t>
            </a:r>
          </a:p>
          <a:p>
            <a:pPr lvl="1"/>
            <a:r>
              <a:rPr lang="en-US" dirty="0"/>
              <a:t>Facial nerve injury at birth, </a:t>
            </a:r>
          </a:p>
          <a:p>
            <a:pPr lvl="1"/>
            <a:r>
              <a:rPr lang="en-US" dirty="0"/>
              <a:t>Bone injury not elsewhere classified at birth, </a:t>
            </a:r>
          </a:p>
          <a:p>
            <a:pPr lvl="1"/>
            <a:r>
              <a:rPr lang="en-US" dirty="0"/>
              <a:t>Nerve injury not elsewhere classified at birth, and </a:t>
            </a:r>
          </a:p>
          <a:p>
            <a:pPr lvl="1"/>
            <a:r>
              <a:rPr lang="en-US" dirty="0"/>
              <a:t>Birth trauma not elsewhere classified.</a:t>
            </a:r>
            <a:r>
              <a:rPr lang="en-US" baseline="30000" dirty="0"/>
              <a:t>24</a:t>
            </a:r>
            <a:endParaRPr lang="en-US" dirty="0"/>
          </a:p>
          <a:p>
            <a:r>
              <a:rPr lang="en-US" dirty="0"/>
              <a:t>Many of these injuries to neonates may be preventable.</a:t>
            </a:r>
            <a:r>
              <a:rPr lang="en-US" baseline="30000" dirty="0"/>
              <a:t>25</a:t>
            </a:r>
            <a:endParaRPr lang="en-US" dirty="0"/>
          </a:p>
          <a:p>
            <a:endParaRPr lang="en-US" dirty="0"/>
          </a:p>
          <a:p>
            <a:endParaRPr lang="en-US" dirty="0"/>
          </a:p>
        </p:txBody>
      </p:sp>
    </p:spTree>
    <p:extLst>
      <p:ext uri="{BB962C8B-B14F-4D97-AF65-F5344CB8AC3E}">
        <p14:creationId xmlns:p14="http://schemas.microsoft.com/office/powerpoint/2010/main" val="3779560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Birth trauma—injury to neonate per 1,000 live births, 2004-2013</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447894091"/>
              </p:ext>
            </p:extLst>
          </p:nvPr>
        </p:nvGraphicFramePr>
        <p:xfrm>
          <a:off x="457200" y="1463040"/>
          <a:ext cx="822960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457200" y="5394960"/>
            <a:ext cx="8229600" cy="707886"/>
          </a:xfrm>
          <a:prstGeom prst="rect">
            <a:avLst/>
          </a:prstGeom>
        </p:spPr>
        <p:txBody>
          <a:bodyPr wrap="square">
            <a:spAutoFit/>
          </a:bodyPr>
          <a:lstStyle/>
          <a:p>
            <a:r>
              <a:rPr lang="en-US" sz="1000" b="1" dirty="0"/>
              <a:t>Key: </a:t>
            </a:r>
            <a:r>
              <a:rPr lang="en-US" sz="1000" dirty="0"/>
              <a:t>API = Asian or Pacific Islander.</a:t>
            </a:r>
            <a:endParaRPr lang="en-US" sz="1000" b="1" dirty="0"/>
          </a:p>
          <a:p>
            <a:r>
              <a:rPr lang="en-US" sz="1000" b="1" dirty="0"/>
              <a:t>Source: </a:t>
            </a:r>
            <a:r>
              <a:rPr lang="en-US" sz="1000" dirty="0"/>
              <a:t>Agency for Healthcare Research and Quality (AHRQ), Healthcare Cost and Utilization Project, State Inpatient Databases, disparities analysis file and AHRQ Quality Indicators, modified version 4.4.</a:t>
            </a:r>
          </a:p>
          <a:p>
            <a:r>
              <a:rPr lang="en-US" sz="1000" b="1" dirty="0"/>
              <a:t>Note: </a:t>
            </a:r>
            <a:r>
              <a:rPr lang="en-US" sz="1000" dirty="0"/>
              <a:t>White, Black, and API are non-Hispanic. Hispanic includes all races.</a:t>
            </a:r>
            <a:endParaRPr lang="en-US" sz="1000" b="1" dirty="0"/>
          </a:p>
        </p:txBody>
      </p:sp>
    </p:spTree>
    <p:extLst>
      <p:ext uri="{BB962C8B-B14F-4D97-AF65-F5344CB8AC3E}">
        <p14:creationId xmlns:p14="http://schemas.microsoft.com/office/powerpoint/2010/main" val="4682454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Coordination Measures</a:t>
            </a:r>
          </a:p>
        </p:txBody>
      </p:sp>
      <p:sp>
        <p:nvSpPr>
          <p:cNvPr id="3" name="Content Placeholder 2"/>
          <p:cNvSpPr>
            <a:spLocks noGrp="1"/>
          </p:cNvSpPr>
          <p:nvPr>
            <p:ph idx="1"/>
          </p:nvPr>
        </p:nvSpPr>
        <p:spPr/>
        <p:txBody>
          <a:bodyPr/>
          <a:lstStyle/>
          <a:p>
            <a:r>
              <a:rPr lang="en-US" dirty="0"/>
              <a:t>Children and adolescents whose health provider usually asks about prescription medications and treatments from other doctors</a:t>
            </a:r>
          </a:p>
          <a:p>
            <a:r>
              <a:rPr lang="en-US" dirty="0"/>
              <a:t>Emergency department (ED) visits with a principal diagnosis related to mental health, alcohol, or substance abuse </a:t>
            </a:r>
          </a:p>
          <a:p>
            <a:r>
              <a:rPr lang="en-US" dirty="0"/>
              <a:t>ED visits for asthma </a:t>
            </a:r>
          </a:p>
          <a:p>
            <a:endParaRPr lang="en-US" dirty="0"/>
          </a:p>
        </p:txBody>
      </p:sp>
    </p:spTree>
    <p:extLst>
      <p:ext uri="{BB962C8B-B14F-4D97-AF65-F5344CB8AC3E}">
        <p14:creationId xmlns:p14="http://schemas.microsoft.com/office/powerpoint/2010/main" val="9824284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00200" y="274638"/>
            <a:ext cx="6675699" cy="868362"/>
          </a:xfrm>
        </p:spPr>
        <p:txBody>
          <a:bodyPr>
            <a:noAutofit/>
          </a:bodyPr>
          <a:lstStyle/>
          <a:p>
            <a:r>
              <a:rPr lang="en-US" sz="2700" dirty="0"/>
              <a:t>Communication About Prescription Medications and Treatments From Other Doctors</a:t>
            </a:r>
          </a:p>
        </p:txBody>
      </p:sp>
      <p:sp>
        <p:nvSpPr>
          <p:cNvPr id="8" name="Content Placeholder 7"/>
          <p:cNvSpPr>
            <a:spLocks noGrp="1"/>
          </p:cNvSpPr>
          <p:nvPr>
            <p:ph idx="1"/>
          </p:nvPr>
        </p:nvSpPr>
        <p:spPr>
          <a:xfrm>
            <a:off x="457200" y="1600200"/>
            <a:ext cx="8229600" cy="4001947"/>
          </a:xfrm>
        </p:spPr>
        <p:txBody>
          <a:bodyPr>
            <a:normAutofit fontScale="92500"/>
          </a:bodyPr>
          <a:lstStyle/>
          <a:p>
            <a:r>
              <a:rPr lang="en-US" dirty="0"/>
              <a:t>Children are at risk for medication errors for various reasons.</a:t>
            </a:r>
            <a:r>
              <a:rPr lang="en-US" baseline="30000" dirty="0"/>
              <a:t>26</a:t>
            </a:r>
          </a:p>
          <a:p>
            <a:r>
              <a:rPr lang="en-US" dirty="0"/>
              <a:t>Good medical practice includes asking patients about all their medications.</a:t>
            </a:r>
            <a:r>
              <a:rPr lang="en-US" baseline="30000" dirty="0"/>
              <a:t>27</a:t>
            </a:r>
            <a:r>
              <a:rPr lang="en-US" dirty="0"/>
              <a:t> </a:t>
            </a:r>
          </a:p>
          <a:p>
            <a:r>
              <a:rPr lang="en-US" dirty="0"/>
              <a:t>Patients are urged tell health care providers about all their medications.</a:t>
            </a:r>
            <a:r>
              <a:rPr lang="en-US" baseline="30000" dirty="0"/>
              <a:t>28</a:t>
            </a:r>
          </a:p>
          <a:p>
            <a:r>
              <a:rPr lang="en-US" dirty="0"/>
              <a:t>Health care systems are trying strategies to better communicate with patients about medications other health care professionals give them.</a:t>
            </a:r>
            <a:r>
              <a:rPr lang="en-US" baseline="30000" dirty="0"/>
              <a:t>29</a:t>
            </a:r>
          </a:p>
        </p:txBody>
      </p:sp>
    </p:spTree>
    <p:extLst>
      <p:ext uri="{BB962C8B-B14F-4D97-AF65-F5344CB8AC3E}">
        <p14:creationId xmlns:p14="http://schemas.microsoft.com/office/powerpoint/2010/main" val="14208617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086600" cy="1143000"/>
          </a:xfrm>
        </p:spPr>
        <p:txBody>
          <a:bodyPr>
            <a:noAutofit/>
          </a:bodyPr>
          <a:lstStyle/>
          <a:p>
            <a:r>
              <a:rPr lang="en-US" sz="1800" dirty="0"/>
              <a:t>Children and adolescents ages 0-17 years with a usual source of care whose health provider usually asks about prescription medications and treatments from other doctors, by race/ethnicity and income, 2013</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02920738"/>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p:cNvGraphicFramePr>
            <a:graphicFrameLocks noGrp="1"/>
          </p:cNvGraphicFramePr>
          <p:nvPr>
            <p:ph sz="half" idx="4294967295"/>
            <p:extLst>
              <p:ext uri="{D42A27DB-BD31-4B8C-83A1-F6EECF244321}">
                <p14:modId xmlns:p14="http://schemas.microsoft.com/office/powerpoint/2010/main" val="916394884"/>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457200" y="5760720"/>
            <a:ext cx="8229600" cy="400110"/>
          </a:xfrm>
          <a:prstGeom prst="rect">
            <a:avLst/>
          </a:prstGeom>
        </p:spPr>
        <p:txBody>
          <a:bodyPr wrap="square">
            <a:spAutoFit/>
          </a:bodyPr>
          <a:lstStyle/>
          <a:p>
            <a:r>
              <a:rPr lang="en-US" sz="1000" b="1" dirty="0"/>
              <a:t>Source: </a:t>
            </a:r>
            <a:r>
              <a:rPr lang="en-US" sz="1000" dirty="0"/>
              <a:t>Agency for Healthcare Research and Quality, Medical Expenditure Panel Survey, 2013.</a:t>
            </a:r>
          </a:p>
          <a:p>
            <a:r>
              <a:rPr lang="en-US" sz="1000" b="1" dirty="0"/>
              <a:t>Note: </a:t>
            </a:r>
            <a:r>
              <a:rPr lang="en-US" sz="1000" dirty="0"/>
              <a:t>White and Black are non-Hispanic. Hispanic includes all races.</a:t>
            </a:r>
            <a:endParaRPr lang="en-US" sz="1000" b="1" dirty="0"/>
          </a:p>
        </p:txBody>
      </p:sp>
    </p:spTree>
    <p:extLst>
      <p:ext uri="{BB962C8B-B14F-4D97-AF65-F5344CB8AC3E}">
        <p14:creationId xmlns:p14="http://schemas.microsoft.com/office/powerpoint/2010/main" val="23390119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Emergency Department Visits Related to Mental Health and Substance Abuse</a:t>
            </a:r>
          </a:p>
        </p:txBody>
      </p:sp>
      <p:sp>
        <p:nvSpPr>
          <p:cNvPr id="3" name="Content Placeholder 2"/>
          <p:cNvSpPr>
            <a:spLocks noGrp="1"/>
          </p:cNvSpPr>
          <p:nvPr>
            <p:ph idx="1"/>
          </p:nvPr>
        </p:nvSpPr>
        <p:spPr/>
        <p:txBody>
          <a:bodyPr>
            <a:normAutofit/>
          </a:bodyPr>
          <a:lstStyle/>
          <a:p>
            <a:pPr lvl="0">
              <a:spcBef>
                <a:spcPts val="600"/>
              </a:spcBef>
            </a:pPr>
            <a:r>
              <a:rPr lang="en-US" sz="2600" dirty="0"/>
              <a:t>EDs are a common source of care for mental illness when high-quality mental health care is not available in the community.</a:t>
            </a:r>
            <a:r>
              <a:rPr lang="en-US" sz="2600" baseline="30000" dirty="0"/>
              <a:t>30</a:t>
            </a:r>
          </a:p>
          <a:p>
            <a:pPr lvl="0">
              <a:spcBef>
                <a:spcPts val="600"/>
              </a:spcBef>
            </a:pPr>
            <a:r>
              <a:rPr lang="en-US" sz="2600" dirty="0"/>
              <a:t>Some ED use for mental health and substance abuse problems among young people is seen as preventable with appropriate ambulatory care.</a:t>
            </a:r>
          </a:p>
          <a:p>
            <a:pPr>
              <a:spcBef>
                <a:spcPts val="600"/>
              </a:spcBef>
            </a:pPr>
            <a:r>
              <a:rPr lang="en-US" sz="2600" dirty="0"/>
              <a:t>Mental, emotional, and behavioral health services are lacking for as many as 50% of children and adolescents with high needs.</a:t>
            </a:r>
            <a:r>
              <a:rPr lang="en-US" sz="2600" baseline="30000" dirty="0"/>
              <a:t>31</a:t>
            </a:r>
          </a:p>
        </p:txBody>
      </p:sp>
    </p:spTree>
    <p:extLst>
      <p:ext uri="{BB962C8B-B14F-4D97-AF65-F5344CB8AC3E}">
        <p14:creationId xmlns:p14="http://schemas.microsoft.com/office/powerpoint/2010/main" val="24181288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Emergency Department Visits Related to Mental Health and Substance Abuse</a:t>
            </a:r>
          </a:p>
        </p:txBody>
      </p:sp>
      <p:sp>
        <p:nvSpPr>
          <p:cNvPr id="3" name="Content Placeholder 2"/>
          <p:cNvSpPr>
            <a:spLocks noGrp="1"/>
          </p:cNvSpPr>
          <p:nvPr>
            <p:ph idx="1"/>
          </p:nvPr>
        </p:nvSpPr>
        <p:spPr/>
        <p:txBody>
          <a:bodyPr>
            <a:normAutofit/>
          </a:bodyPr>
          <a:lstStyle/>
          <a:p>
            <a:pPr>
              <a:spcBef>
                <a:spcPts val="600"/>
              </a:spcBef>
            </a:pPr>
            <a:r>
              <a:rPr lang="en-US" sz="2600" dirty="0"/>
              <a:t>EDs are often not staffed or equipped to provide optimal psychiatric care, leading to long wait times for appropriate care.</a:t>
            </a:r>
            <a:r>
              <a:rPr lang="en-US" sz="2600" baseline="30000" dirty="0"/>
              <a:t>32</a:t>
            </a:r>
          </a:p>
          <a:p>
            <a:pPr>
              <a:spcBef>
                <a:spcPts val="600"/>
              </a:spcBef>
            </a:pPr>
            <a:r>
              <a:rPr lang="en-US" sz="2600" dirty="0"/>
              <a:t>ED staff observing patients waiting for psychiatric care find it difficult to efficiently care for patients with other medical emergencies.</a:t>
            </a:r>
            <a:r>
              <a:rPr lang="en-US" sz="2600" baseline="30000" dirty="0"/>
              <a:t>33</a:t>
            </a:r>
            <a:r>
              <a:rPr lang="en-US" sz="2600" dirty="0"/>
              <a:t> </a:t>
            </a:r>
          </a:p>
          <a:p>
            <a:pPr lvl="0">
              <a:spcBef>
                <a:spcPts val="600"/>
              </a:spcBef>
            </a:pPr>
            <a:r>
              <a:rPr lang="en-US" sz="2600" dirty="0"/>
              <a:t>Efforts are underway to prevent avoidable ED use through strategies such as case management.</a:t>
            </a:r>
            <a:r>
              <a:rPr lang="en-US" sz="2600" baseline="30000" dirty="0"/>
              <a:t>34,35</a:t>
            </a:r>
          </a:p>
        </p:txBody>
      </p:sp>
    </p:spTree>
    <p:extLst>
      <p:ext uri="{BB962C8B-B14F-4D97-AF65-F5344CB8AC3E}">
        <p14:creationId xmlns:p14="http://schemas.microsoft.com/office/powerpoint/2010/main" val="757050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Emergency department visits with a principal diagnosis related to mental health, alcohol, or substance abuse among children ages 0-17 years, per 100,000 population, 2007-2013</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591365613"/>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457200" y="5486400"/>
            <a:ext cx="8229600" cy="400110"/>
          </a:xfrm>
          <a:prstGeom prst="rect">
            <a:avLst/>
          </a:prstGeom>
        </p:spPr>
        <p:txBody>
          <a:bodyPr wrap="square">
            <a:spAutoFit/>
          </a:bodyPr>
          <a:lstStyle/>
          <a:p>
            <a:r>
              <a:rPr lang="en-US" sz="1000" b="1" dirty="0"/>
              <a:t>Source: </a:t>
            </a:r>
            <a:r>
              <a:rPr lang="en-US" sz="1000" dirty="0"/>
              <a:t>Agency for Healthcare Research and Quality (AHRQ), Healthcare Cost and Utilization Project, State Inpatient Databases and AHRQ Quality Indicators, modified version 4.4.</a:t>
            </a:r>
          </a:p>
        </p:txBody>
      </p:sp>
    </p:spTree>
    <p:extLst>
      <p:ext uri="{BB962C8B-B14F-4D97-AF65-F5344CB8AC3E}">
        <p14:creationId xmlns:p14="http://schemas.microsoft.com/office/powerpoint/2010/main" val="30167928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Emergency Department Visits for Asthma</a:t>
            </a:r>
            <a:endParaRPr lang="en-US" dirty="0"/>
          </a:p>
        </p:txBody>
      </p:sp>
      <p:sp>
        <p:nvSpPr>
          <p:cNvPr id="3" name="Content Placeholder 2"/>
          <p:cNvSpPr>
            <a:spLocks noGrp="1"/>
          </p:cNvSpPr>
          <p:nvPr>
            <p:ph idx="1"/>
          </p:nvPr>
        </p:nvSpPr>
        <p:spPr>
          <a:xfrm>
            <a:off x="457199" y="1600201"/>
            <a:ext cx="8415867" cy="3570110"/>
          </a:xfrm>
        </p:spPr>
        <p:txBody>
          <a:bodyPr>
            <a:normAutofit fontScale="92500" lnSpcReduction="10000"/>
          </a:bodyPr>
          <a:lstStyle/>
          <a:p>
            <a:r>
              <a:rPr lang="en-US" dirty="0"/>
              <a:t>Asthma is a common chronic disease among children.</a:t>
            </a:r>
            <a:r>
              <a:rPr lang="en-US" baseline="30000" dirty="0"/>
              <a:t>36</a:t>
            </a:r>
          </a:p>
          <a:p>
            <a:r>
              <a:rPr lang="en-US" dirty="0"/>
              <a:t>ED visits for asthma are often preventable if a child receives high-quality ambulatory care. </a:t>
            </a:r>
          </a:p>
          <a:p>
            <a:r>
              <a:rPr lang="en-US" dirty="0"/>
              <a:t>Three strategies are most likely to improve provider adherence to guidelines for asthma care:</a:t>
            </a:r>
          </a:p>
          <a:p>
            <a:pPr lvl="1"/>
            <a:r>
              <a:rPr lang="en-US" dirty="0"/>
              <a:t>Decision support tools,</a:t>
            </a:r>
          </a:p>
          <a:p>
            <a:pPr lvl="1"/>
            <a:r>
              <a:rPr lang="en-US" dirty="0"/>
              <a:t>Feedback and audit, and </a:t>
            </a:r>
          </a:p>
          <a:p>
            <a:pPr lvl="1"/>
            <a:r>
              <a:rPr lang="en-US" dirty="0"/>
              <a:t>Clinical pharmacy support.</a:t>
            </a:r>
            <a:r>
              <a:rPr lang="en-US" baseline="30000" dirty="0"/>
              <a:t>37</a:t>
            </a:r>
            <a:r>
              <a:rPr lang="en-US" dirty="0"/>
              <a:t> </a:t>
            </a:r>
          </a:p>
          <a:p>
            <a:endParaRPr lang="en-US" dirty="0"/>
          </a:p>
        </p:txBody>
      </p:sp>
    </p:spTree>
    <p:extLst>
      <p:ext uri="{BB962C8B-B14F-4D97-AF65-F5344CB8AC3E}">
        <p14:creationId xmlns:p14="http://schemas.microsoft.com/office/powerpoint/2010/main" val="3311742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err="1"/>
              <a:t>Chartbooks</a:t>
            </a:r>
            <a:r>
              <a:rPr lang="en-US" sz="2800" dirty="0"/>
              <a:t> Organized Around Priorities of the National Quality Strategy</a:t>
            </a:r>
          </a:p>
        </p:txBody>
      </p:sp>
      <p:sp>
        <p:nvSpPr>
          <p:cNvPr id="3" name="Content Placeholder 2"/>
          <p:cNvSpPr>
            <a:spLocks noGrp="1"/>
          </p:cNvSpPr>
          <p:nvPr>
            <p:ph idx="1"/>
          </p:nvPr>
        </p:nvSpPr>
        <p:spPr/>
        <p:txBody>
          <a:bodyPr>
            <a:normAutofit fontScale="77500" lnSpcReduction="20000"/>
          </a:bodyPr>
          <a:lstStyle/>
          <a:p>
            <a:pPr marL="514350" indent="-514350">
              <a:lnSpc>
                <a:spcPct val="120000"/>
              </a:lnSpc>
              <a:spcBef>
                <a:spcPts val="0"/>
              </a:spcBef>
              <a:buSzPct val="100000"/>
              <a:buFont typeface="+mj-lt"/>
              <a:buAutoNum type="arabicPeriod"/>
            </a:pPr>
            <a:r>
              <a:rPr lang="en-US" dirty="0"/>
              <a:t>Making care safer by reducing harm caused in the delivery of care</a:t>
            </a:r>
          </a:p>
          <a:p>
            <a:pPr marL="514350" indent="-514350">
              <a:lnSpc>
                <a:spcPct val="120000"/>
              </a:lnSpc>
              <a:spcBef>
                <a:spcPts val="0"/>
              </a:spcBef>
              <a:buSzPct val="100000"/>
              <a:buFont typeface="+mj-lt"/>
              <a:buAutoNum type="arabicPeriod"/>
            </a:pPr>
            <a:r>
              <a:rPr lang="en-US" dirty="0"/>
              <a:t>Ensuring that each person and family is engaged as partners in their care</a:t>
            </a:r>
          </a:p>
          <a:p>
            <a:pPr marL="514350" indent="-514350">
              <a:lnSpc>
                <a:spcPct val="120000"/>
              </a:lnSpc>
              <a:spcBef>
                <a:spcPts val="0"/>
              </a:spcBef>
              <a:buSzPct val="100000"/>
              <a:buFont typeface="+mj-lt"/>
              <a:buAutoNum type="arabicPeriod"/>
            </a:pPr>
            <a:r>
              <a:rPr lang="en-US" dirty="0"/>
              <a:t>Promoting effective communication and coordination of care</a:t>
            </a:r>
          </a:p>
          <a:p>
            <a:pPr marL="514350" indent="-514350">
              <a:lnSpc>
                <a:spcPct val="120000"/>
              </a:lnSpc>
              <a:spcBef>
                <a:spcPts val="0"/>
              </a:spcBef>
              <a:buSzPct val="100000"/>
              <a:buFont typeface="+mj-lt"/>
              <a:buAutoNum type="arabicPeriod"/>
            </a:pPr>
            <a:r>
              <a:rPr lang="en-US" dirty="0"/>
              <a:t>Promoting the most effective prevention and treatment practices for the leading causes of mortality, starting with cardiovascular disease</a:t>
            </a:r>
          </a:p>
          <a:p>
            <a:pPr marL="514350" indent="-514350">
              <a:lnSpc>
                <a:spcPct val="120000"/>
              </a:lnSpc>
              <a:spcBef>
                <a:spcPts val="0"/>
              </a:spcBef>
              <a:buSzPct val="100000"/>
              <a:buFont typeface="+mj-lt"/>
              <a:buAutoNum type="arabicPeriod"/>
            </a:pPr>
            <a:r>
              <a:rPr lang="en-US" b="1" dirty="0"/>
              <a:t>Working with communities to promote wide use of best practices to enable healthy living</a:t>
            </a:r>
          </a:p>
          <a:p>
            <a:pPr marL="514350" indent="-514350">
              <a:lnSpc>
                <a:spcPct val="120000"/>
              </a:lnSpc>
              <a:spcBef>
                <a:spcPts val="0"/>
              </a:spcBef>
              <a:buSzPct val="100000"/>
              <a:buFont typeface="+mj-lt"/>
              <a:buAutoNum type="arabicPeriod"/>
            </a:pPr>
            <a:r>
              <a:rPr lang="en-US" dirty="0"/>
              <a:t>Making quality care more affordable for individuals, families, employers, and governments by developing and spreading new health care delivery models</a:t>
            </a:r>
          </a:p>
          <a:p>
            <a:endParaRPr lang="en-US" dirty="0"/>
          </a:p>
        </p:txBody>
      </p:sp>
    </p:spTree>
    <p:extLst>
      <p:ext uri="{BB962C8B-B14F-4D97-AF65-F5344CB8AC3E}">
        <p14:creationId xmlns:p14="http://schemas.microsoft.com/office/powerpoint/2010/main" val="42340874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Emergency department visits for asthma per 100,000 population, children ages 2-17 years, by age, 2008-2013, and by sex and income quartile of ZIP code of residence, 2013</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091770475"/>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3"/>
          <p:cNvGraphicFramePr>
            <a:graphicFrameLocks noGrp="1"/>
          </p:cNvGraphicFramePr>
          <p:nvPr>
            <p:ph sz="half" idx="4294967295"/>
            <p:extLst>
              <p:ext uri="{D42A27DB-BD31-4B8C-83A1-F6EECF244321}">
                <p14:modId xmlns:p14="http://schemas.microsoft.com/office/powerpoint/2010/main" val="2181985671"/>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p:nvPr/>
        </p:nvSpPr>
        <p:spPr>
          <a:xfrm>
            <a:off x="457200" y="5669280"/>
            <a:ext cx="8229600" cy="553998"/>
          </a:xfrm>
          <a:prstGeom prst="rect">
            <a:avLst/>
          </a:prstGeom>
        </p:spPr>
        <p:txBody>
          <a:bodyPr wrap="square">
            <a:spAutoFit/>
          </a:bodyPr>
          <a:lstStyle/>
          <a:p>
            <a:r>
              <a:rPr lang="en-US" sz="1000" b="1" dirty="0"/>
              <a:t>Key: </a:t>
            </a:r>
            <a:r>
              <a:rPr lang="en-US" sz="1000" dirty="0"/>
              <a:t>Q = quartile.</a:t>
            </a:r>
            <a:endParaRPr lang="en-US" sz="1000" b="1" dirty="0"/>
          </a:p>
          <a:p>
            <a:r>
              <a:rPr lang="en-US" sz="1000" b="1" dirty="0"/>
              <a:t>Source: </a:t>
            </a:r>
            <a:r>
              <a:rPr lang="en-US" sz="1000" dirty="0"/>
              <a:t>Agency for Healthcare Research and Quality (AHRQ), Healthcare Cost and Utilization Project, State Inpatient Databases and AHRQ Quality Indicators, modified version 4.4.</a:t>
            </a:r>
          </a:p>
        </p:txBody>
      </p:sp>
    </p:spTree>
    <p:extLst>
      <p:ext uri="{BB962C8B-B14F-4D97-AF65-F5344CB8AC3E}">
        <p14:creationId xmlns:p14="http://schemas.microsoft.com/office/powerpoint/2010/main" val="13793971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endParaRPr lang="en-US" dirty="0"/>
          </a:p>
        </p:txBody>
      </p:sp>
      <p:sp>
        <p:nvSpPr>
          <p:cNvPr id="3" name="Content Placeholder 2"/>
          <p:cNvSpPr>
            <a:spLocks noGrp="1"/>
          </p:cNvSpPr>
          <p:nvPr>
            <p:ph idx="1"/>
          </p:nvPr>
        </p:nvSpPr>
        <p:spPr>
          <a:xfrm>
            <a:off x="457200" y="1371600"/>
            <a:ext cx="8153400" cy="5105400"/>
          </a:xfrm>
        </p:spPr>
        <p:txBody>
          <a:bodyPr>
            <a:normAutofit fontScale="25000" lnSpcReduction="20000"/>
          </a:bodyPr>
          <a:lstStyle/>
          <a:p>
            <a:pPr marL="344488" indent="-344488">
              <a:lnSpc>
                <a:spcPct val="120000"/>
              </a:lnSpc>
              <a:spcBef>
                <a:spcPts val="0"/>
              </a:spcBef>
              <a:buSzPct val="100000"/>
              <a:buFont typeface="+mj-lt"/>
              <a:buAutoNum type="arabicPeriod"/>
            </a:pPr>
            <a:r>
              <a:rPr lang="en-US" sz="4800" dirty="0" err="1"/>
              <a:t>Cassedy</a:t>
            </a:r>
            <a:r>
              <a:rPr lang="en-US" sz="4800" dirty="0"/>
              <a:t> A, </a:t>
            </a:r>
            <a:r>
              <a:rPr lang="en-US" sz="4800" dirty="0" err="1"/>
              <a:t>Fairbrother</a:t>
            </a:r>
            <a:r>
              <a:rPr lang="en-US" sz="4800" dirty="0"/>
              <a:t> G, </a:t>
            </a:r>
            <a:r>
              <a:rPr lang="en-US" sz="4800" dirty="0" err="1"/>
              <a:t>Newacheck</a:t>
            </a:r>
            <a:r>
              <a:rPr lang="en-US" sz="4800" dirty="0"/>
              <a:t> P. The impact of insurance instability on children's access, utilization, and satisfaction with health care. </a:t>
            </a:r>
            <a:r>
              <a:rPr lang="en-US" sz="4800" dirty="0" err="1"/>
              <a:t>Ambul</a:t>
            </a:r>
            <a:r>
              <a:rPr lang="en-US" sz="4800" dirty="0"/>
              <a:t> </a:t>
            </a:r>
            <a:r>
              <a:rPr lang="en-US" sz="4800" dirty="0" err="1"/>
              <a:t>Pediatr</a:t>
            </a:r>
            <a:r>
              <a:rPr lang="en-US" sz="4800" dirty="0"/>
              <a:t> 2008 Sep-Oct;8(5):321-8. PMID: 18922506. </a:t>
            </a:r>
            <a:r>
              <a:rPr lang="en-US" sz="4800" dirty="0">
                <a:hlinkClick r:id="rId3"/>
              </a:rPr>
              <a:t>http://www.sciencedirect.com/science/article/pii/S1530156708001172</a:t>
            </a:r>
            <a:r>
              <a:rPr lang="en-US" sz="4800" dirty="0"/>
              <a:t>. Accessed March 22, 2016. </a:t>
            </a:r>
          </a:p>
          <a:p>
            <a:pPr marL="344488" indent="-344488">
              <a:lnSpc>
                <a:spcPct val="120000"/>
              </a:lnSpc>
              <a:spcBef>
                <a:spcPts val="0"/>
              </a:spcBef>
              <a:buSzPct val="100000"/>
              <a:buFont typeface="+mj-lt"/>
              <a:buAutoNum type="arabicPeriod"/>
            </a:pPr>
            <a:r>
              <a:rPr lang="en-US" sz="4800" dirty="0"/>
              <a:t>Guevara J, Moon J, Hines E, et al. Continuity of public insurance coverage: a systematic review of the literature. Med Care Res Rev 2014;71(2):115-37. PMID: 24227811. http://mcr.sagepub.com/content/71/2/115.long. Accessed March 22, 2016.</a:t>
            </a:r>
          </a:p>
          <a:p>
            <a:pPr marL="344488" indent="-344488">
              <a:lnSpc>
                <a:spcPct val="120000"/>
              </a:lnSpc>
              <a:spcBef>
                <a:spcPts val="0"/>
              </a:spcBef>
              <a:buSzPct val="100000"/>
              <a:buFont typeface="+mj-lt"/>
              <a:buAutoNum type="arabicPeriod"/>
            </a:pPr>
            <a:r>
              <a:rPr lang="en-US" sz="4800" dirty="0"/>
              <a:t>Kenney G, Pelletier J. Monitoring duration of coverage in Medicaid and CHIP to assess program performance and quality. </a:t>
            </a:r>
            <a:r>
              <a:rPr lang="en-US" sz="4800" dirty="0" err="1"/>
              <a:t>Acad</a:t>
            </a:r>
            <a:r>
              <a:rPr lang="en-US" sz="4800" dirty="0"/>
              <a:t> </a:t>
            </a:r>
            <a:r>
              <a:rPr lang="en-US" sz="4800" dirty="0" err="1"/>
              <a:t>Pediatr</a:t>
            </a:r>
            <a:r>
              <a:rPr lang="en-US" sz="4800" dirty="0"/>
              <a:t> 2011;May-Jun;11(3 </a:t>
            </a:r>
            <a:r>
              <a:rPr lang="en-US" sz="4800" dirty="0" err="1"/>
              <a:t>Suppl</a:t>
            </a:r>
            <a:r>
              <a:rPr lang="en-US" sz="4800" dirty="0"/>
              <a:t>):S34-41. </a:t>
            </a:r>
            <a:r>
              <a:rPr lang="en-US" sz="4800" dirty="0">
                <a:hlinkClick r:id="rId4"/>
              </a:rPr>
              <a:t>http://www.sciencedirect.com/science/article/pii/S1876285910001257</a:t>
            </a:r>
            <a:r>
              <a:rPr lang="en-US" sz="4800" dirty="0"/>
              <a:t>. Accessed March 22, 2016.</a:t>
            </a:r>
          </a:p>
          <a:p>
            <a:pPr marL="344488" indent="-344488">
              <a:lnSpc>
                <a:spcPct val="120000"/>
              </a:lnSpc>
              <a:spcBef>
                <a:spcPts val="0"/>
              </a:spcBef>
              <a:buSzPct val="100000"/>
              <a:buFont typeface="+mj-lt"/>
              <a:buAutoNum type="arabicPeriod" startAt="4"/>
            </a:pPr>
            <a:r>
              <a:rPr lang="en-US" sz="4800" dirty="0"/>
              <a:t>Children’s Health Insurance Program Reauthorization Act of 2009. Public Law 111-3. </a:t>
            </a:r>
            <a:r>
              <a:rPr lang="en-US" sz="4800" dirty="0">
                <a:hlinkClick r:id="rId5"/>
              </a:rPr>
              <a:t>http://www.gpo.gov/fdsys/pkg/PLAW-111publ3/html/PLAW-111publ3.htm</a:t>
            </a:r>
            <a:r>
              <a:rPr lang="en-US" sz="4800" dirty="0"/>
              <a:t>. Accessed May 15, 2015.</a:t>
            </a:r>
          </a:p>
          <a:p>
            <a:pPr marL="344488" indent="-344488">
              <a:lnSpc>
                <a:spcPct val="120000"/>
              </a:lnSpc>
              <a:spcBef>
                <a:spcPts val="0"/>
              </a:spcBef>
              <a:buSzPct val="100000"/>
              <a:buFont typeface="+mj-lt"/>
              <a:buAutoNum type="arabicPeriod" startAt="4"/>
            </a:pPr>
            <a:r>
              <a:rPr lang="en-US" sz="4800" dirty="0"/>
              <a:t>Harrington M, Kenney GM, et al. 2014. CHIPRA mandated evaluation of the Children’s Health Insurance Program: final findings. Report submitted to the Office of the Assistant Secretary for Planning and Evaluation, U.S. Department of Health and Human Services. Ann Arbor, MI: Mathematica Policy Research; August 2014. </a:t>
            </a:r>
            <a:r>
              <a:rPr lang="en-US" sz="4800" dirty="0">
                <a:hlinkClick r:id="rId6"/>
              </a:rPr>
              <a:t>http://www.medicaid.gov/chip/downloads/chip_report_congress-2014.pdf</a:t>
            </a:r>
            <a:r>
              <a:rPr lang="en-US" sz="4800" dirty="0"/>
              <a:t>. Accessed March 22, 2016.</a:t>
            </a:r>
          </a:p>
          <a:p>
            <a:pPr marL="344488" indent="-344488">
              <a:lnSpc>
                <a:spcPct val="120000"/>
              </a:lnSpc>
              <a:spcBef>
                <a:spcPts val="0"/>
              </a:spcBef>
              <a:buSzPct val="100000"/>
              <a:buFont typeface="+mj-lt"/>
              <a:buAutoNum type="arabicPeriod" startAt="6"/>
            </a:pPr>
            <a:r>
              <a:rPr lang="en-US" sz="4800" dirty="0"/>
              <a:t>U.S. Preventive Services Task Force. Visual Impairment in Children Ages 1-5: Screening. January 2011. </a:t>
            </a:r>
            <a:r>
              <a:rPr lang="en-US" sz="4800" dirty="0">
                <a:hlinkClick r:id="rId7"/>
              </a:rPr>
              <a:t>http://www.uspreventiveservicestaskforce.org/Page/Topic/recommendation-summary/visual-impairment-in-children-ages-1-5-screening</a:t>
            </a:r>
            <a:r>
              <a:rPr lang="en-US" sz="4800" dirty="0"/>
              <a:t>. Accessed March 22, 2016.</a:t>
            </a:r>
          </a:p>
          <a:p>
            <a:pPr marL="344488" indent="-344488">
              <a:lnSpc>
                <a:spcPct val="120000"/>
              </a:lnSpc>
              <a:spcBef>
                <a:spcPts val="0"/>
              </a:spcBef>
              <a:buSzPct val="100000"/>
              <a:buFont typeface="+mj-lt"/>
              <a:buAutoNum type="arabicPeriod" startAt="6"/>
            </a:pPr>
            <a:r>
              <a:rPr lang="en-US" sz="4800" dirty="0"/>
              <a:t>American Academy of Pediatrics. Recommendations for Preventive Pediatric Health Care. </a:t>
            </a:r>
            <a:r>
              <a:rPr lang="en-US" sz="4800" dirty="0">
                <a:hlinkClick r:id="rId8"/>
              </a:rPr>
              <a:t>http://pediatriccare.solutions.aap.org/DocumentLibrary/Periodicity%20Schedule_FINAL.pdf</a:t>
            </a:r>
            <a:r>
              <a:rPr lang="en-US" sz="4800" dirty="0"/>
              <a:t>. Last updated 2014. Accessed March 22, 2016.</a:t>
            </a:r>
          </a:p>
          <a:p>
            <a:pPr marL="344488" indent="-344488">
              <a:lnSpc>
                <a:spcPct val="120000"/>
              </a:lnSpc>
              <a:spcBef>
                <a:spcPts val="0"/>
              </a:spcBef>
              <a:buSzPct val="100000"/>
              <a:buFont typeface="+mj-lt"/>
              <a:buAutoNum type="arabicPeriod" startAt="6"/>
            </a:pPr>
            <a:r>
              <a:rPr lang="en-US" sz="4800" dirty="0"/>
              <a:t>U.S. Department of Health and Human Services. Preventive Care for Children. 26 Covered Preventive Services for Children. </a:t>
            </a:r>
            <a:r>
              <a:rPr lang="en-US" sz="4800" dirty="0">
                <a:hlinkClick r:id="rId9"/>
              </a:rPr>
              <a:t>http://www.hhs.gov/healthcare/prevention/children/</a:t>
            </a:r>
            <a:r>
              <a:rPr lang="en-US" sz="4800" dirty="0"/>
              <a:t>. Last reviewed June 7, 2013. Accessed March 22, 2016.</a:t>
            </a:r>
          </a:p>
          <a:p>
            <a:pPr marL="344488" indent="-344488">
              <a:lnSpc>
                <a:spcPct val="120000"/>
              </a:lnSpc>
              <a:spcBef>
                <a:spcPts val="0"/>
              </a:spcBef>
              <a:buSzPct val="100000"/>
              <a:buFont typeface="+mj-lt"/>
              <a:buAutoNum type="arabicPeriod" startAt="6"/>
            </a:pPr>
            <a:r>
              <a:rPr lang="en-US" sz="4800" dirty="0"/>
              <a:t>Adolescent Health. AH-1. Increase the proportion of adolescents who have had a wellness checkup in the past 12 months. </a:t>
            </a:r>
            <a:r>
              <a:rPr lang="en-US" sz="4800" dirty="0">
                <a:hlinkClick r:id="rId10"/>
              </a:rPr>
              <a:t>http://www.healthypeople.gov/2020/topics-objectives/topic/Adolescent-Health/objectives</a:t>
            </a:r>
            <a:r>
              <a:rPr lang="en-US" sz="4800" dirty="0"/>
              <a:t>. Accessed March 22, 2016.</a:t>
            </a:r>
          </a:p>
          <a:p>
            <a:pPr marL="344488" indent="-344488">
              <a:lnSpc>
                <a:spcPct val="120000"/>
              </a:lnSpc>
              <a:spcBef>
                <a:spcPts val="0"/>
              </a:spcBef>
              <a:buSzPct val="100000"/>
              <a:buFont typeface="+mj-lt"/>
              <a:buAutoNum type="arabicPeriod" startAt="6"/>
            </a:pPr>
            <a:endParaRPr lang="en-US" sz="5600" dirty="0">
              <a:hlinkClick r:id="rId11"/>
            </a:endParaRPr>
          </a:p>
          <a:p>
            <a:pPr marL="225425" indent="-225425"/>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048613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457200" y="1371600"/>
            <a:ext cx="8305800" cy="5181599"/>
          </a:xfrm>
        </p:spPr>
        <p:txBody>
          <a:bodyPr>
            <a:noAutofit/>
          </a:bodyPr>
          <a:lstStyle/>
          <a:p>
            <a:pPr marL="344488" indent="-344488">
              <a:spcBef>
                <a:spcPts val="0"/>
              </a:spcBef>
              <a:buSzPct val="100000"/>
              <a:buFont typeface="+mj-lt"/>
              <a:buAutoNum type="arabicPeriod" startAt="10"/>
            </a:pPr>
            <a:r>
              <a:rPr lang="en-US" sz="1200" dirty="0"/>
              <a:t>U.S. Census Bureau. Community facts: 2010 profile of general population and housing characteristics: 2010 demographic profile data. </a:t>
            </a:r>
            <a:r>
              <a:rPr lang="en-US" sz="1200" dirty="0">
                <a:hlinkClick r:id="rId3"/>
              </a:rPr>
              <a:t>http://factfinder2.census.gov/faces/tableservices/jsf/pages/</a:t>
            </a:r>
          </a:p>
          <a:p>
            <a:pPr marL="0" indent="344488">
              <a:spcBef>
                <a:spcPts val="0"/>
              </a:spcBef>
              <a:buSzPct val="100000"/>
              <a:buNone/>
            </a:pPr>
            <a:r>
              <a:rPr lang="en-US" sz="1200" dirty="0" err="1">
                <a:hlinkClick r:id="rId3"/>
              </a:rPr>
              <a:t>productview.xhtml?pid</a:t>
            </a:r>
            <a:r>
              <a:rPr lang="en-US" sz="1200" dirty="0">
                <a:hlinkClick r:id="rId3"/>
              </a:rPr>
              <a:t>=DEC_10_DP_DPDP1</a:t>
            </a:r>
            <a:r>
              <a:rPr lang="en-US" sz="1200" dirty="0"/>
              <a:t>. Accessed March 22, 2016.</a:t>
            </a:r>
          </a:p>
          <a:p>
            <a:pPr marL="344488" indent="-344488">
              <a:spcBef>
                <a:spcPts val="0"/>
              </a:spcBef>
              <a:buSzPct val="100000"/>
              <a:buFont typeface="+mj-lt"/>
              <a:buAutoNum type="arabicPeriod" startAt="11"/>
            </a:pPr>
            <a:r>
              <a:rPr lang="en-US" sz="1200" dirty="0"/>
              <a:t>Centers for Disease Control and Prevention. Meningitis. </a:t>
            </a:r>
            <a:r>
              <a:rPr lang="en-US" sz="1200" dirty="0">
                <a:hlinkClick r:id="rId4"/>
              </a:rPr>
              <a:t>http://www.cdc.gov/meningitis/index.html</a:t>
            </a:r>
            <a:r>
              <a:rPr lang="en-US" sz="1200" dirty="0"/>
              <a:t>. Accessed March 22, 2016. </a:t>
            </a:r>
          </a:p>
          <a:p>
            <a:pPr marL="344488" indent="-344488">
              <a:spcBef>
                <a:spcPts val="0"/>
              </a:spcBef>
              <a:buSzPct val="100000"/>
              <a:buFont typeface="+mj-lt"/>
              <a:buAutoNum type="arabicPeriod" startAt="11"/>
            </a:pPr>
            <a:r>
              <a:rPr lang="en-US" sz="1200" dirty="0"/>
              <a:t>Centers for Disease Control and Prevention. Meningococcal Disease. </a:t>
            </a:r>
            <a:r>
              <a:rPr lang="en-US" sz="1200" dirty="0">
                <a:hlinkClick r:id="rId5"/>
              </a:rPr>
              <a:t>http://www.cdc.gov/meningococcal/index.html</a:t>
            </a:r>
            <a:r>
              <a:rPr lang="en-US" sz="1200" dirty="0"/>
              <a:t>. Accessed March 22, 2016. </a:t>
            </a:r>
          </a:p>
          <a:p>
            <a:pPr marL="344488" indent="-344488">
              <a:spcBef>
                <a:spcPts val="0"/>
              </a:spcBef>
              <a:buSzPct val="100000"/>
              <a:buFont typeface="+mj-lt"/>
              <a:buAutoNum type="arabicPeriod" startAt="13"/>
            </a:pPr>
            <a:r>
              <a:rPr lang="en-US" sz="1200" dirty="0"/>
              <a:t>Centers for Disease Control and Prevention. Meningococcal VIS. </a:t>
            </a:r>
            <a:r>
              <a:rPr lang="en-US" sz="1200" dirty="0">
                <a:hlinkClick r:id="rId6"/>
              </a:rPr>
              <a:t>http://www.cdc.gov/vaccines/hcp/vis/vis-statements/mening.html</a:t>
            </a:r>
            <a:r>
              <a:rPr lang="en-US" sz="1200" dirty="0"/>
              <a:t>. Accessed 05/18/2015. </a:t>
            </a:r>
          </a:p>
          <a:p>
            <a:pPr marL="344488" indent="-344488">
              <a:spcBef>
                <a:spcPts val="0"/>
              </a:spcBef>
              <a:buSzPct val="100000"/>
              <a:buFont typeface="+mj-lt"/>
              <a:buAutoNum type="arabicPeriod" startAt="13"/>
            </a:pPr>
            <a:r>
              <a:rPr lang="fi-FI" sz="1200" dirty="0"/>
              <a:t>Markowitz LE, Dunne EF, Saraiya M, et al. </a:t>
            </a:r>
            <a:r>
              <a:rPr lang="en-US" sz="1200" dirty="0" err="1"/>
              <a:t>Quadrivalent</a:t>
            </a:r>
            <a:r>
              <a:rPr lang="en-US" sz="1200" dirty="0"/>
              <a:t> human papillomavirus vaccine: recommendations of the Advisory Committee on Immunization Practices (ACIP). MMWR 2007;56(RR02). </a:t>
            </a:r>
            <a:r>
              <a:rPr lang="en-US" sz="1200" dirty="0">
                <a:hlinkClick r:id="rId7"/>
              </a:rPr>
              <a:t>http://www.cdc.gov/mmwr/preview/mmwrhtml/rr5602a1.htm</a:t>
            </a:r>
            <a:r>
              <a:rPr lang="en-US" sz="1200" dirty="0"/>
              <a:t>. Accessed March 22, 2016.</a:t>
            </a:r>
          </a:p>
          <a:p>
            <a:pPr marL="344488" indent="-344488">
              <a:spcBef>
                <a:spcPts val="0"/>
              </a:spcBef>
              <a:buSzPct val="100000"/>
              <a:buFont typeface="+mj-lt"/>
              <a:buAutoNum type="arabicPeriod" startAt="15"/>
            </a:pPr>
            <a:r>
              <a:rPr lang="en-US" sz="1200" dirty="0"/>
              <a:t>FDA licensure of bivalent human papillomavirus vaccine (HPV2, </a:t>
            </a:r>
            <a:r>
              <a:rPr lang="en-US" sz="1200" dirty="0" err="1"/>
              <a:t>Cervarix</a:t>
            </a:r>
            <a:r>
              <a:rPr lang="en-US" sz="1200" dirty="0"/>
              <a:t>) for use in females and updated HPV vaccination recommendations from the Advisory Committee on Immunization Practices (ACIP). MMWR 2010 May 28;59(20):626-9. </a:t>
            </a:r>
            <a:r>
              <a:rPr lang="en-US" sz="1200" dirty="0">
                <a:hlinkClick r:id="rId8"/>
              </a:rPr>
              <a:t>http://www.cdc.gov/mmwr/preview/mmwrhtml/mm5920a4.htm</a:t>
            </a:r>
            <a:r>
              <a:rPr lang="en-US" sz="1200" dirty="0"/>
              <a:t>. Accessed March 22, 2016.</a:t>
            </a:r>
          </a:p>
          <a:p>
            <a:pPr marL="344488" indent="-344488">
              <a:spcBef>
                <a:spcPts val="0"/>
              </a:spcBef>
              <a:buSzPct val="100000"/>
              <a:buFont typeface="+mj-lt"/>
              <a:buAutoNum type="arabicPeriod" startAt="15"/>
            </a:pPr>
            <a:r>
              <a:rPr lang="en-US" sz="1200" dirty="0"/>
              <a:t>Recommendations on the use of </a:t>
            </a:r>
            <a:r>
              <a:rPr lang="en-US" sz="1200" dirty="0" err="1"/>
              <a:t>quadrivalent</a:t>
            </a:r>
            <a:r>
              <a:rPr lang="en-US" sz="1200" dirty="0"/>
              <a:t> human papillomavirus vaccine in males—Advisory Committee on Immunization Practices (ACIP), 2011. MMWR 2011 Dec 23;60(50):1705-8. </a:t>
            </a:r>
            <a:r>
              <a:rPr lang="en-US" sz="1200" dirty="0">
                <a:hlinkClick r:id="rId9"/>
              </a:rPr>
              <a:t>http://www.cdc.gov/mmwr/preview/mmwrhtml/mm6050a3.htm?s_cid=mm6050a3_w</a:t>
            </a:r>
            <a:r>
              <a:rPr lang="en-US" sz="1200" dirty="0"/>
              <a:t>. Accessed March 22, 2016. </a:t>
            </a:r>
            <a:endParaRPr lang="en-US" sz="1200" dirty="0">
              <a:hlinkClick r:id="rId10"/>
            </a:endParaRPr>
          </a:p>
          <a:p>
            <a:pPr marL="344488" indent="-344488">
              <a:spcBef>
                <a:spcPts val="0"/>
              </a:spcBef>
              <a:buSzPct val="100000"/>
              <a:buFont typeface="+mj-lt"/>
              <a:buAutoNum type="arabicPeriod" startAt="17"/>
            </a:pPr>
            <a:r>
              <a:rPr lang="en-US" sz="1200" dirty="0"/>
              <a:t>Kroger AT, </a:t>
            </a:r>
            <a:r>
              <a:rPr lang="en-US" sz="1200" dirty="0" err="1"/>
              <a:t>Sumaya</a:t>
            </a:r>
            <a:r>
              <a:rPr lang="en-US" sz="1200" dirty="0"/>
              <a:t> CV, Pickering LK, et al. General recommendations on immunization: recommendations of the Advisory Committee on Immunization Practices. MMWR 2011;60(RR02). </a:t>
            </a:r>
            <a:r>
              <a:rPr lang="en-US" sz="1200" dirty="0">
                <a:hlinkClick r:id="rId11"/>
              </a:rPr>
              <a:t>http://www.cdc.gov/mmwr/preview/mmwrhtml/rr6002a1.htm?s_cid=rr6002a1_w</a:t>
            </a:r>
            <a:r>
              <a:rPr lang="en-US" sz="1200" dirty="0"/>
              <a:t>. Accessed March 22, 2016. </a:t>
            </a:r>
          </a:p>
          <a:p>
            <a:pPr marL="344488" indent="-344488">
              <a:spcBef>
                <a:spcPts val="0"/>
              </a:spcBef>
              <a:buSzPct val="100000"/>
              <a:buFont typeface="+mj-lt"/>
              <a:buAutoNum type="arabicPeriod" startAt="18"/>
            </a:pPr>
            <a:r>
              <a:rPr lang="en-US" sz="1200" dirty="0" err="1"/>
              <a:t>Iedema</a:t>
            </a:r>
            <a:r>
              <a:rPr lang="en-US" sz="1200" dirty="0"/>
              <a:t> R, Angell B. What are patients’ care experience priorities? BMJ </a:t>
            </a:r>
            <a:r>
              <a:rPr lang="en-US" sz="1200" dirty="0" err="1"/>
              <a:t>Qual</a:t>
            </a:r>
            <a:r>
              <a:rPr lang="en-US" sz="1200" dirty="0"/>
              <a:t> </a:t>
            </a:r>
            <a:r>
              <a:rPr lang="en-US" sz="1200" dirty="0" err="1"/>
              <a:t>Saf</a:t>
            </a:r>
            <a:r>
              <a:rPr lang="en-US" sz="1200" dirty="0"/>
              <a:t> 2015 Jun;24 (6):356-9. PMID: 25972222. http://qualitysafety.bmj.com/content/24/6/356.long. Accessed March 22, 2016. </a:t>
            </a:r>
          </a:p>
          <a:p>
            <a:pPr marL="344488" indent="-344488">
              <a:spcBef>
                <a:spcPts val="0"/>
              </a:spcBef>
              <a:buSzPct val="100000"/>
              <a:buFont typeface="+mj-lt"/>
              <a:buAutoNum type="arabicPeriod" startAt="18"/>
            </a:pPr>
            <a:r>
              <a:rPr lang="en-US" sz="1200" dirty="0" err="1"/>
              <a:t>Basch</a:t>
            </a:r>
            <a:r>
              <a:rPr lang="en-US" sz="1200" dirty="0"/>
              <a:t> E. New frontiers in patient-reported outcomes: adverse event reporting, comparative effectiveness, and quality assessment. </a:t>
            </a:r>
            <a:r>
              <a:rPr lang="en-US" sz="1200" dirty="0" err="1"/>
              <a:t>Annu</a:t>
            </a:r>
            <a:r>
              <a:rPr lang="en-US" sz="1200" dirty="0"/>
              <a:t> Rev Med 2014;65:307-17. PMID: 24274179. </a:t>
            </a:r>
            <a:r>
              <a:rPr lang="en-US" sz="1200" dirty="0">
                <a:hlinkClick r:id="rId12"/>
              </a:rPr>
              <a:t>http://www.annualreviews.org/doi/abs/10.1146/annurev-med-010713-141500?url_ver=Z39.88-2003&amp;rfr_dat=cr_pub%3Dpubmed&amp;rfr_id=ori%3Arid%3Acrossref.org&amp;journalCode=med</a:t>
            </a:r>
            <a:r>
              <a:rPr lang="en-US" sz="1200" dirty="0"/>
              <a:t>. </a:t>
            </a:r>
            <a:r>
              <a:rPr lang="en-US" sz="1200" spc="-10" dirty="0"/>
              <a:t>Accessed March 22, 2016. </a:t>
            </a:r>
          </a:p>
          <a:p>
            <a:pPr marL="228600" indent="-228600">
              <a:spcBef>
                <a:spcPts val="0"/>
              </a:spcBef>
              <a:buSzPct val="100000"/>
              <a:buFont typeface="+mj-lt"/>
              <a:buAutoNum type="arabicPeriod" startAt="18"/>
            </a:pPr>
            <a:endParaRPr lang="en-US" sz="1200" dirty="0">
              <a:hlinkClick r:id="rId13"/>
            </a:endParaRPr>
          </a:p>
          <a:p>
            <a:endParaRPr lang="en-US" sz="1300" dirty="0"/>
          </a:p>
          <a:p>
            <a:endParaRPr lang="en-US" sz="1300" dirty="0"/>
          </a:p>
          <a:p>
            <a:endParaRPr lang="en-US" sz="1300" dirty="0"/>
          </a:p>
          <a:p>
            <a:endParaRPr lang="en-US" sz="1300" dirty="0"/>
          </a:p>
          <a:p>
            <a:endParaRPr lang="en-US" sz="1300" dirty="0"/>
          </a:p>
          <a:p>
            <a:endParaRPr lang="en-US" sz="1300" dirty="0"/>
          </a:p>
        </p:txBody>
      </p:sp>
    </p:spTree>
    <p:extLst>
      <p:ext uri="{BB962C8B-B14F-4D97-AF65-F5344CB8AC3E}">
        <p14:creationId xmlns:p14="http://schemas.microsoft.com/office/powerpoint/2010/main" val="23554486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457200" y="1371600"/>
            <a:ext cx="8229600" cy="5105400"/>
          </a:xfrm>
        </p:spPr>
        <p:txBody>
          <a:bodyPr>
            <a:noAutofit/>
          </a:bodyPr>
          <a:lstStyle/>
          <a:p>
            <a:pPr marL="344488" indent="-344488">
              <a:spcBef>
                <a:spcPts val="0"/>
              </a:spcBef>
              <a:buSzPct val="100000"/>
              <a:buFont typeface="+mj-lt"/>
              <a:buAutoNum type="arabicPeriod" startAt="20"/>
            </a:pPr>
            <a:r>
              <a:rPr lang="en-US" sz="1200" dirty="0"/>
              <a:t>American Academy of Pediatrics Committee on Hospital Care and Institute for Patient- and Family-Centered Care. Patient- and family-centered care and the pediatrician's role. Pediatrics 2012 Feb;129(2):394-404. </a:t>
            </a:r>
            <a:r>
              <a:rPr lang="en-US" sz="1200" dirty="0" err="1"/>
              <a:t>Epub</a:t>
            </a:r>
            <a:r>
              <a:rPr lang="en-US" sz="1200" dirty="0"/>
              <a:t> 2012 Jan 30. PMID: 22291118. </a:t>
            </a:r>
            <a:r>
              <a:rPr lang="en-US" sz="1200" dirty="0">
                <a:hlinkClick r:id="rId3"/>
              </a:rPr>
              <a:t>http://pediatrics.aappublications.org/content/129/2/394.long</a:t>
            </a:r>
            <a:r>
              <a:rPr lang="en-US" sz="1200" dirty="0"/>
              <a:t>. Accessed March 22, 2016.</a:t>
            </a:r>
          </a:p>
          <a:p>
            <a:pPr marL="344488" indent="-344488">
              <a:spcBef>
                <a:spcPts val="0"/>
              </a:spcBef>
              <a:buSzPct val="100000"/>
              <a:buFont typeface="+mj-lt"/>
              <a:buAutoNum type="arabicPeriod" startAt="20"/>
            </a:pPr>
            <a:r>
              <a:rPr lang="en-US" sz="1200" dirty="0" err="1"/>
              <a:t>Bethell</a:t>
            </a:r>
            <a:r>
              <a:rPr lang="en-US" sz="1200" dirty="0"/>
              <a:t> C. Engaging families (and ourselves) in quality improvement: an optimistic and developmental perspective. </a:t>
            </a:r>
            <a:r>
              <a:rPr lang="en-US" sz="1200" dirty="0" err="1"/>
              <a:t>Acad</a:t>
            </a:r>
            <a:r>
              <a:rPr lang="en-US" sz="1200" dirty="0"/>
              <a:t> </a:t>
            </a:r>
            <a:r>
              <a:rPr lang="en-US" sz="1200" dirty="0" err="1"/>
              <a:t>Pediatr</a:t>
            </a:r>
            <a:r>
              <a:rPr lang="en-US" sz="1200" dirty="0"/>
              <a:t> 2013 Nov-Dec;13(6 </a:t>
            </a:r>
            <a:r>
              <a:rPr lang="en-US" sz="1200" dirty="0" err="1"/>
              <a:t>Suppl</a:t>
            </a:r>
            <a:r>
              <a:rPr lang="en-US" sz="1200" dirty="0"/>
              <a:t>):S9-11. PMID: 24268092. </a:t>
            </a:r>
            <a:r>
              <a:rPr lang="en-US" sz="1200" dirty="0">
                <a:hlinkClick r:id="rId4"/>
              </a:rPr>
              <a:t>http://www.sciencedirect.com/science/article/pii/S187628591300212X</a:t>
            </a:r>
            <a:r>
              <a:rPr lang="en-US" sz="1200" dirty="0"/>
              <a:t>. Accessed March 22, 2016.</a:t>
            </a:r>
          </a:p>
          <a:p>
            <a:pPr>
              <a:spcBef>
                <a:spcPts val="0"/>
              </a:spcBef>
              <a:buSzPct val="100000"/>
              <a:buFont typeface="+mj-lt"/>
              <a:buAutoNum type="arabicPeriod" startAt="22"/>
            </a:pPr>
            <a:r>
              <a:rPr lang="en-US" sz="1200" dirty="0"/>
              <a:t>Dudley N. Ackerman A, Brown KM, et al. American Academy of Pediatrics Committee on Pediatric Emergency Medicine; American College of Emergency Physicians Pediatric Emergency Medicine Committee; Emergency Nurses Association Pediatric Committee. Patient- and family-centered care of children in the emergency department. Pediatrics 2015 Jan;135(1):e255-72. PMID: 25548335. </a:t>
            </a:r>
            <a:r>
              <a:rPr lang="en-US" sz="1200" dirty="0">
                <a:hlinkClick r:id="rId5"/>
              </a:rPr>
              <a:t>http://pediatrics.aappublications.org/content/135/1/e255.long</a:t>
            </a:r>
            <a:r>
              <a:rPr lang="en-US" sz="1200" dirty="0"/>
              <a:t>. Accessed March 22, 2016.</a:t>
            </a:r>
          </a:p>
          <a:p>
            <a:pPr marL="344488" indent="-344488">
              <a:spcBef>
                <a:spcPts val="0"/>
              </a:spcBef>
              <a:buSzPct val="100000"/>
              <a:buFont typeface="+mj-lt"/>
              <a:buAutoNum type="arabicPeriod" startAt="23"/>
            </a:pPr>
            <a:r>
              <a:rPr lang="en-US" sz="1200" dirty="0"/>
              <a:t>Phillips-</a:t>
            </a:r>
            <a:r>
              <a:rPr lang="en-US" sz="1200" dirty="0" err="1"/>
              <a:t>Salimi</a:t>
            </a:r>
            <a:r>
              <a:rPr lang="en-US" sz="1200" dirty="0"/>
              <a:t> C, </a:t>
            </a:r>
            <a:r>
              <a:rPr lang="en-US" sz="1200" dirty="0" err="1"/>
              <a:t>Haase</a:t>
            </a:r>
            <a:r>
              <a:rPr lang="en-US" sz="1200" dirty="0"/>
              <a:t> J, </a:t>
            </a:r>
            <a:r>
              <a:rPr lang="en-US" sz="1200" dirty="0" err="1"/>
              <a:t>Kooken</a:t>
            </a:r>
            <a:r>
              <a:rPr lang="en-US" sz="1200" dirty="0"/>
              <a:t> W. Connectedness in the context of patient-provider relationships: a concept analysis. J </a:t>
            </a:r>
            <a:r>
              <a:rPr lang="en-US" sz="1200" dirty="0" err="1"/>
              <a:t>Adv</a:t>
            </a:r>
            <a:r>
              <a:rPr lang="en-US" sz="1200" dirty="0"/>
              <a:t> </a:t>
            </a:r>
            <a:r>
              <a:rPr lang="en-US" sz="1200" dirty="0" err="1"/>
              <a:t>Nurs</a:t>
            </a:r>
            <a:r>
              <a:rPr lang="en-US" sz="1200" dirty="0"/>
              <a:t> 2012 Jan;68(1):230-45. </a:t>
            </a:r>
            <a:r>
              <a:rPr lang="en-US" sz="1200" dirty="0" err="1"/>
              <a:t>Epub</a:t>
            </a:r>
            <a:r>
              <a:rPr lang="en-US" sz="1200" dirty="0"/>
              <a:t> 2011 Jul 20. PMID: 21771040. </a:t>
            </a:r>
            <a:r>
              <a:rPr lang="en-US" sz="1200" dirty="0">
                <a:hlinkClick r:id="rId6"/>
              </a:rPr>
              <a:t>http://www.ncbi.nlm.nih.gov/pmc/articles/PMC3601779/</a:t>
            </a:r>
            <a:r>
              <a:rPr lang="en-US" sz="1200" dirty="0"/>
              <a:t>. Accessed March 22, 2016. </a:t>
            </a:r>
          </a:p>
          <a:p>
            <a:pPr>
              <a:spcBef>
                <a:spcPts val="0"/>
              </a:spcBef>
              <a:buSzPct val="100000"/>
              <a:buFont typeface="+mj-lt"/>
              <a:buAutoNum type="arabicPeriod" startAt="24"/>
            </a:pPr>
            <a:r>
              <a:rPr lang="en-US" sz="1200" dirty="0"/>
              <a:t>Agency for Healthcare Research and Quality. Birth Trauma Rate—Injury to Neonate: Technical Specifications. AHRQ Quality Indicators™, Version 5.0. Patient Safety Indicators 17. </a:t>
            </a:r>
            <a:r>
              <a:rPr lang="en-US" sz="1200" dirty="0">
                <a:hlinkClick r:id="rId7"/>
              </a:rPr>
              <a:t>http://www.qualityindicators.ahrq.gov/Downloads/Modules/PSI/V50/TechSpecs/PSI_17_Birth%20Trauma%20RateInjury%20to%20Neonate.pdf</a:t>
            </a:r>
            <a:r>
              <a:rPr lang="en-US" sz="1200" dirty="0"/>
              <a:t>. Last update November 2014. Accessed March 22, 2016.</a:t>
            </a:r>
          </a:p>
          <a:p>
            <a:pPr marL="344488" indent="-344488">
              <a:spcBef>
                <a:spcPts val="0"/>
              </a:spcBef>
              <a:buSzPct val="100000"/>
              <a:buFont typeface="+mj-lt"/>
              <a:buAutoNum type="arabicPeriod" startAt="25"/>
            </a:pPr>
            <a:r>
              <a:rPr lang="en-US" sz="1200" dirty="0" err="1"/>
              <a:t>Ramphul</a:t>
            </a:r>
            <a:r>
              <a:rPr lang="en-US" sz="1200" dirty="0"/>
              <a:t> M, Kennelly MM, Burke G, et al. Risk factors and morbidity associated with suboptimal instrument placement at instrumental delivery: observational study nested within the Instrumental Delivery &amp; Ultrasound </a:t>
            </a:r>
            <a:r>
              <a:rPr lang="en-US" sz="1200" dirty="0" err="1"/>
              <a:t>randomised</a:t>
            </a:r>
            <a:r>
              <a:rPr lang="en-US" sz="1200" dirty="0"/>
              <a:t> controlled trial ISRCTN 72230496. BJOG 2015 Mar;122(4):558-63. </a:t>
            </a:r>
            <a:r>
              <a:rPr lang="en-US" sz="1200" dirty="0" err="1"/>
              <a:t>Epub</a:t>
            </a:r>
            <a:r>
              <a:rPr lang="en-US" sz="1200" dirty="0"/>
              <a:t> 2014 Nov 21. PMID: 25414081. http://onlinelibrary.wiley.com/doi/10.1111/1471-0528.13186/full. Accessed March 22, 2016.</a:t>
            </a:r>
          </a:p>
          <a:p>
            <a:pPr marL="344488" indent="-344488">
              <a:spcBef>
                <a:spcPts val="0"/>
              </a:spcBef>
              <a:buSzPct val="100000"/>
              <a:buFont typeface="+mj-lt"/>
              <a:buAutoNum type="arabicPeriod" startAt="25"/>
            </a:pPr>
            <a:r>
              <a:rPr lang="en-US" sz="1200" dirty="0" err="1"/>
              <a:t>Neuspiel</a:t>
            </a:r>
            <a:r>
              <a:rPr lang="en-US" sz="1200" dirty="0"/>
              <a:t> D, Taylor M. Reducing the risk of harm from medication errors in children. Health </a:t>
            </a:r>
            <a:r>
              <a:rPr lang="en-US" sz="1200" dirty="0" err="1"/>
              <a:t>Serv</a:t>
            </a:r>
            <a:r>
              <a:rPr lang="en-US" sz="1200" dirty="0"/>
              <a:t> Insights 2013 Jun 30;6:47-59. PMID: 25114560. </a:t>
            </a:r>
            <a:r>
              <a:rPr lang="en-US" sz="1200" dirty="0">
                <a:hlinkClick r:id="rId8"/>
              </a:rPr>
              <a:t>http://www.ncbi.nlm.nih.gov/pmc/articles/PMC4089677/</a:t>
            </a:r>
            <a:r>
              <a:rPr lang="en-US" sz="1200" dirty="0"/>
              <a:t>. Accessed March 22, 2016.</a:t>
            </a:r>
          </a:p>
          <a:p>
            <a:pPr marL="344488" indent="-344488">
              <a:spcBef>
                <a:spcPts val="0"/>
              </a:spcBef>
              <a:buSzPct val="100000"/>
              <a:buFont typeface="+mj-lt"/>
              <a:buAutoNum type="arabicPeriod" startAt="25"/>
            </a:pPr>
            <a:r>
              <a:rPr lang="en-US" sz="1200" dirty="0"/>
              <a:t>Food and Drug Administration. Strategies to Reduce Medication Errors: Working to Improve Medication Safety. 2013. </a:t>
            </a:r>
            <a:r>
              <a:rPr lang="en-US" sz="1200" dirty="0">
                <a:hlinkClick r:id="rId9"/>
              </a:rPr>
              <a:t>http://www.fda.gov/Drugs/ResourcesForYou/Consumers/ucm143553.htm</a:t>
            </a:r>
            <a:r>
              <a:rPr lang="en-US" sz="1200" dirty="0"/>
              <a:t>. Accessed March 22, 2016.</a:t>
            </a:r>
          </a:p>
          <a:p>
            <a:pPr marL="344488" indent="-344488">
              <a:spcBef>
                <a:spcPts val="0"/>
              </a:spcBef>
              <a:buSzPct val="100000"/>
              <a:buFont typeface="+mj-lt"/>
              <a:buAutoNum type="arabicPeriod" startAt="25"/>
            </a:pPr>
            <a:endParaRPr lang="en-US" sz="1200" dirty="0"/>
          </a:p>
          <a:p>
            <a:pPr marL="344488" indent="-344488">
              <a:spcBef>
                <a:spcPts val="0"/>
              </a:spcBef>
              <a:buSzPct val="100000"/>
              <a:buFont typeface="+mj-lt"/>
              <a:buAutoNum type="arabicPeriod" startAt="25"/>
            </a:pPr>
            <a:endParaRPr lang="en-US" sz="1200" dirty="0"/>
          </a:p>
          <a:p>
            <a:pPr>
              <a:buSzPct val="100000"/>
              <a:buFont typeface="+mj-lt"/>
              <a:buAutoNum type="arabicPeriod" startAt="24"/>
            </a:pPr>
            <a:endParaRPr lang="en-US" sz="1200" dirty="0"/>
          </a:p>
          <a:p>
            <a:pPr marL="344488" indent="-344488">
              <a:spcBef>
                <a:spcPts val="0"/>
              </a:spcBef>
              <a:buSzPct val="100000"/>
              <a:buFont typeface="+mj-lt"/>
              <a:buAutoNum type="arabicPeriod" startAt="18"/>
            </a:pPr>
            <a:endParaRPr lang="en-US" sz="1200" dirty="0"/>
          </a:p>
        </p:txBody>
      </p:sp>
    </p:spTree>
    <p:extLst>
      <p:ext uri="{BB962C8B-B14F-4D97-AF65-F5344CB8AC3E}">
        <p14:creationId xmlns:p14="http://schemas.microsoft.com/office/powerpoint/2010/main" val="26244769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457200" y="1371600"/>
            <a:ext cx="8229600" cy="5029200"/>
          </a:xfrm>
        </p:spPr>
        <p:txBody>
          <a:bodyPr>
            <a:noAutofit/>
          </a:bodyPr>
          <a:lstStyle/>
          <a:p>
            <a:pPr marL="344488" indent="-344488">
              <a:spcBef>
                <a:spcPts val="0"/>
              </a:spcBef>
              <a:buSzPct val="100000"/>
              <a:buFont typeface="+mj-lt"/>
              <a:buAutoNum type="arabicPeriod" startAt="28"/>
            </a:pPr>
            <a:r>
              <a:rPr lang="en-US" sz="1200" dirty="0"/>
              <a:t>General Medical Council. Prescribing guidance: sharing information with colleagues. 2015. </a:t>
            </a:r>
            <a:r>
              <a:rPr lang="en-US" sz="1200" dirty="0">
                <a:hlinkClick r:id="rId3"/>
              </a:rPr>
              <a:t>http://www.gmc-uk.org/guidance/ethical_guidance/14320.asp</a:t>
            </a:r>
            <a:r>
              <a:rPr lang="en-US" sz="1200" dirty="0"/>
              <a:t>. Accessed March 22, 2016.</a:t>
            </a:r>
          </a:p>
          <a:p>
            <a:pPr marL="344488" indent="-344488">
              <a:spcBef>
                <a:spcPts val="0"/>
              </a:spcBef>
              <a:buSzPct val="100000"/>
              <a:buFont typeface="+mj-lt"/>
              <a:buAutoNum type="arabicPeriod" startAt="28"/>
            </a:pPr>
            <a:r>
              <a:rPr lang="en-US" sz="1200" dirty="0" err="1"/>
              <a:t>Sarzynski</a:t>
            </a:r>
            <a:r>
              <a:rPr lang="en-US" sz="1200" dirty="0"/>
              <a:t> </a:t>
            </a:r>
            <a:r>
              <a:rPr lang="pt-BR" sz="1200" dirty="0"/>
              <a:t>EM, Luz CC, Rios-Bedoya CF</a:t>
            </a:r>
            <a:r>
              <a:rPr lang="en-US" sz="1200" dirty="0"/>
              <a:t>, et al. Considerations for using the “brown bag” strategy to reconcile medications during routine outpatient office visits. </a:t>
            </a:r>
            <a:r>
              <a:rPr lang="en-US" sz="1200" dirty="0" err="1"/>
              <a:t>Qual</a:t>
            </a:r>
            <a:r>
              <a:rPr lang="en-US" sz="1200" dirty="0"/>
              <a:t> Prim Care 2014;22(4):177-87.</a:t>
            </a:r>
            <a:r>
              <a:rPr lang="pt-BR" sz="1200" dirty="0"/>
              <a:t> PMID: 25695529. </a:t>
            </a:r>
          </a:p>
          <a:p>
            <a:pPr marL="344488" indent="-344488">
              <a:spcBef>
                <a:spcPts val="0"/>
              </a:spcBef>
              <a:buSzPct val="100000"/>
              <a:buFont typeface="+mj-lt"/>
              <a:buAutoNum type="arabicPeriod" startAt="28"/>
            </a:pPr>
            <a:r>
              <a:rPr lang="en-US" sz="1200" dirty="0" err="1"/>
              <a:t>Alakeson</a:t>
            </a:r>
            <a:r>
              <a:rPr lang="en-US" sz="1200" dirty="0"/>
              <a:t> V, Frank T. Health care reform and mental health care delivery</a:t>
            </a:r>
            <a:r>
              <a:rPr lang="en-US" sz="1200" i="1" dirty="0"/>
              <a:t>. </a:t>
            </a:r>
            <a:r>
              <a:rPr lang="en-US" sz="1200" dirty="0" err="1"/>
              <a:t>Psychiatr</a:t>
            </a:r>
            <a:r>
              <a:rPr lang="en-US" sz="1200" dirty="0"/>
              <a:t> </a:t>
            </a:r>
            <a:r>
              <a:rPr lang="en-US" sz="1200" dirty="0" err="1"/>
              <a:t>Serv</a:t>
            </a:r>
            <a:r>
              <a:rPr lang="en-US" sz="1200" dirty="0"/>
              <a:t> 2010 Nov;61(11):1063. PMID: 21041340. </a:t>
            </a:r>
            <a:r>
              <a:rPr lang="en-US" sz="1200" dirty="0">
                <a:hlinkClick r:id="rId4"/>
              </a:rPr>
              <a:t>http://ps.psychiatryonline.org/doi/full/10.1176/ps.2010.61.11.1063</a:t>
            </a:r>
            <a:r>
              <a:rPr lang="en-US" sz="1200" dirty="0"/>
              <a:t>. Accessed March 22, 2016.</a:t>
            </a:r>
          </a:p>
          <a:p>
            <a:pPr marL="344488" indent="-344488">
              <a:spcBef>
                <a:spcPts val="0"/>
              </a:spcBef>
              <a:buSzPct val="100000"/>
              <a:buFont typeface="+mj-lt"/>
              <a:buAutoNum type="arabicPeriod" startAt="30"/>
            </a:pPr>
            <a:r>
              <a:rPr lang="en-US" sz="1200" dirty="0"/>
              <a:t>Simon AE, Pastor PN, Reuben CA, et al. Use of mental health services by children ages six to 11 with emotional or behavioral difficulties. </a:t>
            </a:r>
            <a:r>
              <a:rPr lang="en-US" sz="1200" dirty="0" err="1"/>
              <a:t>Psychiatr</a:t>
            </a:r>
            <a:r>
              <a:rPr lang="en-US" sz="1200" dirty="0"/>
              <a:t> </a:t>
            </a:r>
            <a:r>
              <a:rPr lang="en-US" sz="1200" dirty="0" err="1"/>
              <a:t>Serv</a:t>
            </a:r>
            <a:r>
              <a:rPr lang="en-US" sz="1200" dirty="0"/>
              <a:t> 2015 May 15:appips201400342. [</a:t>
            </a:r>
            <a:r>
              <a:rPr lang="en-US" sz="1200" dirty="0" err="1"/>
              <a:t>Epub</a:t>
            </a:r>
            <a:r>
              <a:rPr lang="en-US" sz="1200" dirty="0"/>
              <a:t> ahead of print]. PMID: 25975889.</a:t>
            </a:r>
          </a:p>
          <a:p>
            <a:pPr marL="344488" indent="-344488">
              <a:spcBef>
                <a:spcPts val="0"/>
              </a:spcBef>
              <a:buSzPct val="100000"/>
              <a:buFont typeface="+mj-lt"/>
              <a:buAutoNum type="arabicPeriod" startAt="30"/>
            </a:pPr>
            <a:r>
              <a:rPr lang="en-US" sz="1200" dirty="0"/>
              <a:t>Institute of Medicine. Committee on the Future of Emergency Care in the United States Health System. Hospital-based emergency care: at the breaking point. Washington, DC: National Academies Press; 2007. </a:t>
            </a:r>
          </a:p>
          <a:p>
            <a:pPr marL="344488" indent="-344488">
              <a:spcBef>
                <a:spcPts val="0"/>
              </a:spcBef>
              <a:buSzPct val="100000"/>
              <a:buFont typeface="+mj-lt"/>
              <a:buAutoNum type="arabicPeriod" startAt="30"/>
            </a:pPr>
            <a:r>
              <a:rPr lang="en-US" sz="1200" dirty="0" err="1"/>
              <a:t>Alakeson</a:t>
            </a:r>
            <a:r>
              <a:rPr lang="en-US" sz="1200" dirty="0"/>
              <a:t> V, Pande N, Ludwig M. A plan to reduce emergency room “boarding” of psychiatric patients. Health </a:t>
            </a:r>
            <a:r>
              <a:rPr lang="en-US" sz="1200" dirty="0" err="1"/>
              <a:t>Aff</a:t>
            </a:r>
            <a:r>
              <a:rPr lang="en-US" sz="1200" dirty="0"/>
              <a:t> (Millwood) 2010 Sep;29(9):1637-42. PMID: 20820019. </a:t>
            </a:r>
            <a:r>
              <a:rPr lang="en-US" sz="1200" dirty="0">
                <a:hlinkClick r:id="rId5"/>
              </a:rPr>
              <a:t>http://content.healthaffairs.org/content/29/9/1637.long</a:t>
            </a:r>
            <a:r>
              <a:rPr lang="en-US" sz="1200" dirty="0"/>
              <a:t>. Accessed March 22, 2016. </a:t>
            </a:r>
          </a:p>
          <a:p>
            <a:pPr marL="344488" indent="-344488">
              <a:spcBef>
                <a:spcPts val="0"/>
              </a:spcBef>
              <a:buSzPct val="100000"/>
              <a:buFont typeface="+mj-lt"/>
              <a:buAutoNum type="arabicPeriod" startAt="30"/>
            </a:pPr>
            <a:r>
              <a:rPr lang="en-US" sz="1200" dirty="0"/>
              <a:t>Kirk T, </a:t>
            </a:r>
            <a:r>
              <a:rPr lang="it-IT" sz="1200" dirty="0"/>
              <a:t>Di Leo P, Rehmer P, </a:t>
            </a:r>
            <a:r>
              <a:rPr lang="en-US" sz="1200" dirty="0"/>
              <a:t>et al. A case and care management program to reduce use of acute care by clients with substance use disorders. </a:t>
            </a:r>
            <a:r>
              <a:rPr lang="en-US" sz="1200" dirty="0" err="1"/>
              <a:t>Psychiatr</a:t>
            </a:r>
            <a:r>
              <a:rPr lang="en-US" sz="1200" dirty="0"/>
              <a:t> </a:t>
            </a:r>
            <a:r>
              <a:rPr lang="en-US" sz="1200" dirty="0" err="1"/>
              <a:t>Serv</a:t>
            </a:r>
            <a:r>
              <a:rPr lang="en-US" sz="1200" dirty="0"/>
              <a:t> 2013 May;64(5):491-3. PMID: 23632578. </a:t>
            </a:r>
            <a:r>
              <a:rPr lang="en-US" sz="1200" dirty="0">
                <a:hlinkClick r:id="rId6"/>
              </a:rPr>
              <a:t>http://ps.psychiatryonline.org/doi/full/10.1176/appi.ps.201200258</a:t>
            </a:r>
            <a:r>
              <a:rPr lang="en-US" sz="1200" dirty="0"/>
              <a:t>. Accessed March 22, 2016. </a:t>
            </a:r>
          </a:p>
          <a:p>
            <a:pPr marL="344488" indent="-344488">
              <a:spcBef>
                <a:spcPts val="0"/>
              </a:spcBef>
              <a:buSzPct val="100000"/>
              <a:buFont typeface="+mj-lt"/>
              <a:buAutoNum type="arabicPeriod" startAt="35"/>
            </a:pPr>
            <a:r>
              <a:rPr lang="en-US" sz="1200" dirty="0"/>
              <a:t>Olmstead T, Cohen J, </a:t>
            </a:r>
            <a:r>
              <a:rPr lang="en-US" sz="1200" dirty="0" err="1"/>
              <a:t>Petry</a:t>
            </a:r>
            <a:r>
              <a:rPr lang="en-US" sz="1200" dirty="0"/>
              <a:t> N. Health-care service utilization in substance abusers receiving contingency management and standard care treatments. Addiction 2012;107(8):1462-70. </a:t>
            </a:r>
            <a:r>
              <a:rPr lang="en-US" sz="1200" dirty="0" err="1"/>
              <a:t>Epub</a:t>
            </a:r>
            <a:r>
              <a:rPr lang="en-US" sz="1200" dirty="0"/>
              <a:t> 2012 Apr 17. PMID: 22296262. </a:t>
            </a:r>
            <a:r>
              <a:rPr lang="en-US" sz="1200" dirty="0">
                <a:hlinkClick r:id="rId7"/>
              </a:rPr>
              <a:t>http://www.ncbi.nlm.nih.gov/pmc/articles/PMC3634865/</a:t>
            </a:r>
            <a:r>
              <a:rPr lang="en-US" sz="1200" dirty="0"/>
              <a:t>. Accessed March 22, 2016.</a:t>
            </a:r>
          </a:p>
          <a:p>
            <a:pPr marL="344488" indent="-344488">
              <a:spcBef>
                <a:spcPts val="0"/>
              </a:spcBef>
              <a:buSzPct val="100000"/>
              <a:buFont typeface="+mj-lt"/>
              <a:buAutoNum type="arabicPeriod" startAt="35"/>
            </a:pPr>
            <a:r>
              <a:rPr lang="en-US" sz="1200" dirty="0" err="1"/>
              <a:t>Akinbami</a:t>
            </a:r>
            <a:r>
              <a:rPr lang="en-US" sz="1200" dirty="0"/>
              <a:t> LJ, Moorman JE, Simon AE, et al. Trends in racial disparities for asthma outcomes among children 0-17 years, 2001-2010. J Allergy </a:t>
            </a:r>
            <a:r>
              <a:rPr lang="en-US" sz="1200" dirty="0" err="1"/>
              <a:t>Clin</a:t>
            </a:r>
            <a:r>
              <a:rPr lang="en-US" sz="1200" dirty="0"/>
              <a:t> </a:t>
            </a:r>
            <a:r>
              <a:rPr lang="en-US" sz="1200" dirty="0" err="1"/>
              <a:t>Immunol</a:t>
            </a:r>
            <a:r>
              <a:rPr lang="en-US" sz="1200" dirty="0"/>
              <a:t> 2014 Sep;134(3):547-53. </a:t>
            </a:r>
            <a:r>
              <a:rPr lang="en-US" sz="1200" dirty="0" err="1"/>
              <a:t>Epub</a:t>
            </a:r>
            <a:r>
              <a:rPr lang="en-US" sz="1200" dirty="0"/>
              <a:t> 2014 Aug 1. PMID: 25091437. </a:t>
            </a:r>
            <a:r>
              <a:rPr lang="en-US" sz="1200" dirty="0">
                <a:hlinkClick r:id="rId8"/>
              </a:rPr>
              <a:t>http://www.sciencedirect.com/science/article/pii/S0091674914007982#</a:t>
            </a:r>
            <a:r>
              <a:rPr lang="en-US" sz="1200" dirty="0"/>
              <a:t>. Accessed March 22, 2016. </a:t>
            </a:r>
          </a:p>
          <a:p>
            <a:pPr marL="344488" indent="-344488">
              <a:spcBef>
                <a:spcPts val="0"/>
              </a:spcBef>
              <a:buSzPct val="100000"/>
              <a:buFont typeface="+mj-lt"/>
              <a:buAutoNum type="arabicPeriod" startAt="35"/>
            </a:pPr>
            <a:r>
              <a:rPr lang="en-US" sz="1200" dirty="0" err="1"/>
              <a:t>Okelo</a:t>
            </a:r>
            <a:r>
              <a:rPr lang="en-US" sz="1200" dirty="0"/>
              <a:t> S, </a:t>
            </a:r>
            <a:r>
              <a:rPr lang="en-US" sz="1200" dirty="0" err="1"/>
              <a:t>Butz</a:t>
            </a:r>
            <a:r>
              <a:rPr lang="en-US" sz="1200" dirty="0"/>
              <a:t> AM, Sharma R, et al. Interventions to modify health care provider adherence to asthma guidelines: a systematic review. Pediatrics 2013 Sep;132(3):517-34. </a:t>
            </a:r>
            <a:r>
              <a:rPr lang="en-US" sz="1200" dirty="0" err="1"/>
              <a:t>Epub</a:t>
            </a:r>
            <a:r>
              <a:rPr lang="en-US" sz="1200" dirty="0"/>
              <a:t> 2013 Aug 26. PMID: 23979092. </a:t>
            </a:r>
            <a:r>
              <a:rPr lang="en-US" sz="1200" dirty="0">
                <a:hlinkClick r:id="rId9"/>
              </a:rPr>
              <a:t>http://www.ncbi.nlm.nih.gov/pmc/articles/PMC4079294/</a:t>
            </a:r>
            <a:r>
              <a:rPr lang="en-US" sz="1200" dirty="0"/>
              <a:t>. Accessed March 22, 2016.</a:t>
            </a:r>
          </a:p>
        </p:txBody>
      </p:sp>
    </p:spTree>
    <p:extLst>
      <p:ext uri="{BB962C8B-B14F-4D97-AF65-F5344CB8AC3E}">
        <p14:creationId xmlns:p14="http://schemas.microsoft.com/office/powerpoint/2010/main" val="8187357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p:txBody>
          <a:bodyPr/>
          <a:lstStyle/>
          <a:p>
            <a:r>
              <a:rPr lang="en-US" dirty="0"/>
              <a:t>Lifestyle modification</a:t>
            </a:r>
          </a:p>
        </p:txBody>
      </p:sp>
      <p:sp>
        <p:nvSpPr>
          <p:cNvPr id="10" name="Content Placeholder 4"/>
          <p:cNvSpPr>
            <a:spLocks noGrp="1"/>
          </p:cNvSpPr>
          <p:nvPr>
            <p:ph type="body" idx="1"/>
          </p:nvPr>
        </p:nvSpPr>
        <p:spPr/>
        <p:txBody>
          <a:bodyPr/>
          <a:lstStyle/>
          <a:p>
            <a:r>
              <a:rPr lang="en-US" dirty="0"/>
              <a:t>Chartbook on Healthy Living</a:t>
            </a:r>
          </a:p>
        </p:txBody>
      </p:sp>
    </p:spTree>
    <p:extLst>
      <p:ext uri="{BB962C8B-B14F-4D97-AF65-F5344CB8AC3E}">
        <p14:creationId xmlns:p14="http://schemas.microsoft.com/office/powerpoint/2010/main" val="29128518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Lifestyle Modification and Health</a:t>
            </a:r>
          </a:p>
        </p:txBody>
      </p:sp>
      <p:sp>
        <p:nvSpPr>
          <p:cNvPr id="3" name="Content Placeholder 2"/>
          <p:cNvSpPr>
            <a:spLocks noGrp="1"/>
          </p:cNvSpPr>
          <p:nvPr>
            <p:ph idx="1"/>
          </p:nvPr>
        </p:nvSpPr>
        <p:spPr/>
        <p:txBody>
          <a:bodyPr>
            <a:normAutofit/>
          </a:bodyPr>
          <a:lstStyle/>
          <a:p>
            <a:r>
              <a:rPr lang="en-US" dirty="0"/>
              <a:t>Unhealthy behaviors place many Americans at risk for a variety of diseases. </a:t>
            </a:r>
          </a:p>
          <a:p>
            <a:r>
              <a:rPr lang="en-US" dirty="0"/>
              <a:t>Lifestyle practices account for more than 40% of the differences in health among individuals.</a:t>
            </a:r>
            <a:r>
              <a:rPr lang="en-US" baseline="30000" dirty="0"/>
              <a:t>1</a:t>
            </a:r>
            <a:r>
              <a:rPr lang="en-US" dirty="0"/>
              <a:t> </a:t>
            </a:r>
          </a:p>
          <a:p>
            <a:endParaRPr lang="en-US" dirty="0"/>
          </a:p>
          <a:p>
            <a:endParaRPr lang="en-US" dirty="0"/>
          </a:p>
        </p:txBody>
      </p:sp>
    </p:spTree>
    <p:extLst>
      <p:ext uri="{BB962C8B-B14F-4D97-AF65-F5344CB8AC3E}">
        <p14:creationId xmlns:p14="http://schemas.microsoft.com/office/powerpoint/2010/main" val="7615906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Impact of Behaviors on Health</a:t>
            </a:r>
          </a:p>
        </p:txBody>
      </p:sp>
      <p:sp>
        <p:nvSpPr>
          <p:cNvPr id="3" name="Content Placeholder 2"/>
          <p:cNvSpPr>
            <a:spLocks noGrp="1"/>
          </p:cNvSpPr>
          <p:nvPr>
            <p:ph idx="1"/>
          </p:nvPr>
        </p:nvSpPr>
        <p:spPr>
          <a:xfrm>
            <a:off x="304800" y="1371600"/>
            <a:ext cx="8534400" cy="4876800"/>
          </a:xfrm>
        </p:spPr>
        <p:txBody>
          <a:bodyPr>
            <a:normAutofit/>
          </a:bodyPr>
          <a:lstStyle/>
          <a:p>
            <a:r>
              <a:rPr lang="en-US" dirty="0"/>
              <a:t>A recent study</a:t>
            </a:r>
            <a:r>
              <a:rPr lang="en-US" baseline="30000" dirty="0"/>
              <a:t>2</a:t>
            </a:r>
            <a:r>
              <a:rPr lang="en-US" dirty="0"/>
              <a:t> examined the effects of three healthy lifestyles on the risks of all-cause mortality and developing chronic conditions among adults in the United States:</a:t>
            </a:r>
          </a:p>
          <a:p>
            <a:pPr lvl="1"/>
            <a:r>
              <a:rPr lang="en-US" dirty="0"/>
              <a:t>Not smoking,</a:t>
            </a:r>
          </a:p>
          <a:p>
            <a:pPr lvl="1"/>
            <a:r>
              <a:rPr lang="en-US" dirty="0"/>
              <a:t>Engaging in at least 150 minutes of moderate or vigorous physical activity per week, and</a:t>
            </a:r>
          </a:p>
          <a:p>
            <a:pPr lvl="1"/>
            <a:r>
              <a:rPr lang="en-US" dirty="0"/>
              <a:t>Eating a healthy diet (e.g., grains, fruits, vegetables).</a:t>
            </a:r>
          </a:p>
          <a:p>
            <a:endParaRPr lang="en-US" sz="1600" dirty="0"/>
          </a:p>
        </p:txBody>
      </p:sp>
    </p:spTree>
    <p:extLst>
      <p:ext uri="{BB962C8B-B14F-4D97-AF65-F5344CB8AC3E}">
        <p14:creationId xmlns:p14="http://schemas.microsoft.com/office/powerpoint/2010/main" val="11550899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Behaviors on Health</a:t>
            </a:r>
          </a:p>
        </p:txBody>
      </p:sp>
      <p:sp>
        <p:nvSpPr>
          <p:cNvPr id="3" name="Content Placeholder 2"/>
          <p:cNvSpPr>
            <a:spLocks noGrp="1"/>
          </p:cNvSpPr>
          <p:nvPr>
            <p:ph idx="1"/>
          </p:nvPr>
        </p:nvSpPr>
        <p:spPr/>
        <p:txBody>
          <a:bodyPr/>
          <a:lstStyle/>
          <a:p>
            <a:r>
              <a:rPr lang="en-US" dirty="0"/>
              <a:t>Compared with adults who did not engage in healthy behaviors, the risk for all-cause mortality was reduced.</a:t>
            </a:r>
          </a:p>
          <a:p>
            <a:r>
              <a:rPr lang="en-US" dirty="0"/>
              <a:t>The risk of death decreased as the number of healthy behaviors increased.</a:t>
            </a:r>
          </a:p>
          <a:p>
            <a:endParaRPr lang="en-US" dirty="0"/>
          </a:p>
          <a:p>
            <a:endParaRPr lang="en-US" dirty="0"/>
          </a:p>
        </p:txBody>
      </p:sp>
    </p:spTree>
    <p:extLst>
      <p:ext uri="{BB962C8B-B14F-4D97-AF65-F5344CB8AC3E}">
        <p14:creationId xmlns:p14="http://schemas.microsoft.com/office/powerpoint/2010/main" val="37616548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Lifestyle Modification Measures</a:t>
            </a:r>
          </a:p>
        </p:txBody>
      </p:sp>
      <p:sp>
        <p:nvSpPr>
          <p:cNvPr id="3" name="Content Placeholder 2"/>
          <p:cNvSpPr>
            <a:spLocks noGrp="1"/>
          </p:cNvSpPr>
          <p:nvPr>
            <p:ph idx="1"/>
          </p:nvPr>
        </p:nvSpPr>
        <p:spPr/>
        <p:txBody>
          <a:bodyPr/>
          <a:lstStyle/>
          <a:p>
            <a:r>
              <a:rPr lang="en-US" dirty="0"/>
              <a:t>Adult current smokers with a checkup in the last 12 months who received advice to quit smoking</a:t>
            </a:r>
          </a:p>
          <a:p>
            <a:r>
              <a:rPr lang="en-US" dirty="0"/>
              <a:t>Adults with obesity who ever received advice from a health professional to exercise more</a:t>
            </a:r>
          </a:p>
          <a:p>
            <a:r>
              <a:rPr lang="en-US" dirty="0"/>
              <a:t>Adults with obesity who did not spend half an hour or more in moderate or vigorous physical activity at least five times a week</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12849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quot;&quot;"/>
          <p:cNvPicPr>
            <a:picLocks noChangeAspect="1"/>
          </p:cNvPicPr>
          <p:nvPr/>
        </p:nvPicPr>
        <p:blipFill>
          <a:blip r:embed="rId3"/>
          <a:stretch>
            <a:fillRect/>
          </a:stretch>
        </p:blipFill>
        <p:spPr>
          <a:xfrm>
            <a:off x="384048" y="448056"/>
            <a:ext cx="1315684" cy="1298448"/>
          </a:xfrm>
          <a:prstGeom prst="rect">
            <a:avLst/>
          </a:prstGeom>
        </p:spPr>
      </p:pic>
      <p:sp>
        <p:nvSpPr>
          <p:cNvPr id="2" name="Title 1"/>
          <p:cNvSpPr>
            <a:spLocks noGrp="1"/>
          </p:cNvSpPr>
          <p:nvPr>
            <p:ph type="title"/>
          </p:nvPr>
        </p:nvSpPr>
        <p:spPr>
          <a:xfrm>
            <a:off x="1737834" y="228600"/>
            <a:ext cx="6948966" cy="1314450"/>
          </a:xfrm>
        </p:spPr>
        <p:txBody>
          <a:bodyPr/>
          <a:lstStyle/>
          <a:p>
            <a:r>
              <a:rPr lang="en-US" dirty="0"/>
              <a:t>Priority 5: Working with communities to promote wide use of best practices to enable healthy living </a:t>
            </a:r>
          </a:p>
        </p:txBody>
      </p:sp>
      <p:sp>
        <p:nvSpPr>
          <p:cNvPr id="4" name="Content Placeholder 3"/>
          <p:cNvSpPr>
            <a:spLocks noGrp="1"/>
          </p:cNvSpPr>
          <p:nvPr>
            <p:ph sz="quarter" idx="10"/>
          </p:nvPr>
        </p:nvSpPr>
        <p:spPr/>
        <p:txBody>
          <a:bodyPr/>
          <a:lstStyle/>
          <a:p>
            <a:r>
              <a:rPr lang="en-US" sz="2200" dirty="0"/>
              <a:t>LONG-TERM GOALS</a:t>
            </a:r>
          </a:p>
        </p:txBody>
      </p:sp>
      <p:sp>
        <p:nvSpPr>
          <p:cNvPr id="5" name="Text Placeholder 4"/>
          <p:cNvSpPr>
            <a:spLocks noGrp="1"/>
          </p:cNvSpPr>
          <p:nvPr>
            <p:ph type="body" sz="quarter" idx="11"/>
          </p:nvPr>
        </p:nvSpPr>
        <p:spPr>
          <a:xfrm>
            <a:off x="609600" y="2396770"/>
            <a:ext cx="8077200" cy="3623030"/>
          </a:xfrm>
        </p:spPr>
        <p:txBody>
          <a:bodyPr>
            <a:normAutofit/>
          </a:bodyPr>
          <a:lstStyle/>
          <a:p>
            <a:pPr marL="341313" indent="-341313">
              <a:buSzPct val="100000"/>
              <a:tabLst>
                <a:tab pos="341313" algn="l"/>
              </a:tabLst>
            </a:pPr>
            <a:r>
              <a:rPr lang="en-US" sz="2200" dirty="0"/>
              <a:t>Promote healthy living and well-being through community interventions that result in improvement of social, economic, and environmental factors.</a:t>
            </a:r>
          </a:p>
          <a:p>
            <a:pPr marL="341313" indent="-341313">
              <a:buSzPct val="100000"/>
              <a:tabLst>
                <a:tab pos="341313" algn="l"/>
              </a:tabLst>
            </a:pPr>
            <a:r>
              <a:rPr lang="en-US" sz="2200" dirty="0"/>
              <a:t>Promote healthy living and well-being through interventions that result in adoption of the most important healthy lifestyle behaviors across the lifespan.</a:t>
            </a:r>
          </a:p>
          <a:p>
            <a:pPr marL="341313" indent="-341313">
              <a:buSzPct val="100000"/>
              <a:tabLst>
                <a:tab pos="341313" algn="l"/>
              </a:tabLst>
            </a:pPr>
            <a:r>
              <a:rPr lang="en-US" sz="2200" dirty="0"/>
              <a:t>Promote healthy living and well-being through receipt of effective clinical preventive services across the lifespan in clinical and community settings.</a:t>
            </a:r>
          </a:p>
        </p:txBody>
      </p:sp>
    </p:spTree>
    <p:extLst>
      <p:ext uri="{BB962C8B-B14F-4D97-AF65-F5344CB8AC3E}">
        <p14:creationId xmlns:p14="http://schemas.microsoft.com/office/powerpoint/2010/main" val="18229867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Lifestyle Modification Measures</a:t>
            </a:r>
          </a:p>
        </p:txBody>
      </p:sp>
      <p:sp>
        <p:nvSpPr>
          <p:cNvPr id="3" name="Content Placeholder 2"/>
          <p:cNvSpPr>
            <a:spLocks noGrp="1"/>
          </p:cNvSpPr>
          <p:nvPr>
            <p:ph idx="1"/>
          </p:nvPr>
        </p:nvSpPr>
        <p:spPr/>
        <p:txBody>
          <a:bodyPr>
            <a:normAutofit/>
          </a:bodyPr>
          <a:lstStyle/>
          <a:p>
            <a:r>
              <a:rPr lang="en-US" dirty="0"/>
              <a:t>Children ages 2-17 for whom a health provider gave advice about exercise</a:t>
            </a:r>
            <a:endParaRPr lang="en-US" strike="sngStrike" dirty="0">
              <a:solidFill>
                <a:srgbClr val="FF0000"/>
              </a:solidFill>
            </a:endParaRPr>
          </a:p>
          <a:p>
            <a:r>
              <a:rPr lang="en-US" dirty="0"/>
              <a:t>Adults with obesity who ever received advice from a health professional about eating fewer high-fat or high-cholesterol foods</a:t>
            </a:r>
          </a:p>
          <a:p>
            <a:r>
              <a:rPr lang="en-US" dirty="0"/>
              <a:t>Children ages 2-17 for whom a health provider gave advice within the past 2 years about healthy eating</a:t>
            </a:r>
          </a:p>
          <a:p>
            <a:endParaRPr lang="en-US" dirty="0"/>
          </a:p>
        </p:txBody>
      </p:sp>
    </p:spTree>
    <p:extLst>
      <p:ext uri="{BB962C8B-B14F-4D97-AF65-F5344CB8AC3E}">
        <p14:creationId xmlns:p14="http://schemas.microsoft.com/office/powerpoint/2010/main" val="31053501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Prevention: Counseling To Quit Smoking</a:t>
            </a:r>
          </a:p>
        </p:txBody>
      </p:sp>
      <p:sp>
        <p:nvSpPr>
          <p:cNvPr id="3" name="Content Placeholder 2"/>
          <p:cNvSpPr>
            <a:spLocks noGrp="1"/>
          </p:cNvSpPr>
          <p:nvPr>
            <p:ph idx="1"/>
          </p:nvPr>
        </p:nvSpPr>
        <p:spPr/>
        <p:txBody>
          <a:bodyPr>
            <a:normAutofit/>
          </a:bodyPr>
          <a:lstStyle/>
          <a:p>
            <a:r>
              <a:rPr lang="en-US" dirty="0"/>
              <a:t>Smoking harms nearly every bodily organ and causes or worsens many diseases. </a:t>
            </a:r>
          </a:p>
          <a:p>
            <a:r>
              <a:rPr lang="en-US" dirty="0"/>
              <a:t>In the past 50 years, more than 20 million premature deaths have been attributable to smoking and exposure to secondhand smoke.</a:t>
            </a:r>
            <a:r>
              <a:rPr lang="en-US" baseline="30000" dirty="0"/>
              <a:t>3</a:t>
            </a:r>
            <a:r>
              <a:rPr lang="en-US" dirty="0"/>
              <a:t> </a:t>
            </a:r>
          </a:p>
          <a:p>
            <a:r>
              <a:rPr lang="en-US" dirty="0"/>
              <a:t>Smoking causes more than 87% of deaths from lung cancer and more than 79% of deaths from chronic obstructive pulmonary disease.</a:t>
            </a:r>
            <a:r>
              <a:rPr lang="en-US" baseline="30000" dirty="0"/>
              <a:t>3</a:t>
            </a:r>
            <a:r>
              <a:rPr lang="en-US" dirty="0"/>
              <a:t> </a:t>
            </a:r>
          </a:p>
          <a:p>
            <a:endParaRPr lang="en-US" dirty="0"/>
          </a:p>
          <a:p>
            <a:endParaRPr lang="en-US" dirty="0"/>
          </a:p>
          <a:p>
            <a:endParaRPr lang="en-US" dirty="0"/>
          </a:p>
        </p:txBody>
      </p:sp>
    </p:spTree>
    <p:extLst>
      <p:ext uri="{BB962C8B-B14F-4D97-AF65-F5344CB8AC3E}">
        <p14:creationId xmlns:p14="http://schemas.microsoft.com/office/powerpoint/2010/main" val="37320258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Adult current smokers with a checkup in the last 12 months who received advice from a doctor to quit smoking, by race/ethnicity and health insurance (ages 18-64), 2002-2013</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145201852"/>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4"/>
          <p:cNvGraphicFramePr>
            <a:graphicFrameLocks noGrp="1"/>
          </p:cNvGraphicFramePr>
          <p:nvPr>
            <p:ph sz="half" idx="2"/>
            <p:extLst>
              <p:ext uri="{D42A27DB-BD31-4B8C-83A1-F6EECF244321}">
                <p14:modId xmlns:p14="http://schemas.microsoft.com/office/powerpoint/2010/main" val="3873573746"/>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57200" y="5669280"/>
            <a:ext cx="8229600" cy="707886"/>
          </a:xfrm>
          <a:prstGeom prst="rect">
            <a:avLst/>
          </a:prstGeom>
          <a:noFill/>
        </p:spPr>
        <p:txBody>
          <a:bodyPr wrap="square" rtlCol="0">
            <a:spAutoFit/>
          </a:bodyPr>
          <a:lstStyle/>
          <a:p>
            <a:r>
              <a:rPr lang="en-US" sz="1000" b="1" dirty="0"/>
              <a:t>Source:</a:t>
            </a:r>
            <a:r>
              <a:rPr lang="en-US" sz="1000" dirty="0"/>
              <a:t> Agency for Healthcare Research and Quality, Medical Expenditure Panel Survey, 2002-2013.</a:t>
            </a:r>
          </a:p>
          <a:p>
            <a:r>
              <a:rPr lang="en-US" sz="1000" b="1" dirty="0"/>
              <a:t>Denominator:</a:t>
            </a:r>
            <a:r>
              <a:rPr lang="en-US" sz="1000" dirty="0"/>
              <a:t> Civilian noninstitutionalized adult current smokers who had a checkup in the last 12 months.</a:t>
            </a:r>
          </a:p>
          <a:p>
            <a:r>
              <a:rPr lang="en-US" sz="1000" b="1" dirty="0"/>
              <a:t>Note: </a:t>
            </a:r>
            <a:r>
              <a:rPr lang="en-US" sz="1000" dirty="0"/>
              <a:t>Estimates are age adjusted to the 2000 U.S. standard population using three age groups: 18-44, 45-64, and 65 and over. White and Black are non-Hispanic. Hispanic includes all races.</a:t>
            </a:r>
          </a:p>
        </p:txBody>
      </p:sp>
    </p:spTree>
    <p:extLst>
      <p:ext uri="{BB962C8B-B14F-4D97-AF65-F5344CB8AC3E}">
        <p14:creationId xmlns:p14="http://schemas.microsoft.com/office/powerpoint/2010/main" val="31228102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Prevention: Counseling for Adults About Exercise</a:t>
            </a:r>
          </a:p>
        </p:txBody>
      </p:sp>
      <p:sp>
        <p:nvSpPr>
          <p:cNvPr id="3" name="Content Placeholder 2"/>
          <p:cNvSpPr>
            <a:spLocks noGrp="1"/>
          </p:cNvSpPr>
          <p:nvPr>
            <p:ph idx="1"/>
          </p:nvPr>
        </p:nvSpPr>
        <p:spPr/>
        <p:txBody>
          <a:bodyPr>
            <a:normAutofit/>
          </a:bodyPr>
          <a:lstStyle/>
          <a:p>
            <a:r>
              <a:rPr lang="en-US" dirty="0"/>
              <a:t>About one-third of adults (34.9%) are obese:</a:t>
            </a:r>
          </a:p>
          <a:p>
            <a:pPr lvl="1"/>
            <a:r>
              <a:rPr lang="en-US" dirty="0"/>
              <a:t>Obesity-related conditions are among the leading causes of preventable death, such as heart disease, stroke, type 2 diabetes, and some cancers.</a:t>
            </a:r>
            <a:r>
              <a:rPr lang="en-US" baseline="30000" dirty="0"/>
              <a:t>4</a:t>
            </a:r>
            <a:endParaRPr lang="en-US" dirty="0"/>
          </a:p>
          <a:p>
            <a:r>
              <a:rPr lang="en-US" dirty="0"/>
              <a:t>Physicians encounter many high-risk individuals, whom they can educate about personal risks and lifestyle changes that can help reduce weight and increase activity.</a:t>
            </a:r>
            <a:r>
              <a:rPr lang="en-US" baseline="30000" dirty="0"/>
              <a:t>5</a:t>
            </a:r>
            <a:r>
              <a:rPr lang="en-US" dirty="0"/>
              <a:t> </a:t>
            </a:r>
          </a:p>
          <a:p>
            <a:endParaRPr lang="en-US" dirty="0"/>
          </a:p>
        </p:txBody>
      </p:sp>
    </p:spTree>
    <p:extLst>
      <p:ext uri="{BB962C8B-B14F-4D97-AF65-F5344CB8AC3E}">
        <p14:creationId xmlns:p14="http://schemas.microsoft.com/office/powerpoint/2010/main" val="36223231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Adults with obesity who ever received advice from a health provider to exercise more, by race/ethnicity and age, 2002-2013</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235159338"/>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5"/>
          <p:cNvGraphicFramePr>
            <a:graphicFrameLocks noGrp="1"/>
          </p:cNvGraphicFramePr>
          <p:nvPr>
            <p:ph sz="half" idx="2"/>
            <p:extLst>
              <p:ext uri="{D42A27DB-BD31-4B8C-83A1-F6EECF244321}">
                <p14:modId xmlns:p14="http://schemas.microsoft.com/office/powerpoint/2010/main" val="3278756984"/>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57200" y="5669280"/>
            <a:ext cx="8229600" cy="707886"/>
          </a:xfrm>
          <a:prstGeom prst="rect">
            <a:avLst/>
          </a:prstGeom>
          <a:noFill/>
        </p:spPr>
        <p:txBody>
          <a:bodyPr wrap="square" rtlCol="0">
            <a:spAutoFit/>
          </a:bodyPr>
          <a:lstStyle/>
          <a:p>
            <a:r>
              <a:rPr lang="en-US" sz="1000" b="1" dirty="0"/>
              <a:t>Source: </a:t>
            </a:r>
            <a:r>
              <a:rPr lang="en-US" sz="1000" dirty="0"/>
              <a:t>Agency for Healthcare Research and Quality, Medical Expenditure Panel Survey, 2002-2013.</a:t>
            </a:r>
          </a:p>
          <a:p>
            <a:r>
              <a:rPr lang="en-US" sz="1000" b="1" dirty="0"/>
              <a:t>Denominator: </a:t>
            </a:r>
            <a:r>
              <a:rPr lang="en-US" sz="1000" dirty="0"/>
              <a:t>Civilian noninstitutionalized adults age 18 and over with obesity.</a:t>
            </a:r>
          </a:p>
          <a:p>
            <a:r>
              <a:rPr lang="en-US" sz="1000" b="1" dirty="0"/>
              <a:t>Note: </a:t>
            </a:r>
            <a:r>
              <a:rPr lang="en-US" sz="1000" dirty="0"/>
              <a:t>Estimates are age adjusted to the 2000 U.S. standard population using three age groups: 18-44, 45-64, and 65 and over. Obesity is defined as a body mass index of 30 or higher.</a:t>
            </a:r>
            <a:r>
              <a:rPr lang="en-US" sz="1000" b="1" dirty="0"/>
              <a:t> </a:t>
            </a:r>
            <a:r>
              <a:rPr lang="en-US" sz="1000" dirty="0"/>
              <a:t>White and Black are non-Hispanic; Hispanic includes all races.</a:t>
            </a:r>
          </a:p>
        </p:txBody>
      </p:sp>
    </p:spTree>
    <p:extLst>
      <p:ext uri="{BB962C8B-B14F-4D97-AF65-F5344CB8AC3E}">
        <p14:creationId xmlns:p14="http://schemas.microsoft.com/office/powerpoint/2010/main" val="7196174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391400" cy="868362"/>
          </a:xfrm>
        </p:spPr>
        <p:txBody>
          <a:bodyPr>
            <a:noAutofit/>
          </a:bodyPr>
          <a:lstStyle/>
          <a:p>
            <a:r>
              <a:rPr lang="en-US" sz="1800" dirty="0"/>
              <a:t>Adults with obesity who did not spend half an hour or more in moderate or vigorous physical activity at least five times a week, by race/ethnicity, income, education, and residence location, 2011-2013</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81036696"/>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669280"/>
            <a:ext cx="8321040" cy="707886"/>
          </a:xfrm>
          <a:prstGeom prst="rect">
            <a:avLst/>
          </a:prstGeom>
          <a:noFill/>
        </p:spPr>
        <p:txBody>
          <a:bodyPr wrap="square" rtlCol="0">
            <a:spAutoFit/>
          </a:bodyPr>
          <a:lstStyle/>
          <a:p>
            <a:r>
              <a:rPr lang="en-US" sz="1000" b="1" dirty="0"/>
              <a:t>Source: </a:t>
            </a:r>
            <a:r>
              <a:rPr lang="en-US" sz="1000" dirty="0"/>
              <a:t>Agency for Healthcare Research and Quality, Medical Expenditure Panel Survey, 2011-2013.</a:t>
            </a:r>
          </a:p>
          <a:p>
            <a:r>
              <a:rPr lang="en-US" sz="1000" b="1" dirty="0"/>
              <a:t>Denominator: </a:t>
            </a:r>
            <a:r>
              <a:rPr lang="en-US" sz="1000" dirty="0"/>
              <a:t>Civilian noninstitutionalized population age 18 and over with obesity.</a:t>
            </a:r>
          </a:p>
          <a:p>
            <a:r>
              <a:rPr lang="en-US" sz="1000" b="1" dirty="0"/>
              <a:t>Note: </a:t>
            </a:r>
            <a:r>
              <a:rPr lang="en-US" sz="1000" dirty="0"/>
              <a:t>For this measure, lower rates are better. Estimates are age adjusted to the 2000 U.S. standard population using three age groups: 18-44, 45-64, and 65 and over. Obesity is defined as a body mass index of 30 or higher. White and Black are non-Hispanic; Hispanic includes all races. </a:t>
            </a:r>
            <a:endParaRPr lang="en-US" sz="1000" dirty="0">
              <a:effectLst/>
            </a:endParaRPr>
          </a:p>
        </p:txBody>
      </p:sp>
    </p:spTree>
    <p:extLst>
      <p:ext uri="{BB962C8B-B14F-4D97-AF65-F5344CB8AC3E}">
        <p14:creationId xmlns:p14="http://schemas.microsoft.com/office/powerpoint/2010/main" val="14002645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r>
              <a:rPr lang="en-US" sz="1700" dirty="0"/>
              <a:t>Adults with obesity who did not spend half an hour or more in moderate or vigorous physical activity at least five times a week, by health insurance (ages 18-64), sex, age, chronic conditions, perceived health status, and activity limitations, 2011-2013</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67720179"/>
              </p:ext>
            </p:extLst>
          </p:nvPr>
        </p:nvGraphicFramePr>
        <p:xfrm>
          <a:off x="457200" y="1371600"/>
          <a:ext cx="822960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577840"/>
            <a:ext cx="8229600" cy="1015663"/>
          </a:xfrm>
          <a:prstGeom prst="rect">
            <a:avLst/>
          </a:prstGeom>
          <a:noFill/>
        </p:spPr>
        <p:txBody>
          <a:bodyPr wrap="square" rtlCol="0">
            <a:spAutoFit/>
          </a:bodyPr>
          <a:lstStyle/>
          <a:p>
            <a:r>
              <a:rPr lang="en-US" sz="1000" b="1" dirty="0"/>
              <a:t>Source: </a:t>
            </a:r>
            <a:r>
              <a:rPr lang="en-US" sz="1000" dirty="0"/>
              <a:t>Agency for Healthcare Research and Quality, Medical Expenditure Panel Survey, 2011-2013.</a:t>
            </a:r>
          </a:p>
          <a:p>
            <a:r>
              <a:rPr lang="en-US" sz="1000" b="1" dirty="0"/>
              <a:t>Denominator: </a:t>
            </a:r>
            <a:r>
              <a:rPr lang="en-US" sz="1000" dirty="0"/>
              <a:t>Civilian noninstitutionalized population age 18 and over with obesity.</a:t>
            </a:r>
          </a:p>
          <a:p>
            <a:r>
              <a:rPr lang="en-US" sz="1000" b="1" dirty="0"/>
              <a:t>Note: </a:t>
            </a:r>
            <a:r>
              <a:rPr lang="en-US" sz="1000" dirty="0"/>
              <a:t>For this measure, lower rates are better. Estimates are age adjusted to the 2000 U.S. standard population using three age groups: 18-44, 45-64, and 65 and over. Obesity is defined as a body mass index of 30 or higher. Basic activity limitations include problems with mobility, self-care, domestic life, or activities that depend on sensory functioning. Complex activity limitations include limitations experienced in work or in community, social, and civic life.</a:t>
            </a:r>
            <a:endParaRPr lang="en-US" sz="1000" dirty="0">
              <a:effectLst/>
            </a:endParaRPr>
          </a:p>
        </p:txBody>
      </p:sp>
    </p:spTree>
    <p:extLst>
      <p:ext uri="{BB962C8B-B14F-4D97-AF65-F5344CB8AC3E}">
        <p14:creationId xmlns:p14="http://schemas.microsoft.com/office/powerpoint/2010/main" val="7277052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Prevention: Counseling About Exercise for Children and Adolescents</a:t>
            </a:r>
          </a:p>
        </p:txBody>
      </p:sp>
      <p:sp>
        <p:nvSpPr>
          <p:cNvPr id="3" name="Content Placeholder 2"/>
          <p:cNvSpPr>
            <a:spLocks noGrp="1"/>
          </p:cNvSpPr>
          <p:nvPr>
            <p:ph idx="1"/>
          </p:nvPr>
        </p:nvSpPr>
        <p:spPr/>
        <p:txBody>
          <a:bodyPr>
            <a:normAutofit/>
          </a:bodyPr>
          <a:lstStyle/>
          <a:p>
            <a:pPr>
              <a:spcBef>
                <a:spcPts val="600"/>
              </a:spcBef>
            </a:pPr>
            <a:r>
              <a:rPr lang="en-US" sz="2600" dirty="0"/>
              <a:t>About 17% of children and adolescents ages 2-19 are overweight or obese.</a:t>
            </a:r>
            <a:r>
              <a:rPr lang="en-US" sz="2600" baseline="30000" dirty="0"/>
              <a:t>6</a:t>
            </a:r>
            <a:endParaRPr lang="en-US" sz="2600" dirty="0"/>
          </a:p>
          <a:p>
            <a:pPr>
              <a:spcBef>
                <a:spcPts val="600"/>
              </a:spcBef>
            </a:pPr>
            <a:r>
              <a:rPr lang="en-US" sz="2600" dirty="0"/>
              <a:t>Childhood is when people can establish healthy lifelong habits, and physicians can play an important role in encouraging healthy behaviors. </a:t>
            </a:r>
          </a:p>
          <a:p>
            <a:pPr>
              <a:spcBef>
                <a:spcPts val="600"/>
              </a:spcBef>
            </a:pPr>
            <a:r>
              <a:rPr lang="en-US" sz="2600" dirty="0"/>
              <a:t>The 2008 Physical Activity Guidelines for Americans recommend that children and adolescents engage in 1 hour or more of physical activity everyday. </a:t>
            </a:r>
          </a:p>
        </p:txBody>
      </p:sp>
    </p:spTree>
    <p:extLst>
      <p:ext uri="{BB962C8B-B14F-4D97-AF65-F5344CB8AC3E}">
        <p14:creationId xmlns:p14="http://schemas.microsoft.com/office/powerpoint/2010/main" val="24721239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Children ages 2-17 for whom a health provider gave advice within the past 2 years about the amount and kind of exercise, sports, or physically active hobbies they should have, by race/ethnicity and income, 2002-2013</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970211759"/>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3211232890"/>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57200" y="5669280"/>
            <a:ext cx="8229600" cy="553998"/>
          </a:xfrm>
          <a:prstGeom prst="rect">
            <a:avLst/>
          </a:prstGeom>
          <a:noFill/>
        </p:spPr>
        <p:txBody>
          <a:bodyPr wrap="square" rtlCol="0">
            <a:spAutoFit/>
          </a:bodyPr>
          <a:lstStyle/>
          <a:p>
            <a:r>
              <a:rPr lang="en-US" sz="1000" b="1" dirty="0"/>
              <a:t>Source: </a:t>
            </a:r>
            <a:r>
              <a:rPr lang="en-US" sz="1000" dirty="0"/>
              <a:t>Agency for Healthcare Research and Quality, Medical Expenditure Panel Survey, 2002-2013</a:t>
            </a:r>
          </a:p>
          <a:p>
            <a:r>
              <a:rPr lang="en-US" sz="1000" b="1" dirty="0"/>
              <a:t>Denominator: </a:t>
            </a:r>
            <a:r>
              <a:rPr lang="en-US" sz="1000" dirty="0"/>
              <a:t>U.S. civilian noninstitutionalized population ages 2-17.</a:t>
            </a:r>
          </a:p>
          <a:p>
            <a:r>
              <a:rPr lang="en-US" sz="1000" b="1" dirty="0"/>
              <a:t>Note: </a:t>
            </a:r>
            <a:r>
              <a:rPr lang="en-US" sz="1000" dirty="0"/>
              <a:t>White and Black are non-Hispanic. Hispanic includes all races.</a:t>
            </a:r>
            <a:endParaRPr lang="en-US" sz="1000" dirty="0">
              <a:effectLst/>
            </a:endParaRPr>
          </a:p>
        </p:txBody>
      </p:sp>
    </p:spTree>
    <p:extLst>
      <p:ext uri="{BB962C8B-B14F-4D97-AF65-F5344CB8AC3E}">
        <p14:creationId xmlns:p14="http://schemas.microsoft.com/office/powerpoint/2010/main" val="23903219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Prevention: Counseling for Adults About Healthy Eating</a:t>
            </a:r>
          </a:p>
        </p:txBody>
      </p:sp>
      <p:sp>
        <p:nvSpPr>
          <p:cNvPr id="3" name="Content Placeholder 2"/>
          <p:cNvSpPr>
            <a:spLocks noGrp="1"/>
          </p:cNvSpPr>
          <p:nvPr>
            <p:ph idx="1"/>
          </p:nvPr>
        </p:nvSpPr>
        <p:spPr/>
        <p:txBody>
          <a:bodyPr/>
          <a:lstStyle/>
          <a:p>
            <a:r>
              <a:rPr lang="en-US"/>
              <a:t>An important factor in maintaining a healthy body weight is changing eating habits to incorporate nutritious food and beverages.</a:t>
            </a:r>
          </a:p>
          <a:p>
            <a:r>
              <a:rPr lang="en-US"/>
              <a:t>The U.S. Department of Agriculture created the Dietary Guidelines for Americans to help people understand the complexity of healthy eating for both children and adults. </a:t>
            </a:r>
          </a:p>
          <a:p>
            <a:endParaRPr lang="en-US"/>
          </a:p>
          <a:p>
            <a:endParaRPr lang="en-US" dirty="0"/>
          </a:p>
        </p:txBody>
      </p:sp>
    </p:spTree>
    <p:extLst>
      <p:ext uri="{BB962C8B-B14F-4D97-AF65-F5344CB8AC3E}">
        <p14:creationId xmlns:p14="http://schemas.microsoft.com/office/powerpoint/2010/main" val="2459871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Chartbook</a:t>
            </a:r>
            <a:r>
              <a:rPr lang="en-US" dirty="0"/>
              <a:t> Contents</a:t>
            </a:r>
          </a:p>
        </p:txBody>
      </p:sp>
      <p:sp>
        <p:nvSpPr>
          <p:cNvPr id="5" name="Content Placeholder 4"/>
          <p:cNvSpPr>
            <a:spLocks noGrp="1"/>
          </p:cNvSpPr>
          <p:nvPr>
            <p:ph idx="1"/>
          </p:nvPr>
        </p:nvSpPr>
        <p:spPr/>
        <p:txBody>
          <a:bodyPr/>
          <a:lstStyle/>
          <a:p>
            <a:r>
              <a:rPr lang="en-US"/>
              <a:t>This chartbook includes: </a:t>
            </a:r>
          </a:p>
          <a:p>
            <a:pPr lvl="1"/>
            <a:r>
              <a:rPr lang="en-US"/>
              <a:t>Summary of trends across measures of Healthy Living from the QDR.</a:t>
            </a:r>
          </a:p>
          <a:p>
            <a:pPr lvl="1"/>
            <a:r>
              <a:rPr lang="en-US"/>
              <a:t>Figures illustrating select measures of Healthy Living. </a:t>
            </a:r>
          </a:p>
          <a:p>
            <a:r>
              <a:rPr lang="en-US">
                <a:hlinkClick r:id="rId3"/>
              </a:rPr>
              <a:t>Introduction and Methods</a:t>
            </a:r>
            <a:r>
              <a:rPr lang="en-US"/>
              <a:t> contains information about methods used in the chartbook. </a:t>
            </a:r>
          </a:p>
          <a:p>
            <a:r>
              <a:rPr lang="en-US"/>
              <a:t>A Data Query tool (</a:t>
            </a:r>
            <a:r>
              <a:rPr lang="en-US">
                <a:hlinkClick r:id="rId4"/>
              </a:rPr>
              <a:t>http://nhqrnet.ahrq.gov/</a:t>
            </a:r>
          </a:p>
          <a:p>
            <a:r>
              <a:rPr lang="en-US">
                <a:hlinkClick r:id="rId4"/>
              </a:rPr>
              <a:t>inhqrdr/data/query</a:t>
            </a:r>
            <a:r>
              <a:rPr lang="en-US"/>
              <a:t>) provides access to all data tables. </a:t>
            </a:r>
            <a:endParaRPr lang="en-US" dirty="0"/>
          </a:p>
        </p:txBody>
      </p:sp>
    </p:spTree>
    <p:extLst>
      <p:ext uri="{BB962C8B-B14F-4D97-AF65-F5344CB8AC3E}">
        <p14:creationId xmlns:p14="http://schemas.microsoft.com/office/powerpoint/2010/main" val="13704973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solidFill>
                  <a:srgbClr val="4F81BD"/>
                </a:solidFill>
              </a:rPr>
              <a:t>Adults with obesity who ever received advice from a health provider about eating fewer high-fat or high-cholesterol foods, by race/ethnicity and chronic conditions, 2002-2013</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383448018"/>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137492196"/>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57200" y="5669280"/>
            <a:ext cx="8229600" cy="707886"/>
          </a:xfrm>
          <a:prstGeom prst="rect">
            <a:avLst/>
          </a:prstGeom>
          <a:noFill/>
        </p:spPr>
        <p:txBody>
          <a:bodyPr wrap="square" rtlCol="0">
            <a:spAutoFit/>
          </a:bodyPr>
          <a:lstStyle/>
          <a:p>
            <a:r>
              <a:rPr lang="en-US" sz="1000" b="1" dirty="0"/>
              <a:t>Source: </a:t>
            </a:r>
            <a:r>
              <a:rPr lang="en-US" sz="1000" dirty="0"/>
              <a:t>Agency for Healthcare Research and Quality, Medical Expenditure Panel Survey, 2002-2013.</a:t>
            </a:r>
          </a:p>
          <a:p>
            <a:r>
              <a:rPr lang="en-US" sz="1000" b="1" dirty="0"/>
              <a:t>Denominator: </a:t>
            </a:r>
            <a:r>
              <a:rPr lang="en-US" sz="1000" dirty="0"/>
              <a:t>Civilian noninstitutionalized population age 18 and over with obesity.</a:t>
            </a:r>
          </a:p>
          <a:p>
            <a:r>
              <a:rPr lang="en-US" sz="1000" b="1" dirty="0"/>
              <a:t>Note: </a:t>
            </a:r>
            <a:r>
              <a:rPr lang="en-US" sz="1000" dirty="0"/>
              <a:t>Estimates are age adjusted to the 2000 U.S. standard population using three age groups: 18-44, 45-64, and 65 and over. Obesity is defined as a body mass index of 30 or higher. White and Black are non-Hispanic; Hispanic includes all races. </a:t>
            </a:r>
            <a:endParaRPr lang="en-US" sz="1000" dirty="0">
              <a:effectLst/>
            </a:endParaRPr>
          </a:p>
        </p:txBody>
      </p:sp>
    </p:spTree>
    <p:extLst>
      <p:ext uri="{BB962C8B-B14F-4D97-AF65-F5344CB8AC3E}">
        <p14:creationId xmlns:p14="http://schemas.microsoft.com/office/powerpoint/2010/main" val="23267824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Prevention: Counseling for Children About Healthy Eating</a:t>
            </a:r>
            <a:endParaRPr lang="en-US" dirty="0"/>
          </a:p>
        </p:txBody>
      </p:sp>
      <p:sp>
        <p:nvSpPr>
          <p:cNvPr id="3" name="Content Placeholder 2"/>
          <p:cNvSpPr>
            <a:spLocks noGrp="1"/>
          </p:cNvSpPr>
          <p:nvPr>
            <p:ph idx="1"/>
          </p:nvPr>
        </p:nvSpPr>
        <p:spPr>
          <a:xfrm>
            <a:off x="457200" y="1600201"/>
            <a:ext cx="8229600" cy="4267200"/>
          </a:xfrm>
        </p:spPr>
        <p:txBody>
          <a:bodyPr>
            <a:normAutofit fontScale="92500"/>
          </a:bodyPr>
          <a:lstStyle/>
          <a:p>
            <a:r>
              <a:rPr lang="en-US" dirty="0"/>
              <a:t>Children and adolescents have become overweight from eating more calories than they burn.</a:t>
            </a:r>
          </a:p>
          <a:p>
            <a:r>
              <a:rPr lang="en-US" dirty="0"/>
              <a:t>Children and adolescents consume 35% to 40% of their daily energy in school, so schools need to provide diverse, nutrient-based foods and drinks.</a:t>
            </a:r>
            <a:r>
              <a:rPr lang="en-US" baseline="30000" dirty="0"/>
              <a:t>7</a:t>
            </a:r>
            <a:r>
              <a:rPr lang="en-US" dirty="0"/>
              <a:t> </a:t>
            </a:r>
          </a:p>
          <a:p>
            <a:r>
              <a:rPr lang="en-US" dirty="0"/>
              <a:t>The Dietary Guidelines for Americans encourage children and adolescents to maintain a calorie-balanced diet to support normal growth and development without gaining excess weight.</a:t>
            </a:r>
          </a:p>
          <a:p>
            <a:endParaRPr lang="en-US" dirty="0"/>
          </a:p>
        </p:txBody>
      </p:sp>
    </p:spTree>
    <p:extLst>
      <p:ext uri="{BB962C8B-B14F-4D97-AF65-F5344CB8AC3E}">
        <p14:creationId xmlns:p14="http://schemas.microsoft.com/office/powerpoint/2010/main" val="948738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6629400" cy="868362"/>
          </a:xfrm>
        </p:spPr>
        <p:txBody>
          <a:bodyPr>
            <a:noAutofit/>
          </a:bodyPr>
          <a:lstStyle/>
          <a:p>
            <a:r>
              <a:rPr lang="en-US" sz="1800" dirty="0"/>
              <a:t>Children ages 2-17 for whom a health provider ever gave advice within the past 2 years about healthy eating, by race/ethnicity and age, 2002-2013</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792465414"/>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5"/>
          <p:cNvGraphicFramePr>
            <a:graphicFrameLocks noGrp="1"/>
          </p:cNvGraphicFramePr>
          <p:nvPr>
            <p:ph sz="half" idx="2"/>
            <p:extLst>
              <p:ext uri="{D42A27DB-BD31-4B8C-83A1-F6EECF244321}">
                <p14:modId xmlns:p14="http://schemas.microsoft.com/office/powerpoint/2010/main" val="326329671"/>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57200" y="5669280"/>
            <a:ext cx="8229600" cy="553998"/>
          </a:xfrm>
          <a:prstGeom prst="rect">
            <a:avLst/>
          </a:prstGeom>
          <a:noFill/>
        </p:spPr>
        <p:txBody>
          <a:bodyPr wrap="square" rtlCol="0">
            <a:spAutoFit/>
          </a:bodyPr>
          <a:lstStyle/>
          <a:p>
            <a:r>
              <a:rPr lang="en-US" sz="1000" b="1" dirty="0"/>
              <a:t>Source: </a:t>
            </a:r>
            <a:r>
              <a:rPr lang="en-US" sz="1000" dirty="0"/>
              <a:t>Agency for Healthcare Research and Quality, Medical Expenditure Panel Survey, 2002-2013.</a:t>
            </a:r>
          </a:p>
          <a:p>
            <a:r>
              <a:rPr lang="en-US" sz="1000" b="1" dirty="0"/>
              <a:t>Denominator: </a:t>
            </a:r>
            <a:r>
              <a:rPr lang="en-US" sz="1000" dirty="0"/>
              <a:t>U.S. civilian noninstitutionalized population ages 2-17.</a:t>
            </a:r>
          </a:p>
          <a:p>
            <a:r>
              <a:rPr lang="en-US" sz="1000" b="1" dirty="0"/>
              <a:t>Note: </a:t>
            </a:r>
            <a:r>
              <a:rPr lang="en-US" sz="1000" dirty="0"/>
              <a:t>White and Black are non-Hispanic. Hispanic includes all races. </a:t>
            </a:r>
            <a:endParaRPr lang="en-US" sz="1000" dirty="0">
              <a:effectLst/>
            </a:endParaRPr>
          </a:p>
        </p:txBody>
      </p:sp>
    </p:spTree>
    <p:extLst>
      <p:ext uri="{BB962C8B-B14F-4D97-AF65-F5344CB8AC3E}">
        <p14:creationId xmlns:p14="http://schemas.microsoft.com/office/powerpoint/2010/main" val="31968211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457200" y="1371600"/>
            <a:ext cx="8229600" cy="5105400"/>
          </a:xfrm>
        </p:spPr>
        <p:txBody>
          <a:bodyPr>
            <a:normAutofit fontScale="32500" lnSpcReduction="20000"/>
          </a:bodyPr>
          <a:lstStyle/>
          <a:p>
            <a:pPr marL="338138" indent="-338138">
              <a:lnSpc>
                <a:spcPct val="120000"/>
              </a:lnSpc>
              <a:spcBef>
                <a:spcPts val="0"/>
              </a:spcBef>
              <a:buSzPct val="100000"/>
              <a:buFont typeface="+mj-lt"/>
              <a:buAutoNum type="arabicPeriod"/>
            </a:pPr>
            <a:r>
              <a:rPr lang="en-US" sz="4300" dirty="0" err="1"/>
              <a:t>Satcher</a:t>
            </a:r>
            <a:r>
              <a:rPr lang="en-US" sz="4300" dirty="0"/>
              <a:t> D, Higginbotham EJ. The public health approach to eliminating disparities in health. Am J Public Health 2008;98(9 </a:t>
            </a:r>
            <a:r>
              <a:rPr lang="en-US" sz="4300" dirty="0" err="1"/>
              <a:t>Suppl</a:t>
            </a:r>
            <a:r>
              <a:rPr lang="en-US" sz="4300" dirty="0"/>
              <a:t>):S8-11. PMID: 18687626. </a:t>
            </a:r>
            <a:r>
              <a:rPr lang="en-US" sz="4300" dirty="0">
                <a:hlinkClick r:id="rId3"/>
              </a:rPr>
              <a:t>http://www.ncbi.nlm.nih.gov/pmc/articles/PMC2518593/</a:t>
            </a:r>
            <a:r>
              <a:rPr lang="en-US" sz="4300" dirty="0"/>
              <a:t>. Accessed March 23, 2016.</a:t>
            </a:r>
          </a:p>
          <a:p>
            <a:pPr marL="338138" indent="-338138">
              <a:lnSpc>
                <a:spcPct val="120000"/>
              </a:lnSpc>
              <a:spcBef>
                <a:spcPts val="0"/>
              </a:spcBef>
              <a:buSzPct val="100000"/>
              <a:buFont typeface="+mj-lt"/>
              <a:buAutoNum type="arabicPeriod"/>
            </a:pPr>
            <a:r>
              <a:rPr lang="en-US" sz="4300" dirty="0"/>
              <a:t>Ford E, Bergmann M, Boeing H, et al. Healthy lifestyle behaviors and all-cause mortality among adults in the United States. </a:t>
            </a:r>
            <a:r>
              <a:rPr lang="en-US" sz="4300" dirty="0" err="1"/>
              <a:t>Prev</a:t>
            </a:r>
            <a:r>
              <a:rPr lang="en-US" sz="4300" dirty="0"/>
              <a:t> Med 2012 Jul;55(1):23-7. </a:t>
            </a:r>
            <a:r>
              <a:rPr lang="en-US" sz="4300" dirty="0" err="1"/>
              <a:t>Epub</a:t>
            </a:r>
            <a:r>
              <a:rPr lang="en-US" sz="4300" dirty="0"/>
              <a:t> 2012 Apr 29. PMID: 22564893. </a:t>
            </a:r>
            <a:r>
              <a:rPr lang="en-US" sz="4300" dirty="0">
                <a:hlinkClick r:id="rId4"/>
              </a:rPr>
              <a:t>http://www.sciencedirect.com/science/article/pii/S0091743512001582</a:t>
            </a:r>
            <a:r>
              <a:rPr lang="en-US" sz="4300" dirty="0"/>
              <a:t>. Accessed March 23, 2016.</a:t>
            </a:r>
          </a:p>
          <a:p>
            <a:pPr marL="338138" indent="-338138">
              <a:lnSpc>
                <a:spcPct val="120000"/>
              </a:lnSpc>
              <a:spcBef>
                <a:spcPts val="0"/>
              </a:spcBef>
              <a:buSzPct val="100000"/>
              <a:buFont typeface="+mj-lt"/>
              <a:buAutoNum type="arabicPeriod"/>
            </a:pPr>
            <a:r>
              <a:rPr lang="en-US" sz="4300" dirty="0"/>
              <a:t>Office on Smoking and Health. The health consequences of smoking—50 years of progress: a report of the Surgeon General. Atlanta, GA: U.S. Department of Health and Human Services, Centers for Disease Control and Prevention, National Center for Chronic Disease Prevention and Health Promotion; 2014. </a:t>
            </a:r>
            <a:r>
              <a:rPr lang="en-US" sz="4300" dirty="0">
                <a:hlinkClick r:id="rId5"/>
              </a:rPr>
              <a:t>http://www.surgeongeneral.gov/library/reports/50-years-of-progress/index.html</a:t>
            </a:r>
            <a:r>
              <a:rPr lang="en-US" sz="4300" dirty="0"/>
              <a:t>. Accessed March 23, 2016.</a:t>
            </a:r>
          </a:p>
          <a:p>
            <a:pPr marL="338138" indent="-338138">
              <a:lnSpc>
                <a:spcPct val="120000"/>
              </a:lnSpc>
              <a:spcBef>
                <a:spcPts val="0"/>
              </a:spcBef>
              <a:buSzPct val="100000"/>
              <a:buFont typeface="+mj-lt"/>
              <a:buAutoNum type="arabicPeriod"/>
            </a:pPr>
            <a:r>
              <a:rPr lang="en-US" sz="4300" dirty="0"/>
              <a:t>Adult Obesity Facts. Atlanta, GA: Centers for Disease Control and Prevention; 2014. </a:t>
            </a:r>
            <a:r>
              <a:rPr lang="en-US" sz="4300" dirty="0">
                <a:hlinkClick r:id="rId6"/>
              </a:rPr>
              <a:t>http://www.cdc.gov/obesity/data/adult.html</a:t>
            </a:r>
            <a:r>
              <a:rPr lang="en-US" sz="4300" dirty="0"/>
              <a:t>. Accessed March 23, 2016.</a:t>
            </a:r>
          </a:p>
          <a:p>
            <a:pPr marL="338138" indent="-338138">
              <a:lnSpc>
                <a:spcPct val="120000"/>
              </a:lnSpc>
              <a:spcBef>
                <a:spcPts val="0"/>
              </a:spcBef>
              <a:buSzPct val="100000"/>
              <a:buFont typeface="+mj-lt"/>
              <a:buAutoNum type="arabicPeriod"/>
            </a:pPr>
            <a:r>
              <a:rPr lang="en-US" sz="4300" dirty="0"/>
              <a:t>Lin JS, O’Connor E, Whitlock EP, et al. Behavioral counseling to promote physical activity and a healthful diet to prevent cardiovascular disease in adults: a systematic review for the U.S. Preventive Services Task Force. Ann Intern Med 2010 Dec 7;153(11):736-50. PMID: 21135297. </a:t>
            </a:r>
            <a:r>
              <a:rPr lang="en-US" sz="4300" dirty="0">
                <a:hlinkClick r:id="rId7"/>
              </a:rPr>
              <a:t>http://annals.org/article.aspx?articleid=746527</a:t>
            </a:r>
            <a:r>
              <a:rPr lang="en-US" sz="4300" dirty="0"/>
              <a:t>. Accessed June 26, 2015.</a:t>
            </a:r>
          </a:p>
          <a:p>
            <a:pPr marL="338138" indent="-338138">
              <a:lnSpc>
                <a:spcPct val="120000"/>
              </a:lnSpc>
              <a:spcBef>
                <a:spcPts val="0"/>
              </a:spcBef>
              <a:buSzPct val="100000"/>
              <a:buFont typeface="+mj-lt"/>
              <a:buAutoNum type="arabicPeriod"/>
            </a:pPr>
            <a:r>
              <a:rPr lang="en-US" sz="4300" dirty="0"/>
              <a:t>Child Obesity Facts. Atlanta, GA: Centers for Disease Control &amp; Prevention; 2014. </a:t>
            </a:r>
            <a:r>
              <a:rPr lang="en-US" sz="4300" dirty="0">
                <a:hlinkClick r:id="rId8"/>
              </a:rPr>
              <a:t>http://www.cdc.gov/obesity/data/childhood.html</a:t>
            </a:r>
            <a:r>
              <a:rPr lang="en-US" sz="4300" dirty="0"/>
              <a:t>. Accessed March 23, 2016.  </a:t>
            </a:r>
          </a:p>
          <a:p>
            <a:pPr marL="338138" indent="-338138">
              <a:buSzPct val="100000"/>
              <a:buFont typeface="+mj-lt"/>
              <a:buAutoNum type="arabicPeriod"/>
            </a:pPr>
            <a:endParaRPr lang="en-US" sz="800" dirty="0"/>
          </a:p>
          <a:p>
            <a:pPr marL="338138" indent="-338138">
              <a:lnSpc>
                <a:spcPct val="120000"/>
              </a:lnSpc>
              <a:spcBef>
                <a:spcPts val="0"/>
              </a:spcBef>
              <a:buSzPct val="100000"/>
              <a:buFont typeface="+mj-lt"/>
              <a:buAutoNum type="arabicPeriod"/>
            </a:pPr>
            <a:r>
              <a:rPr lang="en-US" sz="4300" dirty="0"/>
              <a:t>American Academy of Pediatrics, Council on School Health; Committee on Nutrition. Policy Statement. Snacks, sweetened beverages, added sugars, and schools. Pediatrics 2015;135(3):575-83. </a:t>
            </a:r>
            <a:r>
              <a:rPr lang="en-US" sz="4300" dirty="0">
                <a:hlinkClick r:id="rId9"/>
              </a:rPr>
              <a:t>http://pediatrics.aappublications.org/content/135/3/575.long</a:t>
            </a:r>
            <a:r>
              <a:rPr lang="en-US" sz="4300" dirty="0"/>
              <a:t>. Accessed March 23, 2016.</a:t>
            </a:r>
          </a:p>
        </p:txBody>
      </p:sp>
    </p:spTree>
    <p:extLst>
      <p:ext uri="{BB962C8B-B14F-4D97-AF65-F5344CB8AC3E}">
        <p14:creationId xmlns:p14="http://schemas.microsoft.com/office/powerpoint/2010/main" val="28139206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Clinical preventive services</a:t>
            </a:r>
          </a:p>
        </p:txBody>
      </p:sp>
      <p:sp>
        <p:nvSpPr>
          <p:cNvPr id="5" name="Text Placeholder 4"/>
          <p:cNvSpPr>
            <a:spLocks noGrp="1"/>
          </p:cNvSpPr>
          <p:nvPr>
            <p:ph type="body" idx="1"/>
          </p:nvPr>
        </p:nvSpPr>
        <p:spPr/>
        <p:txBody>
          <a:bodyPr/>
          <a:lstStyle/>
          <a:p>
            <a:r>
              <a:rPr lang="en-US" dirty="0" err="1"/>
              <a:t>Chartbook</a:t>
            </a:r>
            <a:r>
              <a:rPr lang="en-US" dirty="0"/>
              <a:t> on Healthy Living</a:t>
            </a:r>
          </a:p>
        </p:txBody>
      </p:sp>
    </p:spTree>
    <p:extLst>
      <p:ext uri="{BB962C8B-B14F-4D97-AF65-F5344CB8AC3E}">
        <p14:creationId xmlns:p14="http://schemas.microsoft.com/office/powerpoint/2010/main" val="14395659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Measures of Clinical Preventive Services: Screening</a:t>
            </a:r>
          </a:p>
        </p:txBody>
      </p:sp>
      <p:sp>
        <p:nvSpPr>
          <p:cNvPr id="3" name="Content Placeholder 2"/>
          <p:cNvSpPr>
            <a:spLocks noGrp="1"/>
          </p:cNvSpPr>
          <p:nvPr>
            <p:ph idx="1"/>
          </p:nvPr>
        </p:nvSpPr>
        <p:spPr/>
        <p:txBody>
          <a:bodyPr>
            <a:normAutofit/>
          </a:bodyPr>
          <a:lstStyle/>
          <a:p>
            <a:r>
              <a:rPr lang="en-US" dirty="0"/>
              <a:t>Women ages 21-65 years who received a Pap smear in the last 3 years</a:t>
            </a:r>
          </a:p>
          <a:p>
            <a:r>
              <a:rPr lang="en-US" dirty="0"/>
              <a:t>Invasive cervical cancer incidence per 100,000 women age 20 and over</a:t>
            </a:r>
          </a:p>
          <a:p>
            <a:r>
              <a:rPr lang="en-US" dirty="0"/>
              <a:t>Adults who received a blood pressure measurement in the last 2 years and can state whether their blood pressure was normal or high</a:t>
            </a:r>
          </a:p>
        </p:txBody>
      </p:sp>
    </p:spTree>
    <p:extLst>
      <p:ext uri="{BB962C8B-B14F-4D97-AF65-F5344CB8AC3E}">
        <p14:creationId xmlns:p14="http://schemas.microsoft.com/office/powerpoint/2010/main" val="41156675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Women ages 21-65 years who received a Pap smear in the last 3 years, by education and race, 2000-2013</a:t>
            </a:r>
          </a:p>
        </p:txBody>
      </p:sp>
      <p:graphicFrame>
        <p:nvGraphicFramePr>
          <p:cNvPr id="12" name="Object 10"/>
          <p:cNvGraphicFramePr>
            <a:graphicFrameLocks noGrp="1"/>
          </p:cNvGraphicFramePr>
          <p:nvPr>
            <p:ph sz="half" idx="1"/>
            <p:extLst>
              <p:ext uri="{D42A27DB-BD31-4B8C-83A1-F6EECF244321}">
                <p14:modId xmlns:p14="http://schemas.microsoft.com/office/powerpoint/2010/main" val="3714694542"/>
              </p:ext>
            </p:extLst>
          </p:nvPr>
        </p:nvGraphicFramePr>
        <p:xfrm>
          <a:off x="457200" y="1463040"/>
          <a:ext cx="41148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457200" y="5577840"/>
            <a:ext cx="8229600" cy="707886"/>
          </a:xfrm>
          <a:prstGeom prst="rect">
            <a:avLst/>
          </a:prstGeom>
          <a:noFill/>
        </p:spPr>
        <p:txBody>
          <a:bodyPr wrap="square" rtlCol="0">
            <a:spAutoFit/>
          </a:bodyPr>
          <a:lstStyle/>
          <a:p>
            <a:r>
              <a:rPr lang="en-US" sz="1000" b="1" dirty="0"/>
              <a:t>Key: </a:t>
            </a:r>
            <a:r>
              <a:rPr lang="en-US" sz="1000" dirty="0"/>
              <a:t>AI/AN = American Indian or Alaska Native.</a:t>
            </a:r>
            <a:endParaRPr lang="en-US" sz="1000" b="1" dirty="0"/>
          </a:p>
          <a:p>
            <a:r>
              <a:rPr lang="en-US" sz="1000" b="1" dirty="0"/>
              <a:t>Source: </a:t>
            </a:r>
            <a:r>
              <a:rPr lang="en-US" sz="1000" dirty="0"/>
              <a:t>Centers for Disease Control and Prevention, National Center for Health Statistics, National Health Interview Survey, 2000-2013.</a:t>
            </a:r>
          </a:p>
          <a:p>
            <a:r>
              <a:rPr lang="en-US" sz="1000" b="1" dirty="0"/>
              <a:t>Denominator:</a:t>
            </a:r>
            <a:r>
              <a:rPr lang="en-US" sz="1000" dirty="0"/>
              <a:t> Women ages 21-65.</a:t>
            </a:r>
          </a:p>
          <a:p>
            <a:r>
              <a:rPr lang="en-US" sz="1000" b="1" dirty="0"/>
              <a:t>Note:</a:t>
            </a:r>
            <a:r>
              <a:rPr lang="en-US" sz="1000" dirty="0"/>
              <a:t> Measure is age adjusted. Data for this measure are not collected every year.</a:t>
            </a:r>
          </a:p>
        </p:txBody>
      </p:sp>
      <p:graphicFrame>
        <p:nvGraphicFramePr>
          <p:cNvPr id="6" name="Object 10"/>
          <p:cNvGraphicFramePr>
            <a:graphicFrameLocks/>
          </p:cNvGraphicFramePr>
          <p:nvPr>
            <p:extLst>
              <p:ext uri="{D42A27DB-BD31-4B8C-83A1-F6EECF244321}">
                <p14:modId xmlns:p14="http://schemas.microsoft.com/office/powerpoint/2010/main" val="457139527"/>
              </p:ext>
            </p:extLst>
          </p:nvPr>
        </p:nvGraphicFramePr>
        <p:xfrm>
          <a:off x="4572000" y="1463040"/>
          <a:ext cx="4114800" cy="3931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55537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Invasive cervical cancer incidence per 100,000 women age 20 years and over, by age and race, 2004-2012</a:t>
            </a:r>
          </a:p>
        </p:txBody>
      </p:sp>
      <p:graphicFrame>
        <p:nvGraphicFramePr>
          <p:cNvPr id="12" name="Object 10"/>
          <p:cNvGraphicFramePr>
            <a:graphicFrameLocks noGrp="1"/>
          </p:cNvGraphicFramePr>
          <p:nvPr>
            <p:ph sz="half" idx="1"/>
            <p:extLst>
              <p:ext uri="{D42A27DB-BD31-4B8C-83A1-F6EECF244321}">
                <p14:modId xmlns:p14="http://schemas.microsoft.com/office/powerpoint/2010/main" val="2043165057"/>
              </p:ext>
            </p:extLst>
          </p:nvPr>
        </p:nvGraphicFramePr>
        <p:xfrm>
          <a:off x="457200" y="1463040"/>
          <a:ext cx="41148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457200" y="5486400"/>
            <a:ext cx="8229600" cy="861774"/>
          </a:xfrm>
          <a:prstGeom prst="rect">
            <a:avLst/>
          </a:prstGeom>
          <a:noFill/>
        </p:spPr>
        <p:txBody>
          <a:bodyPr wrap="square" rtlCol="0">
            <a:spAutoFit/>
          </a:bodyPr>
          <a:lstStyle/>
          <a:p>
            <a:r>
              <a:rPr lang="en-US" sz="1000" b="1" dirty="0"/>
              <a:t>Key: </a:t>
            </a:r>
            <a:r>
              <a:rPr lang="en-US" sz="1000" dirty="0"/>
              <a:t>API = Asian or Pacific Islander; AI/AN = American Indian or Alaska Native.</a:t>
            </a:r>
            <a:endParaRPr lang="en-US" sz="1000" b="1" dirty="0"/>
          </a:p>
          <a:p>
            <a:r>
              <a:rPr lang="en-US" sz="1000" b="1" dirty="0"/>
              <a:t>Source:</a:t>
            </a:r>
            <a:r>
              <a:rPr lang="en-US" sz="1000" dirty="0"/>
              <a:t> Centers for Disease Control and Prevention and the National Cancer Institute, National Program of Cancer Registries, </a:t>
            </a:r>
            <a:r>
              <a:rPr lang="en-US" sz="1000" i="1" dirty="0"/>
              <a:t>United States Cancer Statistics</a:t>
            </a:r>
            <a:r>
              <a:rPr lang="en-US" sz="1000" dirty="0"/>
              <a:t>, 2004-2012.</a:t>
            </a:r>
          </a:p>
          <a:p>
            <a:r>
              <a:rPr lang="en-US" sz="1000" b="1" dirty="0"/>
              <a:t>Denominator:</a:t>
            </a:r>
            <a:r>
              <a:rPr lang="en-US" sz="1000" dirty="0"/>
              <a:t> Women age 20 and over</a:t>
            </a:r>
          </a:p>
          <a:p>
            <a:r>
              <a:rPr lang="en-US" sz="1000" b="1" dirty="0"/>
              <a:t>Note: </a:t>
            </a:r>
            <a:r>
              <a:rPr lang="en-US" sz="1000" dirty="0"/>
              <a:t>Measure is age adjusted. Lower rates are better.</a:t>
            </a:r>
            <a:endParaRPr lang="en-US" sz="1000" b="1" dirty="0"/>
          </a:p>
        </p:txBody>
      </p:sp>
      <p:graphicFrame>
        <p:nvGraphicFramePr>
          <p:cNvPr id="6" name="Object 10"/>
          <p:cNvGraphicFramePr>
            <a:graphicFrameLocks/>
          </p:cNvGraphicFramePr>
          <p:nvPr>
            <p:extLst>
              <p:ext uri="{D42A27DB-BD31-4B8C-83A1-F6EECF244321}">
                <p14:modId xmlns:p14="http://schemas.microsoft.com/office/powerpoint/2010/main" val="3638432918"/>
              </p:ext>
            </p:extLst>
          </p:nvPr>
        </p:nvGraphicFramePr>
        <p:xfrm>
          <a:off x="4572000" y="1463040"/>
          <a:ext cx="4114800" cy="3931920"/>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p:cNvCxnSpPr/>
          <p:nvPr/>
        </p:nvCxnSpPr>
        <p:spPr>
          <a:xfrm>
            <a:off x="1289304" y="3703320"/>
            <a:ext cx="3200400" cy="0"/>
          </a:xfrm>
          <a:prstGeom prst="line">
            <a:avLst/>
          </a:prstGeom>
          <a:ln w="19050">
            <a:solidFill>
              <a:srgbClr val="FF0000"/>
            </a:solidFill>
            <a:prstDash val="dash"/>
          </a:ln>
          <a:effectLst/>
        </p:spPr>
        <p:style>
          <a:lnRef idx="2">
            <a:schemeClr val="accent2"/>
          </a:lnRef>
          <a:fillRef idx="0">
            <a:schemeClr val="accent2"/>
          </a:fillRef>
          <a:effectRef idx="1">
            <a:schemeClr val="accent2"/>
          </a:effectRef>
          <a:fontRef idx="minor">
            <a:schemeClr val="tx1"/>
          </a:fontRef>
        </p:style>
      </p:cxnSp>
      <p:sp>
        <p:nvSpPr>
          <p:cNvPr id="8" name="TextBox 1"/>
          <p:cNvSpPr txBox="1"/>
          <p:nvPr/>
        </p:nvSpPr>
        <p:spPr>
          <a:xfrm>
            <a:off x="1563511" y="3891280"/>
            <a:ext cx="2253701" cy="219456"/>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t>2008 Achievable Benchmark: 7.4</a:t>
            </a:r>
          </a:p>
        </p:txBody>
      </p:sp>
    </p:spTree>
    <p:extLst>
      <p:ext uri="{BB962C8B-B14F-4D97-AF65-F5344CB8AC3E}">
        <p14:creationId xmlns:p14="http://schemas.microsoft.com/office/powerpoint/2010/main" val="37107473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6843889" cy="868362"/>
          </a:xfrm>
        </p:spPr>
        <p:txBody>
          <a:bodyPr>
            <a:noAutofit/>
          </a:bodyPr>
          <a:lstStyle/>
          <a:p>
            <a:r>
              <a:rPr lang="en-US" sz="1800" dirty="0"/>
              <a:t>Adults who received a blood pressure measurement in the last 2 years and can state whether their blood pressure was normal or high, by insurance and gender, stratified by race/ethnicity, 2012</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171183634"/>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4142962299"/>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457200" y="5669280"/>
            <a:ext cx="8229600" cy="553998"/>
          </a:xfrm>
          <a:prstGeom prst="rect">
            <a:avLst/>
          </a:prstGeom>
          <a:noFill/>
        </p:spPr>
        <p:txBody>
          <a:bodyPr wrap="square" rtlCol="0">
            <a:spAutoFit/>
          </a:bodyPr>
          <a:lstStyle/>
          <a:p>
            <a:r>
              <a:rPr lang="en-US" sz="1000" b="1" dirty="0"/>
              <a:t>Source:</a:t>
            </a:r>
            <a:r>
              <a:rPr lang="en-US" sz="1000" dirty="0"/>
              <a:t> Centers for Disease Control and Prevention, National Center for Health Statistics, National Health Interview Survey, 2012.</a:t>
            </a:r>
          </a:p>
          <a:p>
            <a:r>
              <a:rPr lang="en-US" sz="1000" b="1" dirty="0"/>
              <a:t>Denominator:</a:t>
            </a:r>
            <a:r>
              <a:rPr lang="en-US" sz="1000" dirty="0"/>
              <a:t> Adult civilian noninstitutionalized population.</a:t>
            </a:r>
          </a:p>
          <a:p>
            <a:r>
              <a:rPr lang="en-US" sz="1000" b="1" dirty="0"/>
              <a:t>Note:</a:t>
            </a:r>
            <a:r>
              <a:rPr lang="en-US" sz="1000" dirty="0"/>
              <a:t> White and Black are non-Hispanic. Hispanic includes all races. Measure is age adjusted. </a:t>
            </a:r>
            <a:endParaRPr lang="en-US" sz="1000" strike="sngStrike" dirty="0">
              <a:solidFill>
                <a:srgbClr val="FF0000"/>
              </a:solidFill>
            </a:endParaRPr>
          </a:p>
        </p:txBody>
      </p:sp>
    </p:spTree>
    <p:extLst>
      <p:ext uri="{BB962C8B-B14F-4D97-AF65-F5344CB8AC3E}">
        <p14:creationId xmlns:p14="http://schemas.microsoft.com/office/powerpoint/2010/main" val="36031950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Measures of Clinical Preventive Services: Immunization</a:t>
            </a:r>
          </a:p>
        </p:txBody>
      </p:sp>
      <p:sp>
        <p:nvSpPr>
          <p:cNvPr id="3" name="Content Placeholder 2"/>
          <p:cNvSpPr>
            <a:spLocks noGrp="1"/>
          </p:cNvSpPr>
          <p:nvPr>
            <p:ph idx="1"/>
          </p:nvPr>
        </p:nvSpPr>
        <p:spPr/>
        <p:txBody>
          <a:bodyPr>
            <a:normAutofit/>
          </a:bodyPr>
          <a:lstStyle/>
          <a:p>
            <a:r>
              <a:rPr lang="en-US" dirty="0"/>
              <a:t>Adults age 65 years and over who ever received pneumococcal immunization</a:t>
            </a:r>
          </a:p>
          <a:p>
            <a:r>
              <a:rPr lang="en-US" dirty="0"/>
              <a:t>Hospital patients who received: </a:t>
            </a:r>
          </a:p>
          <a:p>
            <a:pPr lvl="1"/>
            <a:r>
              <a:rPr lang="en-US" dirty="0"/>
              <a:t>Pneumococcal immunization </a:t>
            </a:r>
          </a:p>
          <a:p>
            <a:pPr lvl="1"/>
            <a:r>
              <a:rPr lang="en-US" dirty="0"/>
              <a:t>Influenza immunization </a:t>
            </a:r>
          </a:p>
          <a:p>
            <a:r>
              <a:rPr lang="en-US" dirty="0"/>
              <a:t>Long-stay nursing home residents who were assessed and appropriately given: </a:t>
            </a:r>
          </a:p>
          <a:p>
            <a:pPr lvl="1"/>
            <a:r>
              <a:rPr lang="en-US" dirty="0"/>
              <a:t>Pneumococcal immunization </a:t>
            </a:r>
          </a:p>
          <a:p>
            <a:pPr lvl="1"/>
            <a:r>
              <a:rPr lang="en-US" dirty="0"/>
              <a:t>Influenza immunization</a:t>
            </a:r>
          </a:p>
        </p:txBody>
      </p:sp>
    </p:spTree>
    <p:extLst>
      <p:ext uri="{BB962C8B-B14F-4D97-AF65-F5344CB8AC3E}">
        <p14:creationId xmlns:p14="http://schemas.microsoft.com/office/powerpoint/2010/main" val="150951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696200" cy="1752600"/>
          </a:xfrm>
        </p:spPr>
        <p:txBody>
          <a:bodyPr>
            <a:normAutofit fontScale="90000"/>
          </a:bodyPr>
          <a:lstStyle/>
          <a:p>
            <a:r>
              <a:rPr lang="en-US" sz="2400" b="1" dirty="0"/>
              <a:t>Number and percentage of all quality </a:t>
            </a:r>
            <a:r>
              <a:rPr lang="en-US" sz="2400" dirty="0"/>
              <a:t>m</a:t>
            </a:r>
            <a:r>
              <a:rPr lang="en-US" sz="2400" b="1" dirty="0"/>
              <a:t>easures </a:t>
            </a:r>
            <a:r>
              <a:rPr lang="en-US" sz="2400" dirty="0"/>
              <a:t>t</a:t>
            </a:r>
            <a:r>
              <a:rPr lang="en-US" sz="2400" b="1" dirty="0"/>
              <a:t>hat </a:t>
            </a:r>
            <a:r>
              <a:rPr lang="en-US" sz="2400" dirty="0"/>
              <a:t>a</a:t>
            </a:r>
            <a:r>
              <a:rPr lang="en-US" sz="2400" b="1" dirty="0"/>
              <a:t>re </a:t>
            </a:r>
            <a:r>
              <a:rPr lang="en-US" sz="2400" dirty="0"/>
              <a:t>i</a:t>
            </a:r>
            <a:r>
              <a:rPr lang="en-US" sz="2400" b="1" dirty="0"/>
              <a:t>mproving, not changing, or worsening through 2013, overall and </a:t>
            </a:r>
            <a:r>
              <a:rPr lang="en-US" sz="2400" dirty="0"/>
              <a:t>b</a:t>
            </a:r>
            <a:r>
              <a:rPr lang="en-US" sz="2400" b="1" dirty="0"/>
              <a:t>y </a:t>
            </a:r>
            <a:r>
              <a:rPr lang="en-US" sz="2400" dirty="0"/>
              <a:t>National Quality Strategy </a:t>
            </a:r>
            <a:r>
              <a:rPr lang="en-US" sz="2400" b="1" dirty="0"/>
              <a:t>priority</a:t>
            </a:r>
            <a:br>
              <a:rPr lang="en-US" sz="2400" b="1" dirty="0"/>
            </a:br>
            <a:endParaRPr lang="en-US" sz="2400" dirty="0"/>
          </a:p>
        </p:txBody>
      </p:sp>
      <p:graphicFrame>
        <p:nvGraphicFramePr>
          <p:cNvPr id="6" name="Object 3"/>
          <p:cNvGraphicFramePr>
            <a:graphicFrameLocks noGrp="1"/>
          </p:cNvGraphicFramePr>
          <p:nvPr>
            <p:ph idx="1"/>
            <p:extLst>
              <p:ext uri="{D42A27DB-BD31-4B8C-83A1-F6EECF244321}">
                <p14:modId xmlns:p14="http://schemas.microsoft.com/office/powerpoint/2010/main" val="3499669370"/>
              </p:ext>
            </p:extLst>
          </p:nvPr>
        </p:nvGraphicFramePr>
        <p:xfrm>
          <a:off x="457200" y="1463040"/>
          <a:ext cx="82296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57200" y="6126480"/>
            <a:ext cx="1911101" cy="246221"/>
          </a:xfrm>
          <a:prstGeom prst="rect">
            <a:avLst/>
          </a:prstGeom>
        </p:spPr>
        <p:txBody>
          <a:bodyPr wrap="none">
            <a:spAutoFit/>
          </a:bodyPr>
          <a:lstStyle/>
          <a:p>
            <a:r>
              <a:rPr lang="en-US" sz="1000" b="1" dirty="0"/>
              <a:t>Key:</a:t>
            </a:r>
            <a:r>
              <a:rPr lang="en-US" sz="1000" dirty="0"/>
              <a:t> n = number of measures.</a:t>
            </a:r>
          </a:p>
        </p:txBody>
      </p:sp>
    </p:spTree>
    <p:extLst>
      <p:ext uri="{BB962C8B-B14F-4D97-AF65-F5344CB8AC3E}">
        <p14:creationId xmlns:p14="http://schemas.microsoft.com/office/powerpoint/2010/main" val="8463820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Adults age 65 and over who reported ever receiving pneumococcal immunization, by insurance and education, stratified by race/ethnicity, 2011</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551064992"/>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580880211"/>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457200" y="5669280"/>
            <a:ext cx="8229600" cy="553998"/>
          </a:xfrm>
          <a:prstGeom prst="rect">
            <a:avLst/>
          </a:prstGeom>
          <a:noFill/>
        </p:spPr>
        <p:txBody>
          <a:bodyPr wrap="none" rtlCol="0">
            <a:spAutoFit/>
          </a:bodyPr>
          <a:lstStyle/>
          <a:p>
            <a:r>
              <a:rPr lang="en-US" sz="1000" b="1" dirty="0"/>
              <a:t>Source:</a:t>
            </a:r>
            <a:r>
              <a:rPr lang="en-US" sz="1000" dirty="0"/>
              <a:t> Centers for Disease Control and Prevention, National Center for Health Statistics, National Health Interview Survey, 2011.</a:t>
            </a:r>
          </a:p>
          <a:p>
            <a:r>
              <a:rPr lang="en-US" sz="1000" b="1" dirty="0"/>
              <a:t>Denominator:</a:t>
            </a:r>
            <a:r>
              <a:rPr lang="en-US" sz="1000" dirty="0"/>
              <a:t> Adult civilian noninstitutionalized population age 65 and over.</a:t>
            </a:r>
          </a:p>
          <a:p>
            <a:r>
              <a:rPr lang="en-US" sz="1000" b="1" dirty="0"/>
              <a:t>Note:</a:t>
            </a:r>
            <a:r>
              <a:rPr lang="en-US" sz="1000" dirty="0"/>
              <a:t> Measure is age adjusted.</a:t>
            </a:r>
          </a:p>
        </p:txBody>
      </p:sp>
    </p:spTree>
    <p:extLst>
      <p:ext uri="{BB962C8B-B14F-4D97-AF65-F5344CB8AC3E}">
        <p14:creationId xmlns:p14="http://schemas.microsoft.com/office/powerpoint/2010/main" val="4107917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715658942"/>
              </p:ext>
            </p:extLst>
          </p:nvPr>
        </p:nvGraphicFramePr>
        <p:xfrm>
          <a:off x="457200" y="1473926"/>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p:txBody>
          <a:bodyPr>
            <a:noAutofit/>
          </a:bodyPr>
          <a:lstStyle/>
          <a:p>
            <a:r>
              <a:rPr lang="en-US" sz="2000" dirty="0"/>
              <a:t>Hospital patients who received pneumococcal immunization, by age, sex, and race/ethnicity, 2012-2013</a:t>
            </a:r>
          </a:p>
        </p:txBody>
      </p:sp>
      <p:sp>
        <p:nvSpPr>
          <p:cNvPr id="8" name="TextBox 1"/>
          <p:cNvSpPr txBox="1"/>
          <p:nvPr/>
        </p:nvSpPr>
        <p:spPr>
          <a:xfrm>
            <a:off x="5486400" y="2000431"/>
            <a:ext cx="2377440" cy="228600"/>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t>2012 Achievable Benchmark: 93%</a:t>
            </a:r>
          </a:p>
        </p:txBody>
      </p:sp>
      <p:sp>
        <p:nvSpPr>
          <p:cNvPr id="6" name="Rectangle 5"/>
          <p:cNvSpPr/>
          <p:nvPr/>
        </p:nvSpPr>
        <p:spPr>
          <a:xfrm>
            <a:off x="457200" y="5486400"/>
            <a:ext cx="8229600" cy="553998"/>
          </a:xfrm>
          <a:prstGeom prst="rect">
            <a:avLst/>
          </a:prstGeom>
        </p:spPr>
        <p:txBody>
          <a:bodyPr wrap="square">
            <a:spAutoFit/>
          </a:bodyPr>
          <a:lstStyle/>
          <a:p>
            <a:r>
              <a:rPr lang="en-US" sz="1000" b="1" dirty="0">
                <a:solidFill>
                  <a:prstClr val="black"/>
                </a:solidFill>
              </a:rPr>
              <a:t>Key:</a:t>
            </a:r>
            <a:r>
              <a:rPr lang="en-US" sz="1000" dirty="0">
                <a:solidFill>
                  <a:prstClr val="black"/>
                </a:solidFill>
              </a:rPr>
              <a:t> </a:t>
            </a:r>
            <a:r>
              <a:rPr lang="en-US" sz="1000" dirty="0"/>
              <a:t>AI/AN = American Indian or Alaska Native.</a:t>
            </a:r>
            <a:endParaRPr lang="en-US" sz="1000" b="1" dirty="0">
              <a:solidFill>
                <a:prstClr val="black"/>
              </a:solidFill>
            </a:endParaRPr>
          </a:p>
          <a:p>
            <a:pPr lvl="0"/>
            <a:r>
              <a:rPr lang="en-US" sz="1000" b="1" dirty="0">
                <a:solidFill>
                  <a:prstClr val="black"/>
                </a:solidFill>
              </a:rPr>
              <a:t>Source:</a:t>
            </a:r>
            <a:r>
              <a:rPr lang="en-US" sz="1000" dirty="0">
                <a:solidFill>
                  <a:prstClr val="black"/>
                </a:solidFill>
              </a:rPr>
              <a:t> Centers for Medicare &amp; Medicaid Services, Medicare Quality Improvement Organization Program, 2012-2013.</a:t>
            </a:r>
          </a:p>
          <a:p>
            <a:pPr lvl="0"/>
            <a:r>
              <a:rPr lang="en-US" sz="1000" b="1" dirty="0">
                <a:solidFill>
                  <a:prstClr val="black"/>
                </a:solidFill>
              </a:rPr>
              <a:t>Denominator:</a:t>
            </a:r>
            <a:r>
              <a:rPr lang="en-US" sz="1000" dirty="0">
                <a:solidFill>
                  <a:prstClr val="black"/>
                </a:solidFill>
              </a:rPr>
              <a:t> Discharged hospital patients age 65 and over or ages 6-64 with a high-risk condition.</a:t>
            </a:r>
          </a:p>
        </p:txBody>
      </p:sp>
    </p:spTree>
    <p:extLst>
      <p:ext uri="{BB962C8B-B14F-4D97-AF65-F5344CB8AC3E}">
        <p14:creationId xmlns:p14="http://schemas.microsoft.com/office/powerpoint/2010/main" val="21484947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000" dirty="0"/>
              <a:t>Hospital patients who received influenza immunization, by age, sex, and race/ethnicity, 2012-2013</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65326237"/>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5363069" y="1965960"/>
            <a:ext cx="2377440" cy="274320"/>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t>2012 Achievable Benchmark: 93%</a:t>
            </a:r>
          </a:p>
        </p:txBody>
      </p:sp>
      <p:sp>
        <p:nvSpPr>
          <p:cNvPr id="2" name="Rectangle 1"/>
          <p:cNvSpPr/>
          <p:nvPr/>
        </p:nvSpPr>
        <p:spPr>
          <a:xfrm>
            <a:off x="457200" y="5486400"/>
            <a:ext cx="8229600" cy="553998"/>
          </a:xfrm>
          <a:prstGeom prst="rect">
            <a:avLst/>
          </a:prstGeom>
        </p:spPr>
        <p:txBody>
          <a:bodyPr wrap="square">
            <a:spAutoFit/>
          </a:bodyPr>
          <a:lstStyle/>
          <a:p>
            <a:r>
              <a:rPr lang="en-US" sz="1000" b="1" dirty="0">
                <a:solidFill>
                  <a:prstClr val="black"/>
                </a:solidFill>
              </a:rPr>
              <a:t>Key:</a:t>
            </a:r>
            <a:r>
              <a:rPr lang="en-US" sz="1000" b="1" dirty="0"/>
              <a:t> </a:t>
            </a:r>
            <a:r>
              <a:rPr lang="en-US" sz="1000" dirty="0"/>
              <a:t>AI/AN = American Indian or Alaska Native.</a:t>
            </a:r>
            <a:endParaRPr lang="en-US" sz="1000" b="1" dirty="0">
              <a:solidFill>
                <a:prstClr val="black"/>
              </a:solidFill>
            </a:endParaRPr>
          </a:p>
          <a:p>
            <a:pPr lvl="0"/>
            <a:r>
              <a:rPr lang="en-US" sz="1000" b="1" dirty="0">
                <a:solidFill>
                  <a:prstClr val="black"/>
                </a:solidFill>
              </a:rPr>
              <a:t>Source:</a:t>
            </a:r>
            <a:r>
              <a:rPr lang="en-US" sz="1000" dirty="0">
                <a:solidFill>
                  <a:prstClr val="black"/>
                </a:solidFill>
              </a:rPr>
              <a:t> Centers for Medicare &amp; Medicaid Services, Medicare Quality Improvement Organization Program.</a:t>
            </a:r>
          </a:p>
          <a:p>
            <a:pPr lvl="0"/>
            <a:r>
              <a:rPr lang="en-US" sz="1000" b="1" dirty="0">
                <a:solidFill>
                  <a:prstClr val="black"/>
                </a:solidFill>
              </a:rPr>
              <a:t>Denominator:</a:t>
            </a:r>
            <a:r>
              <a:rPr lang="en-US" sz="1000" dirty="0">
                <a:solidFill>
                  <a:prstClr val="black"/>
                </a:solidFill>
              </a:rPr>
              <a:t> Hospital patients discharged in October-March.</a:t>
            </a:r>
          </a:p>
        </p:txBody>
      </p:sp>
    </p:spTree>
    <p:extLst>
      <p:ext uri="{BB962C8B-B14F-4D97-AF65-F5344CB8AC3E}">
        <p14:creationId xmlns:p14="http://schemas.microsoft.com/office/powerpoint/2010/main" val="5956459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000" dirty="0"/>
              <a:t>Long-stay nursing home residents who were assessed and appropriately given pneumococcal immunization, by age, sex,  and race, 2011-2013</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31372002"/>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3474720" y="1828800"/>
            <a:ext cx="2377440" cy="274320"/>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t>2012 Achievable Benchmark: 98%</a:t>
            </a:r>
          </a:p>
        </p:txBody>
      </p:sp>
      <p:sp>
        <p:nvSpPr>
          <p:cNvPr id="6" name="Rectangle 5"/>
          <p:cNvSpPr/>
          <p:nvPr/>
        </p:nvSpPr>
        <p:spPr>
          <a:xfrm>
            <a:off x="457200" y="5486400"/>
            <a:ext cx="8229600" cy="707886"/>
          </a:xfrm>
          <a:prstGeom prst="rect">
            <a:avLst/>
          </a:prstGeom>
        </p:spPr>
        <p:txBody>
          <a:bodyPr wrap="square">
            <a:spAutoFit/>
          </a:bodyPr>
          <a:lstStyle/>
          <a:p>
            <a:r>
              <a:rPr lang="en-US" sz="1000" b="1" dirty="0">
                <a:solidFill>
                  <a:prstClr val="black"/>
                </a:solidFill>
              </a:rPr>
              <a:t>Key:</a:t>
            </a:r>
            <a:r>
              <a:rPr lang="en-US" sz="1000" b="1" dirty="0"/>
              <a:t> </a:t>
            </a:r>
            <a:r>
              <a:rPr lang="en-US" sz="1000" dirty="0"/>
              <a:t>NHOPI = Native Hawaiian or Other Pacific Islander; AI/AN = American Indian or Alaska Native.</a:t>
            </a:r>
            <a:endParaRPr lang="en-US" sz="1000" b="1" dirty="0">
              <a:solidFill>
                <a:prstClr val="black"/>
              </a:solidFill>
            </a:endParaRPr>
          </a:p>
          <a:p>
            <a:pPr lvl="0"/>
            <a:r>
              <a:rPr lang="en-US" sz="1000" b="1" dirty="0">
                <a:solidFill>
                  <a:prstClr val="black"/>
                </a:solidFill>
              </a:rPr>
              <a:t>Source:</a:t>
            </a:r>
            <a:r>
              <a:rPr lang="en-US" sz="1000" dirty="0">
                <a:solidFill>
                  <a:prstClr val="black"/>
                </a:solidFill>
              </a:rPr>
              <a:t> Centers for Medicare &amp; Medicaid Services, Minimum Data Set, 2011-2013.</a:t>
            </a:r>
          </a:p>
          <a:p>
            <a:pPr lvl="0"/>
            <a:r>
              <a:rPr lang="en-US" sz="1000" b="1" dirty="0">
                <a:solidFill>
                  <a:prstClr val="black"/>
                </a:solidFill>
              </a:rPr>
              <a:t>Denominator:</a:t>
            </a:r>
            <a:r>
              <a:rPr lang="en-US" sz="1000" dirty="0">
                <a:solidFill>
                  <a:prstClr val="black"/>
                </a:solidFill>
              </a:rPr>
              <a:t> Long-stay residents in Medicare- or Medicaid-certified nursing home facilities. Long-stay residents typically enter a nursing facility because they can no longer care for themselves at home. They tend to stay in the facility for several months or years.</a:t>
            </a:r>
          </a:p>
        </p:txBody>
      </p:sp>
    </p:spTree>
    <p:extLst>
      <p:ext uri="{BB962C8B-B14F-4D97-AF65-F5344CB8AC3E}">
        <p14:creationId xmlns:p14="http://schemas.microsoft.com/office/powerpoint/2010/main" val="35293985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000" dirty="0"/>
              <a:t>Long-stay nursing home residents who were assessed and appropriately given influenza immunization, by age, sex, and race, 2011-2013</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39595297"/>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3466975" y="2091714"/>
            <a:ext cx="2377440" cy="219456"/>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t>2012 Achievable Benchmark: 95%</a:t>
            </a:r>
          </a:p>
        </p:txBody>
      </p:sp>
      <p:sp>
        <p:nvSpPr>
          <p:cNvPr id="6" name="Rectangle 5"/>
          <p:cNvSpPr/>
          <p:nvPr/>
        </p:nvSpPr>
        <p:spPr>
          <a:xfrm>
            <a:off x="457200" y="5486400"/>
            <a:ext cx="8229600" cy="707886"/>
          </a:xfrm>
          <a:prstGeom prst="rect">
            <a:avLst/>
          </a:prstGeom>
        </p:spPr>
        <p:txBody>
          <a:bodyPr wrap="square">
            <a:spAutoFit/>
          </a:bodyPr>
          <a:lstStyle/>
          <a:p>
            <a:r>
              <a:rPr lang="en-US" sz="1000" b="1" dirty="0">
                <a:solidFill>
                  <a:prstClr val="black"/>
                </a:solidFill>
              </a:rPr>
              <a:t>Key:</a:t>
            </a:r>
            <a:r>
              <a:rPr lang="en-US" sz="1000" dirty="0">
                <a:solidFill>
                  <a:prstClr val="black"/>
                </a:solidFill>
              </a:rPr>
              <a:t> </a:t>
            </a:r>
            <a:r>
              <a:rPr lang="en-US" sz="1000" dirty="0"/>
              <a:t>NHOPI = Native Hawaiian or Other Pacific Islander; AI/AN = American Indian or Alaska Native.</a:t>
            </a:r>
            <a:endParaRPr lang="en-US" sz="1000" b="1" dirty="0">
              <a:solidFill>
                <a:prstClr val="black"/>
              </a:solidFill>
            </a:endParaRPr>
          </a:p>
          <a:p>
            <a:pPr lvl="0"/>
            <a:r>
              <a:rPr lang="en-US" sz="1000" b="1" dirty="0">
                <a:solidFill>
                  <a:prstClr val="black"/>
                </a:solidFill>
              </a:rPr>
              <a:t>Source:</a:t>
            </a:r>
            <a:r>
              <a:rPr lang="en-US" sz="1000" dirty="0">
                <a:solidFill>
                  <a:prstClr val="black"/>
                </a:solidFill>
              </a:rPr>
              <a:t> Centers for Medicare &amp; Medicaid Services, Minimum Data Set, 2011-2013.</a:t>
            </a:r>
          </a:p>
          <a:p>
            <a:pPr lvl="0"/>
            <a:r>
              <a:rPr lang="en-US" sz="1000" b="1" dirty="0">
                <a:solidFill>
                  <a:prstClr val="black"/>
                </a:solidFill>
              </a:rPr>
              <a:t>Denominator:</a:t>
            </a:r>
            <a:r>
              <a:rPr lang="en-US" sz="1000" dirty="0">
                <a:solidFill>
                  <a:prstClr val="black"/>
                </a:solidFill>
              </a:rPr>
              <a:t> Long-stay residents in Medicare- or Medicaid-certified nursing home facilities. Long-stay residents typically enter a nursing facility because they can no longer care for themselves at home. They tend to stay in the facility for several months or years.</a:t>
            </a:r>
          </a:p>
        </p:txBody>
      </p:sp>
    </p:spTree>
    <p:extLst>
      <p:ext uri="{BB962C8B-B14F-4D97-AF65-F5344CB8AC3E}">
        <p14:creationId xmlns:p14="http://schemas.microsoft.com/office/powerpoint/2010/main" val="35884662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Functional Status Preservation and Rehabilitation</a:t>
            </a:r>
          </a:p>
        </p:txBody>
      </p:sp>
      <p:sp>
        <p:nvSpPr>
          <p:cNvPr id="5" name="Content Placeholder 4"/>
          <p:cNvSpPr>
            <a:spLocks noGrp="1"/>
          </p:cNvSpPr>
          <p:nvPr>
            <p:ph type="body" idx="1"/>
          </p:nvPr>
        </p:nvSpPr>
        <p:spPr/>
        <p:txBody>
          <a:bodyPr>
            <a:normAutofit/>
          </a:bodyPr>
          <a:lstStyle/>
          <a:p>
            <a:endParaRPr lang="en-US" dirty="0"/>
          </a:p>
          <a:p>
            <a:r>
              <a:rPr lang="en-US" dirty="0" err="1"/>
              <a:t>Chartbook</a:t>
            </a:r>
            <a:r>
              <a:rPr lang="en-US" dirty="0"/>
              <a:t> on Healthy Living</a:t>
            </a:r>
          </a:p>
        </p:txBody>
      </p:sp>
    </p:spTree>
    <p:extLst>
      <p:ext uri="{BB962C8B-B14F-4D97-AF65-F5344CB8AC3E}">
        <p14:creationId xmlns:p14="http://schemas.microsoft.com/office/powerpoint/2010/main" val="39047821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Interventions To Maintain and Improve Functional Status</a:t>
            </a:r>
            <a:endParaRPr lang="en-US" dirty="0"/>
          </a:p>
        </p:txBody>
      </p:sp>
      <p:sp>
        <p:nvSpPr>
          <p:cNvPr id="3" name="Content Placeholder 2"/>
          <p:cNvSpPr>
            <a:spLocks noGrp="1"/>
          </p:cNvSpPr>
          <p:nvPr>
            <p:ph idx="1"/>
          </p:nvPr>
        </p:nvSpPr>
        <p:spPr>
          <a:xfrm>
            <a:off x="457200" y="1600201"/>
            <a:ext cx="8229600" cy="4394200"/>
          </a:xfrm>
        </p:spPr>
        <p:txBody>
          <a:bodyPr>
            <a:normAutofit fontScale="92500"/>
          </a:bodyPr>
          <a:lstStyle/>
          <a:p>
            <a:r>
              <a:rPr lang="en-US" dirty="0"/>
              <a:t>Some interventions can help prevent diseases that commonly cause declines in functional status:</a:t>
            </a:r>
          </a:p>
          <a:p>
            <a:pPr lvl="1"/>
            <a:r>
              <a:rPr lang="en-US" dirty="0"/>
              <a:t>Promoting physical activity</a:t>
            </a:r>
          </a:p>
          <a:p>
            <a:pPr lvl="1"/>
            <a:r>
              <a:rPr lang="en-US" dirty="0"/>
              <a:t>Promoting social interaction </a:t>
            </a:r>
          </a:p>
          <a:p>
            <a:r>
              <a:rPr lang="en-US" dirty="0"/>
              <a:t>Other interventions can help patients regain lost function or minimize the rate of decline in function:</a:t>
            </a:r>
          </a:p>
          <a:p>
            <a:pPr lvl="1"/>
            <a:r>
              <a:rPr lang="en-US" dirty="0"/>
              <a:t>Physical therapy </a:t>
            </a:r>
          </a:p>
          <a:p>
            <a:pPr lvl="1"/>
            <a:r>
              <a:rPr lang="en-US" dirty="0"/>
              <a:t>Occupational therapy</a:t>
            </a:r>
          </a:p>
          <a:p>
            <a:pPr lvl="1"/>
            <a:r>
              <a:rPr lang="en-US" dirty="0"/>
              <a:t>Speech-language therapy </a:t>
            </a:r>
          </a:p>
          <a:p>
            <a:endParaRPr lang="en-US" dirty="0"/>
          </a:p>
        </p:txBody>
      </p:sp>
    </p:spTree>
    <p:extLst>
      <p:ext uri="{BB962C8B-B14F-4D97-AF65-F5344CB8AC3E}">
        <p14:creationId xmlns:p14="http://schemas.microsoft.com/office/powerpoint/2010/main" val="38369034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Settings for Services</a:t>
            </a:r>
            <a:endParaRPr lang="en-US" dirty="0"/>
          </a:p>
        </p:txBody>
      </p:sp>
      <p:sp>
        <p:nvSpPr>
          <p:cNvPr id="3" name="Content Placeholder 2"/>
          <p:cNvSpPr>
            <a:spLocks noGrp="1"/>
          </p:cNvSpPr>
          <p:nvPr>
            <p:ph idx="1"/>
          </p:nvPr>
        </p:nvSpPr>
        <p:spPr/>
        <p:txBody>
          <a:bodyPr/>
          <a:lstStyle/>
          <a:p>
            <a:r>
              <a:rPr lang="en-US"/>
              <a:t>Services are delivered in a variety of settings:</a:t>
            </a:r>
          </a:p>
          <a:p>
            <a:pPr lvl="1"/>
            <a:r>
              <a:rPr lang="en-US"/>
              <a:t>Hospitals</a:t>
            </a:r>
          </a:p>
          <a:p>
            <a:pPr lvl="1"/>
            <a:r>
              <a:rPr lang="en-US"/>
              <a:t>Providers’ offices </a:t>
            </a:r>
          </a:p>
          <a:p>
            <a:pPr lvl="1"/>
            <a:r>
              <a:rPr lang="en-US"/>
              <a:t>Patients’ homes </a:t>
            </a:r>
          </a:p>
          <a:p>
            <a:pPr lvl="1"/>
            <a:r>
              <a:rPr lang="en-US"/>
              <a:t>Long-term care facilities </a:t>
            </a:r>
          </a:p>
          <a:p>
            <a:pPr lvl="1"/>
            <a:r>
              <a:rPr lang="en-US"/>
              <a:t>Other post-acute care or rehabilitation facilities </a:t>
            </a:r>
          </a:p>
          <a:p>
            <a:endParaRPr lang="en-US" dirty="0"/>
          </a:p>
        </p:txBody>
      </p:sp>
    </p:spTree>
    <p:extLst>
      <p:ext uri="{BB962C8B-B14F-4D97-AF65-F5344CB8AC3E}">
        <p14:creationId xmlns:p14="http://schemas.microsoft.com/office/powerpoint/2010/main" val="127709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Functional Status Preservation and Rehabilitation Measures</a:t>
            </a:r>
          </a:p>
        </p:txBody>
      </p:sp>
      <p:sp>
        <p:nvSpPr>
          <p:cNvPr id="3" name="Content Placeholder 2"/>
          <p:cNvSpPr>
            <a:spLocks noGrp="1"/>
          </p:cNvSpPr>
          <p:nvPr>
            <p:ph idx="1"/>
          </p:nvPr>
        </p:nvSpPr>
        <p:spPr>
          <a:xfrm>
            <a:off x="457200" y="1600201"/>
            <a:ext cx="8229600" cy="3505200"/>
          </a:xfrm>
        </p:spPr>
        <p:txBody>
          <a:bodyPr>
            <a:normAutofit/>
          </a:bodyPr>
          <a:lstStyle/>
          <a:p>
            <a:r>
              <a:rPr lang="en-US" dirty="0"/>
              <a:t>Improvement in mobility among home health care patients </a:t>
            </a:r>
          </a:p>
          <a:p>
            <a:r>
              <a:rPr lang="en-US" dirty="0"/>
              <a:t>Nursing home residents needing more help with daily activities</a:t>
            </a:r>
          </a:p>
          <a:p>
            <a:endParaRPr lang="en-US" dirty="0"/>
          </a:p>
        </p:txBody>
      </p:sp>
    </p:spTree>
    <p:extLst>
      <p:ext uri="{BB962C8B-B14F-4D97-AF65-F5344CB8AC3E}">
        <p14:creationId xmlns:p14="http://schemas.microsoft.com/office/powerpoint/2010/main" val="28428894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Improvement in Mobility Among Home Health Care Patients</a:t>
            </a:r>
          </a:p>
        </p:txBody>
      </p:sp>
      <p:sp>
        <p:nvSpPr>
          <p:cNvPr id="3" name="Content Placeholder 2"/>
          <p:cNvSpPr>
            <a:spLocks noGrp="1"/>
          </p:cNvSpPr>
          <p:nvPr>
            <p:ph idx="1"/>
          </p:nvPr>
        </p:nvSpPr>
        <p:spPr/>
        <p:txBody>
          <a:bodyPr/>
          <a:lstStyle/>
          <a:p>
            <a:r>
              <a:rPr lang="en-US" dirty="0"/>
              <a:t>Home care services play an integral role in helping older adults preserve independence, remain in the community, and delay or avoid institutionalization.</a:t>
            </a:r>
            <a:r>
              <a:rPr lang="en-US" baseline="30000" dirty="0"/>
              <a:t>1</a:t>
            </a:r>
            <a:endParaRPr lang="en-US" dirty="0"/>
          </a:p>
          <a:p>
            <a:r>
              <a:rPr lang="en-US" dirty="0"/>
              <a:t>Home-based physical therapy assists people in restoring strength, balance, and mobility after an illness or injury.</a:t>
            </a:r>
            <a:r>
              <a:rPr lang="en-US" baseline="30000" dirty="0"/>
              <a:t>2</a:t>
            </a:r>
            <a:endParaRPr lang="en-US" dirty="0"/>
          </a:p>
        </p:txBody>
      </p:sp>
    </p:spTree>
    <p:extLst>
      <p:ext uri="{BB962C8B-B14F-4D97-AF65-F5344CB8AC3E}">
        <p14:creationId xmlns:p14="http://schemas.microsoft.com/office/powerpoint/2010/main" val="1460417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1800" dirty="0"/>
              <a:t>Number and percentage of healthy living measures for which members of selected groups experienced better, same, or worse quality of care compared with reference group</a:t>
            </a:r>
            <a:endParaRPr lang="en-US" sz="1800" dirty="0">
              <a:solidFill>
                <a:srgbClr val="00B050"/>
              </a:solidFill>
            </a:endParaRPr>
          </a:p>
        </p:txBody>
      </p:sp>
      <p:graphicFrame>
        <p:nvGraphicFramePr>
          <p:cNvPr id="4" name="Object 1"/>
          <p:cNvGraphicFramePr>
            <a:graphicFrameLocks noGrp="1"/>
          </p:cNvGraphicFramePr>
          <p:nvPr>
            <p:ph idx="1"/>
            <p:extLst>
              <p:ext uri="{D42A27DB-BD31-4B8C-83A1-F6EECF244321}">
                <p14:modId xmlns:p14="http://schemas.microsoft.com/office/powerpoint/2010/main" val="503873498"/>
              </p:ext>
            </p:extLst>
          </p:nvPr>
        </p:nvGraphicFramePr>
        <p:xfrm>
          <a:off x="457200" y="146304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6126480"/>
            <a:ext cx="4445448" cy="246221"/>
          </a:xfrm>
          <a:prstGeom prst="rect">
            <a:avLst/>
          </a:prstGeom>
        </p:spPr>
        <p:txBody>
          <a:bodyPr wrap="none">
            <a:spAutoFit/>
          </a:bodyPr>
          <a:lstStyle/>
          <a:p>
            <a:r>
              <a:rPr lang="en-US" sz="1000" b="1" dirty="0"/>
              <a:t>Key:</a:t>
            </a:r>
            <a:r>
              <a:rPr lang="en-US" sz="1000" dirty="0"/>
              <a:t> AI/AN = American Indian and Alaska Native; n = number of measures.</a:t>
            </a:r>
          </a:p>
        </p:txBody>
      </p:sp>
    </p:spTree>
    <p:extLst>
      <p:ext uri="{BB962C8B-B14F-4D97-AF65-F5344CB8AC3E}">
        <p14:creationId xmlns:p14="http://schemas.microsoft.com/office/powerpoint/2010/main" val="24670984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a:t>Adult home health patients whose ability to move or walk around improved, by age and race/ethnicity, 2010-2013</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710819903"/>
              </p:ext>
            </p:extLst>
          </p:nvPr>
        </p:nvGraphicFramePr>
        <p:xfrm>
          <a:off x="457200" y="1463040"/>
          <a:ext cx="4114800" cy="4023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985338433"/>
              </p:ext>
            </p:extLst>
          </p:nvPr>
        </p:nvGraphicFramePr>
        <p:xfrm>
          <a:off x="4572000" y="1463040"/>
          <a:ext cx="4114800" cy="402336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a:off x="1244600" y="3200001"/>
            <a:ext cx="310896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244600" y="2674624"/>
            <a:ext cx="2103120" cy="209288"/>
          </a:xfrm>
          <a:prstGeom prst="rect">
            <a:avLst/>
          </a:prstGeom>
          <a:noFill/>
          <a:ln>
            <a:solidFill>
              <a:schemeClr val="tx1"/>
            </a:solidFill>
          </a:ln>
        </p:spPr>
        <p:txBody>
          <a:bodyPr wrap="square" lIns="27432" tIns="27432" rIns="27432" bIns="27432" rtlCol="0">
            <a:spAutoFit/>
          </a:bodyPr>
          <a:lstStyle/>
          <a:p>
            <a:pPr algn="ctr"/>
            <a:r>
              <a:rPr lang="en-US" sz="1000" dirty="0"/>
              <a:t>2010 Achievable Benchmark: 62.5%</a:t>
            </a:r>
          </a:p>
        </p:txBody>
      </p:sp>
      <p:cxnSp>
        <p:nvCxnSpPr>
          <p:cNvPr id="9" name="Straight Connector 8"/>
          <p:cNvCxnSpPr/>
          <p:nvPr/>
        </p:nvCxnSpPr>
        <p:spPr>
          <a:xfrm>
            <a:off x="5394960" y="3200001"/>
            <a:ext cx="310896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37578" y="2679192"/>
            <a:ext cx="2103120" cy="209288"/>
          </a:xfrm>
          <a:prstGeom prst="rect">
            <a:avLst/>
          </a:prstGeom>
          <a:noFill/>
          <a:ln>
            <a:solidFill>
              <a:schemeClr val="tx1"/>
            </a:solidFill>
          </a:ln>
        </p:spPr>
        <p:txBody>
          <a:bodyPr wrap="square" lIns="27432" tIns="27432" rIns="27432" bIns="27432" rtlCol="0">
            <a:spAutoFit/>
          </a:bodyPr>
          <a:lstStyle/>
          <a:p>
            <a:pPr algn="ctr"/>
            <a:r>
              <a:rPr lang="en-US" sz="1000" dirty="0"/>
              <a:t>2010 Achievable Benchmark: 62.5%</a:t>
            </a:r>
          </a:p>
        </p:txBody>
      </p:sp>
      <p:sp>
        <p:nvSpPr>
          <p:cNvPr id="3" name="TextBox 2"/>
          <p:cNvSpPr txBox="1"/>
          <p:nvPr/>
        </p:nvSpPr>
        <p:spPr>
          <a:xfrm>
            <a:off x="457200" y="5669280"/>
            <a:ext cx="8229600" cy="400110"/>
          </a:xfrm>
          <a:prstGeom prst="rect">
            <a:avLst/>
          </a:prstGeom>
          <a:noFill/>
        </p:spPr>
        <p:txBody>
          <a:bodyPr wrap="square" rtlCol="0">
            <a:spAutoFit/>
          </a:bodyPr>
          <a:lstStyle/>
          <a:p>
            <a:r>
              <a:rPr lang="en-US" sz="1000" b="1" dirty="0"/>
              <a:t>Source:</a:t>
            </a:r>
            <a:r>
              <a:rPr lang="en-US" sz="1000" dirty="0"/>
              <a:t> Centers for Medicare &amp; Medicaid Services, Outcome and Assessment Information Set, 2010-2013.</a:t>
            </a:r>
          </a:p>
          <a:p>
            <a:r>
              <a:rPr lang="en-US" sz="1000" b="1" dirty="0"/>
              <a:t>Note: </a:t>
            </a:r>
            <a:r>
              <a:rPr lang="en-US" sz="1000" dirty="0"/>
              <a:t>White and Black are non-Hispanic. Hispanic includes all races.</a:t>
            </a:r>
          </a:p>
        </p:txBody>
      </p:sp>
    </p:spTree>
    <p:extLst>
      <p:ext uri="{BB962C8B-B14F-4D97-AF65-F5344CB8AC3E}">
        <p14:creationId xmlns:p14="http://schemas.microsoft.com/office/powerpoint/2010/main" val="32345591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Nursing Home Residents Needing More Help With Daily Activities</a:t>
            </a:r>
            <a:endParaRPr lang="en-US" dirty="0"/>
          </a:p>
        </p:txBody>
      </p:sp>
      <p:sp>
        <p:nvSpPr>
          <p:cNvPr id="3" name="Content Placeholder 2"/>
          <p:cNvSpPr>
            <a:spLocks noGrp="1"/>
          </p:cNvSpPr>
          <p:nvPr>
            <p:ph idx="1"/>
          </p:nvPr>
        </p:nvSpPr>
        <p:spPr>
          <a:xfrm>
            <a:off x="457200" y="1600200"/>
            <a:ext cx="8305800" cy="4525963"/>
          </a:xfrm>
        </p:spPr>
        <p:txBody>
          <a:bodyPr>
            <a:normAutofit/>
          </a:bodyPr>
          <a:lstStyle/>
          <a:p>
            <a:r>
              <a:rPr lang="en-US" dirty="0"/>
              <a:t>Independence in activities of daily living (ADLs) is positively associated with quality of life.</a:t>
            </a:r>
          </a:p>
          <a:p>
            <a:r>
              <a:rPr lang="en-US" dirty="0"/>
              <a:t>ADL impairments are strongly associated with poorer physical health, hospital admission, increased cost, and death. </a:t>
            </a:r>
          </a:p>
          <a:p>
            <a:r>
              <a:rPr lang="en-US" dirty="0"/>
              <a:t>A resident’s ADL status and likely pattern of change over time are important considerations in determining care priorities.</a:t>
            </a:r>
            <a:r>
              <a:rPr lang="en-US" baseline="30000" dirty="0"/>
              <a:t>3</a:t>
            </a:r>
            <a:endParaRPr lang="en-US" dirty="0"/>
          </a:p>
        </p:txBody>
      </p:sp>
    </p:spTree>
    <p:extLst>
      <p:ext uri="{BB962C8B-B14F-4D97-AF65-F5344CB8AC3E}">
        <p14:creationId xmlns:p14="http://schemas.microsoft.com/office/powerpoint/2010/main" val="8163828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Long-stay nursing home residents whose need for help with daily activities increased, by age, 2011-2013, and by age, stratified by race, 2013</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138503777"/>
              </p:ext>
            </p:extLst>
          </p:nvPr>
        </p:nvGraphicFramePr>
        <p:xfrm>
          <a:off x="457200" y="1463040"/>
          <a:ext cx="4114800" cy="3931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5"/>
          <p:cNvGraphicFramePr>
            <a:graphicFrameLocks noGrp="1"/>
          </p:cNvGraphicFramePr>
          <p:nvPr>
            <p:ph sz="half" idx="2"/>
            <p:extLst>
              <p:ext uri="{D42A27DB-BD31-4B8C-83A1-F6EECF244321}">
                <p14:modId xmlns:p14="http://schemas.microsoft.com/office/powerpoint/2010/main" val="2233021911"/>
              </p:ext>
            </p:extLst>
          </p:nvPr>
        </p:nvGraphicFramePr>
        <p:xfrm>
          <a:off x="4572000" y="1451751"/>
          <a:ext cx="4114800" cy="402336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2244796" y="2243345"/>
            <a:ext cx="1280160" cy="400110"/>
          </a:xfrm>
          <a:prstGeom prst="rect">
            <a:avLst/>
          </a:prstGeom>
          <a:noFill/>
          <a:ln>
            <a:solidFill>
              <a:schemeClr val="tx1"/>
            </a:solidFill>
          </a:ln>
        </p:spPr>
        <p:txBody>
          <a:bodyPr wrap="square" rtlCol="0">
            <a:spAutoFit/>
          </a:bodyPr>
          <a:lstStyle/>
          <a:p>
            <a:pPr algn="ctr"/>
            <a:r>
              <a:rPr lang="en-US" sz="1000" dirty="0"/>
              <a:t>2011 Achievable Benchmark: 14.6%</a:t>
            </a:r>
          </a:p>
        </p:txBody>
      </p:sp>
      <p:sp>
        <p:nvSpPr>
          <p:cNvPr id="5" name="TextBox 4"/>
          <p:cNvSpPr txBox="1"/>
          <p:nvPr/>
        </p:nvSpPr>
        <p:spPr>
          <a:xfrm>
            <a:off x="457200" y="5577840"/>
            <a:ext cx="8229600" cy="400110"/>
          </a:xfrm>
          <a:prstGeom prst="rect">
            <a:avLst/>
          </a:prstGeom>
          <a:noFill/>
        </p:spPr>
        <p:txBody>
          <a:bodyPr wrap="square" rtlCol="0">
            <a:spAutoFit/>
          </a:bodyPr>
          <a:lstStyle/>
          <a:p>
            <a:r>
              <a:rPr lang="en-US" sz="1000" b="1" dirty="0"/>
              <a:t>Source:</a:t>
            </a:r>
            <a:r>
              <a:rPr lang="en-US" sz="1000" dirty="0"/>
              <a:t> Centers for Medicare &amp; Medicaid, Minimum Data Set, 2011-2013.</a:t>
            </a:r>
          </a:p>
          <a:p>
            <a:r>
              <a:rPr lang="en-US" sz="1000" b="1" dirty="0"/>
              <a:t>Note:</a:t>
            </a:r>
            <a:r>
              <a:rPr lang="en-US" sz="1000" dirty="0"/>
              <a:t> For this measure, lower rates are better.</a:t>
            </a:r>
          </a:p>
        </p:txBody>
      </p:sp>
      <p:sp>
        <p:nvSpPr>
          <p:cNvPr id="9" name="TextBox 8"/>
          <p:cNvSpPr txBox="1"/>
          <p:nvPr/>
        </p:nvSpPr>
        <p:spPr>
          <a:xfrm>
            <a:off x="6333067" y="2240280"/>
            <a:ext cx="1280160" cy="400110"/>
          </a:xfrm>
          <a:prstGeom prst="rect">
            <a:avLst/>
          </a:prstGeom>
          <a:noFill/>
          <a:ln>
            <a:solidFill>
              <a:schemeClr val="tx1"/>
            </a:solidFill>
          </a:ln>
        </p:spPr>
        <p:txBody>
          <a:bodyPr wrap="square" rtlCol="0">
            <a:spAutoFit/>
          </a:bodyPr>
          <a:lstStyle/>
          <a:p>
            <a:pPr algn="ctr"/>
            <a:r>
              <a:rPr lang="en-US" sz="1000" dirty="0"/>
              <a:t>2011 Achievable Benchmark: 14.6%</a:t>
            </a:r>
          </a:p>
        </p:txBody>
      </p:sp>
    </p:spTree>
    <p:extLst>
      <p:ext uri="{BB962C8B-B14F-4D97-AF65-F5344CB8AC3E}">
        <p14:creationId xmlns:p14="http://schemas.microsoft.com/office/powerpoint/2010/main" val="9173492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endParaRPr lang="en-US" dirty="0"/>
          </a:p>
        </p:txBody>
      </p:sp>
      <p:sp>
        <p:nvSpPr>
          <p:cNvPr id="3" name="Content Placeholder 2"/>
          <p:cNvSpPr>
            <a:spLocks noGrp="1"/>
          </p:cNvSpPr>
          <p:nvPr>
            <p:ph idx="1"/>
          </p:nvPr>
        </p:nvSpPr>
        <p:spPr>
          <a:xfrm>
            <a:off x="457200" y="1600201"/>
            <a:ext cx="8229600" cy="3886200"/>
          </a:xfrm>
        </p:spPr>
        <p:txBody>
          <a:bodyPr>
            <a:normAutofit/>
          </a:bodyPr>
          <a:lstStyle/>
          <a:p>
            <a:pPr>
              <a:spcBef>
                <a:spcPts val="0"/>
              </a:spcBef>
              <a:buSzPct val="100000"/>
              <a:buFont typeface="+mj-lt"/>
              <a:buAutoNum type="arabicPeriod"/>
            </a:pPr>
            <a:r>
              <a:rPr lang="en-US" sz="1600" dirty="0"/>
              <a:t>Lo AT, </a:t>
            </a:r>
            <a:r>
              <a:rPr lang="en-US" sz="1600" dirty="0" err="1"/>
              <a:t>Gruneir</a:t>
            </a:r>
            <a:r>
              <a:rPr lang="en-US" sz="1600" dirty="0"/>
              <a:t> A, </a:t>
            </a:r>
            <a:r>
              <a:rPr lang="en-US" sz="1600" dirty="0" err="1"/>
              <a:t>Bronskill</a:t>
            </a:r>
            <a:r>
              <a:rPr lang="en-US" sz="1600" dirty="0"/>
              <a:t> SE, et al. Sex differences in home care performance: a population-based study. </a:t>
            </a:r>
            <a:r>
              <a:rPr lang="en-US" sz="1600" dirty="0" err="1"/>
              <a:t>Womens</a:t>
            </a:r>
            <a:r>
              <a:rPr lang="en-US" sz="1600" dirty="0"/>
              <a:t> Health Issues 2015 May-Jun;25(3):232-8. </a:t>
            </a:r>
            <a:r>
              <a:rPr lang="en-US" sz="1600" dirty="0" err="1"/>
              <a:t>Epub</a:t>
            </a:r>
            <a:r>
              <a:rPr lang="en-US" sz="1600" dirty="0"/>
              <a:t> 2015 Apr 15. PMID: 25890502. </a:t>
            </a:r>
            <a:r>
              <a:rPr lang="en-US" sz="1600" dirty="0">
                <a:hlinkClick r:id="rId3"/>
              </a:rPr>
              <a:t>http://www.sciencedirect.com/science/article/pii/S1049386715000055</a:t>
            </a:r>
            <a:r>
              <a:rPr lang="en-US" sz="1600" dirty="0"/>
              <a:t>. Accessed March 24, 2016.</a:t>
            </a:r>
          </a:p>
          <a:p>
            <a:pPr>
              <a:spcBef>
                <a:spcPts val="0"/>
              </a:spcBef>
              <a:buSzPct val="100000"/>
              <a:buFont typeface="+mj-lt"/>
              <a:buAutoNum type="arabicPeriod"/>
            </a:pPr>
            <a:r>
              <a:rPr lang="en-US" sz="1600" dirty="0"/>
              <a:t>Russell D, </a:t>
            </a:r>
            <a:r>
              <a:rPr lang="en-US" sz="1600" dirty="0" err="1"/>
              <a:t>Rosati</a:t>
            </a:r>
            <a:r>
              <a:rPr lang="en-US" sz="1600" dirty="0"/>
              <a:t> RJ, </a:t>
            </a:r>
            <a:r>
              <a:rPr lang="en-US" sz="1600" dirty="0" err="1"/>
              <a:t>Andreopoulos</a:t>
            </a:r>
            <a:r>
              <a:rPr lang="en-US" sz="1600" dirty="0"/>
              <a:t> E. Continuity in the provider of home-based physical therapy services and its implications for outcomes of patients. </a:t>
            </a:r>
            <a:r>
              <a:rPr lang="en-US" sz="1600" dirty="0" err="1"/>
              <a:t>Phys</a:t>
            </a:r>
            <a:r>
              <a:rPr lang="en-US" sz="1600" dirty="0"/>
              <a:t> </a:t>
            </a:r>
            <a:r>
              <a:rPr lang="en-US" sz="1600" dirty="0" err="1"/>
              <a:t>Ther</a:t>
            </a:r>
            <a:r>
              <a:rPr lang="en-US" sz="1600" dirty="0"/>
              <a:t> 2012 Feb;92(2):227-35. </a:t>
            </a:r>
            <a:r>
              <a:rPr lang="en-US" sz="1600" dirty="0" err="1"/>
              <a:t>Epub</a:t>
            </a:r>
            <a:r>
              <a:rPr lang="en-US" sz="1600" dirty="0"/>
              <a:t> 2011 Nov 10. PMID: 22074941. </a:t>
            </a:r>
            <a:r>
              <a:rPr lang="en-US" sz="1600" dirty="0">
                <a:hlinkClick r:id="rId4"/>
              </a:rPr>
              <a:t>http://ptjournal.apta.org/content/92/2/227.long</a:t>
            </a:r>
            <a:r>
              <a:rPr lang="en-US" sz="1600" dirty="0"/>
              <a:t>. Accessed March 24, 2016.</a:t>
            </a:r>
            <a:r>
              <a:rPr lang="de-DE" sz="1600" dirty="0"/>
              <a:t> </a:t>
            </a:r>
          </a:p>
          <a:p>
            <a:pPr>
              <a:spcBef>
                <a:spcPts val="0"/>
              </a:spcBef>
              <a:buSzPct val="100000"/>
              <a:buFont typeface="+mj-lt"/>
              <a:buAutoNum type="arabicPeriod"/>
            </a:pPr>
            <a:r>
              <a:rPr lang="de-DE" sz="1600" dirty="0"/>
              <a:t>Kruse RL, Petroski GF, Mehr DR, et al. Activity of daily living trajectories surrounding acute hospitalization of long-stay nursing home residents. J Am Geriatr Soc </a:t>
            </a:r>
            <a:r>
              <a:rPr lang="en-US" sz="1600" dirty="0"/>
              <a:t>Nov;61(11):1909-18. </a:t>
            </a:r>
            <a:r>
              <a:rPr lang="en-US" sz="1600" dirty="0" err="1"/>
              <a:t>Epub</a:t>
            </a:r>
            <a:r>
              <a:rPr lang="en-US" sz="1600" dirty="0"/>
              <a:t> 2013 Oct 28. PMID: 24219192. </a:t>
            </a:r>
            <a:r>
              <a:rPr lang="en-US" sz="1600" dirty="0">
                <a:hlinkClick r:id="rId5"/>
              </a:rPr>
              <a:t>http://www.ncbi.nlm.nih.gov/pmc/articles/PMC3831170/</a:t>
            </a:r>
            <a:r>
              <a:rPr lang="en-US" sz="1600" dirty="0"/>
              <a:t>. Accessed March 24, 2016.</a:t>
            </a:r>
          </a:p>
          <a:p>
            <a:pPr>
              <a:spcBef>
                <a:spcPts val="0"/>
              </a:spcBef>
              <a:buSzPct val="100000"/>
              <a:buFont typeface="+mj-lt"/>
              <a:buAutoNum type="arabicPeriod"/>
            </a:pPr>
            <a:endParaRPr lang="en-US" sz="1600" dirty="0"/>
          </a:p>
        </p:txBody>
      </p:sp>
    </p:spTree>
    <p:extLst>
      <p:ext uri="{BB962C8B-B14F-4D97-AF65-F5344CB8AC3E}">
        <p14:creationId xmlns:p14="http://schemas.microsoft.com/office/powerpoint/2010/main" val="36315474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Supportive and Palliative Care</a:t>
            </a:r>
          </a:p>
        </p:txBody>
      </p:sp>
      <p:sp>
        <p:nvSpPr>
          <p:cNvPr id="5" name="Content Placeholder 4"/>
          <p:cNvSpPr>
            <a:spLocks noGrp="1"/>
          </p:cNvSpPr>
          <p:nvPr>
            <p:ph type="body" idx="1"/>
          </p:nvPr>
        </p:nvSpPr>
        <p:spPr/>
        <p:txBody>
          <a:bodyPr/>
          <a:lstStyle/>
          <a:p>
            <a:r>
              <a:rPr lang="en-US" dirty="0" err="1"/>
              <a:t>Chartbook</a:t>
            </a:r>
            <a:r>
              <a:rPr lang="en-US" dirty="0"/>
              <a:t> on Healthy Living</a:t>
            </a:r>
          </a:p>
        </p:txBody>
      </p:sp>
    </p:spTree>
    <p:extLst>
      <p:ext uri="{BB962C8B-B14F-4D97-AF65-F5344CB8AC3E}">
        <p14:creationId xmlns:p14="http://schemas.microsoft.com/office/powerpoint/2010/main" val="18742584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Goals of Supportive and Palliative Care</a:t>
            </a:r>
          </a:p>
        </p:txBody>
      </p:sp>
      <p:sp>
        <p:nvSpPr>
          <p:cNvPr id="3" name="Content Placeholder 2"/>
          <p:cNvSpPr>
            <a:spLocks noGrp="1"/>
          </p:cNvSpPr>
          <p:nvPr>
            <p:ph idx="1"/>
          </p:nvPr>
        </p:nvSpPr>
        <p:spPr/>
        <p:txBody>
          <a:bodyPr>
            <a:normAutofit lnSpcReduction="10000"/>
          </a:bodyPr>
          <a:lstStyle/>
          <a:p>
            <a:r>
              <a:rPr lang="en-US" dirty="0"/>
              <a:t>Disease cannot always be cured, and functional impairment cannot always be reversed. </a:t>
            </a:r>
          </a:p>
          <a:p>
            <a:r>
              <a:rPr lang="en-US" dirty="0"/>
              <a:t>For patients with long-term health conditions, managing symptoms and preventing complications are important goals. </a:t>
            </a:r>
          </a:p>
          <a:p>
            <a:r>
              <a:rPr lang="en-US" dirty="0"/>
              <a:t>Supportive and palliative care:</a:t>
            </a:r>
          </a:p>
          <a:p>
            <a:pPr lvl="1"/>
            <a:r>
              <a:rPr lang="en-US" dirty="0"/>
              <a:t>Cuts across many medical conditions.</a:t>
            </a:r>
          </a:p>
          <a:p>
            <a:pPr lvl="1"/>
            <a:r>
              <a:rPr lang="en-US" dirty="0"/>
              <a:t>Is delivered by many health care providers.</a:t>
            </a:r>
          </a:p>
          <a:p>
            <a:pPr lvl="1"/>
            <a:r>
              <a:rPr lang="en-US" dirty="0"/>
              <a:t>Focuses on enhancing patient comfort and quality of life and preventing and relieving symptoms and complications. </a:t>
            </a:r>
          </a:p>
        </p:txBody>
      </p:sp>
    </p:spTree>
    <p:extLst>
      <p:ext uri="{BB962C8B-B14F-4D97-AF65-F5344CB8AC3E}">
        <p14:creationId xmlns:p14="http://schemas.microsoft.com/office/powerpoint/2010/main" val="7391144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Measures of Supportive and Palliative Care</a:t>
            </a:r>
            <a:endParaRPr lang="en-US" dirty="0"/>
          </a:p>
        </p:txBody>
      </p:sp>
      <p:sp>
        <p:nvSpPr>
          <p:cNvPr id="3" name="Content Placeholder 2"/>
          <p:cNvSpPr>
            <a:spLocks noGrp="1"/>
          </p:cNvSpPr>
          <p:nvPr>
            <p:ph idx="1"/>
          </p:nvPr>
        </p:nvSpPr>
        <p:spPr>
          <a:xfrm>
            <a:off x="457200" y="1600200"/>
            <a:ext cx="7969170" cy="4525963"/>
          </a:xfrm>
        </p:spPr>
        <p:txBody>
          <a:bodyPr/>
          <a:lstStyle/>
          <a:p>
            <a:r>
              <a:rPr lang="en-US" dirty="0"/>
              <a:t>Improvement in shortness of breath among home health care patients</a:t>
            </a:r>
          </a:p>
          <a:p>
            <a:r>
              <a:rPr lang="en-US" dirty="0"/>
              <a:t>Nursing home residents with moderate to severe pain </a:t>
            </a:r>
          </a:p>
          <a:p>
            <a:r>
              <a:rPr lang="en-US" dirty="0"/>
              <a:t>Nursing home residents who lost too much weight</a:t>
            </a:r>
          </a:p>
        </p:txBody>
      </p:sp>
    </p:spTree>
    <p:extLst>
      <p:ext uri="{BB962C8B-B14F-4D97-AF65-F5344CB8AC3E}">
        <p14:creationId xmlns:p14="http://schemas.microsoft.com/office/powerpoint/2010/main" val="38475262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Shortness of Breath Among Home Health Care Patients </a:t>
            </a:r>
          </a:p>
        </p:txBody>
      </p:sp>
      <p:sp>
        <p:nvSpPr>
          <p:cNvPr id="3" name="Content Placeholder 2"/>
          <p:cNvSpPr>
            <a:spLocks noGrp="1"/>
          </p:cNvSpPr>
          <p:nvPr>
            <p:ph idx="1"/>
          </p:nvPr>
        </p:nvSpPr>
        <p:spPr/>
        <p:txBody>
          <a:bodyPr>
            <a:normAutofit/>
          </a:bodyPr>
          <a:lstStyle/>
          <a:p>
            <a:r>
              <a:rPr lang="en-US" dirty="0"/>
              <a:t>Shortness of breath is uncomfortable. </a:t>
            </a:r>
          </a:p>
          <a:p>
            <a:r>
              <a:rPr lang="en-US" dirty="0"/>
              <a:t>Many patients with heart or lung problems experience difficulty breathing and may tire easily or be unable to perform daily activities.</a:t>
            </a:r>
          </a:p>
          <a:p>
            <a:r>
              <a:rPr lang="en-US" dirty="0"/>
              <a:t>Doctors and home health staff should monitor shortness of breath and may give advice, therapy, medication, or oxygen to help lessen this symptom. </a:t>
            </a:r>
          </a:p>
          <a:p>
            <a:endParaRPr lang="en-US" dirty="0"/>
          </a:p>
        </p:txBody>
      </p:sp>
    </p:spTree>
    <p:extLst>
      <p:ext uri="{BB962C8B-B14F-4D97-AF65-F5344CB8AC3E}">
        <p14:creationId xmlns:p14="http://schemas.microsoft.com/office/powerpoint/2010/main" val="18232462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Adult home health care patients whose episodes of shortness of breath decreased, by age and race/ethnicity, 2010-2013</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368271453"/>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2293455106"/>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a:off x="1234440" y="2240280"/>
            <a:ext cx="32004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5669280"/>
            <a:ext cx="8229600" cy="707886"/>
          </a:xfrm>
          <a:prstGeom prst="rect">
            <a:avLst/>
          </a:prstGeom>
          <a:noFill/>
        </p:spPr>
        <p:txBody>
          <a:bodyPr wrap="square" rtlCol="0">
            <a:spAutoFit/>
          </a:bodyPr>
          <a:lstStyle/>
          <a:p>
            <a:r>
              <a:rPr lang="en-US" sz="1000" b="1" dirty="0"/>
              <a:t>Source: </a:t>
            </a:r>
            <a:r>
              <a:rPr lang="en-US" sz="1000" dirty="0"/>
              <a:t>Centers for Medicare &amp; Medicaid Services, Outcome and Assessment Information Set (OASIS), 2010-2013. </a:t>
            </a:r>
          </a:p>
          <a:p>
            <a:r>
              <a:rPr lang="en-US" sz="1000" b="1" dirty="0"/>
              <a:t>Denominator: </a:t>
            </a:r>
            <a:r>
              <a:rPr lang="en-US" sz="1000" dirty="0"/>
              <a:t>Adult </a:t>
            </a:r>
            <a:r>
              <a:rPr lang="en-US" sz="1000" dirty="0" err="1"/>
              <a:t>nonmaternity</a:t>
            </a:r>
            <a:r>
              <a:rPr lang="en-US" sz="1000" dirty="0"/>
              <a:t> patients completing an episode of skilled home health care. </a:t>
            </a:r>
          </a:p>
          <a:p>
            <a:r>
              <a:rPr lang="en-US" sz="1000" b="1" dirty="0"/>
              <a:t>Note: </a:t>
            </a:r>
            <a:r>
              <a:rPr lang="en-US" sz="1000" dirty="0"/>
              <a:t>White and Black are non-Hispanic. Hispanic includes all races. Starting January 1, 2010, the patient assessment instrument for home health agencies was changed to OASIS-C. </a:t>
            </a:r>
          </a:p>
        </p:txBody>
      </p:sp>
      <p:sp>
        <p:nvSpPr>
          <p:cNvPr id="3" name="TextBox 2"/>
          <p:cNvSpPr txBox="1"/>
          <p:nvPr/>
        </p:nvSpPr>
        <p:spPr>
          <a:xfrm>
            <a:off x="1816382" y="1928352"/>
            <a:ext cx="2286000" cy="253916"/>
          </a:xfrm>
          <a:prstGeom prst="rect">
            <a:avLst/>
          </a:prstGeom>
          <a:noFill/>
          <a:ln>
            <a:solidFill>
              <a:schemeClr val="tx1"/>
            </a:solidFill>
          </a:ln>
        </p:spPr>
        <p:txBody>
          <a:bodyPr wrap="square" rtlCol="0">
            <a:spAutoFit/>
          </a:bodyPr>
          <a:lstStyle/>
          <a:p>
            <a:pPr algn="ctr"/>
            <a:r>
              <a:rPr lang="en-US" sz="1000" dirty="0"/>
              <a:t>2010 Achievable Benchmark: 70.7% </a:t>
            </a:r>
          </a:p>
        </p:txBody>
      </p:sp>
    </p:spTree>
    <p:extLst>
      <p:ext uri="{BB962C8B-B14F-4D97-AF65-F5344CB8AC3E}">
        <p14:creationId xmlns:p14="http://schemas.microsoft.com/office/powerpoint/2010/main" val="127345609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Moderate to Severe Pain Among Nursing Home Residents </a:t>
            </a:r>
          </a:p>
        </p:txBody>
      </p:sp>
      <p:sp>
        <p:nvSpPr>
          <p:cNvPr id="3" name="Content Placeholder 2"/>
          <p:cNvSpPr>
            <a:spLocks noGrp="1"/>
          </p:cNvSpPr>
          <p:nvPr>
            <p:ph idx="1"/>
          </p:nvPr>
        </p:nvSpPr>
        <p:spPr/>
        <p:txBody>
          <a:bodyPr/>
          <a:lstStyle/>
          <a:p>
            <a:r>
              <a:rPr lang="en-US" dirty="0"/>
              <a:t>Pain management is a particularly important clinical concern for older adults residing in nursing homes. </a:t>
            </a:r>
          </a:p>
          <a:p>
            <a:r>
              <a:rPr lang="en-US" dirty="0"/>
              <a:t>Poorly managed pain can decrease resident quality of life, reduce mobility and functional status, and increase loneliness and depression.</a:t>
            </a:r>
            <a:r>
              <a:rPr lang="en-US" baseline="30000" dirty="0"/>
              <a:t>1</a:t>
            </a:r>
            <a:endParaRPr lang="en-US" dirty="0"/>
          </a:p>
          <a:p>
            <a:endParaRPr lang="en-US" dirty="0"/>
          </a:p>
        </p:txBody>
      </p:sp>
    </p:spTree>
    <p:extLst>
      <p:ext uri="{BB962C8B-B14F-4D97-AF65-F5344CB8AC3E}">
        <p14:creationId xmlns:p14="http://schemas.microsoft.com/office/powerpoint/2010/main" val="152064406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44767</TotalTime>
  <Words>15969</Words>
  <Application>Microsoft Office PowerPoint</Application>
  <PresentationFormat>On-screen Show (4:3)</PresentationFormat>
  <Paragraphs>1211</Paragraphs>
  <Slides>103</Slides>
  <Notes>103</Notes>
  <HiddenSlides>0</HiddenSlides>
  <MMClips>1</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103</vt:i4>
      </vt:variant>
    </vt:vector>
  </HeadingPairs>
  <TitlesOfParts>
    <vt:vector size="111" baseType="lpstr">
      <vt:lpstr>Arial</vt:lpstr>
      <vt:lpstr>Calibri</vt:lpstr>
      <vt:lpstr>Courier New</vt:lpstr>
      <vt:lpstr>Times New Roman</vt:lpstr>
      <vt:lpstr>2_Office Theme</vt:lpstr>
      <vt:lpstr>Custom Design</vt:lpstr>
      <vt:lpstr>3_Office Theme</vt:lpstr>
      <vt:lpstr>1_Office Theme</vt:lpstr>
      <vt:lpstr>National Healthcare Quality and Disparities Report</vt:lpstr>
      <vt:lpstr>Organization of the Chartbook on Healthy Living</vt:lpstr>
      <vt:lpstr>National Healthcare Quality and Disparities Report</vt:lpstr>
      <vt:lpstr>National Healthcare Quality and Disparities Report</vt:lpstr>
      <vt:lpstr>Chartbooks Organized Around Priorities of the National Quality Strategy</vt:lpstr>
      <vt:lpstr>Priority 5: Working with communities to promote wide use of best practices to enable healthy living </vt:lpstr>
      <vt:lpstr>Chartbook Contents</vt:lpstr>
      <vt:lpstr>Number and percentage of all quality measures that are improving, not changing, or worsening through 2013, overall and by National Quality Strategy priority </vt:lpstr>
      <vt:lpstr>Number and percentage of healthy living measures for which members of selected groups experienced better, same, or worse quality of care compared with reference group</vt:lpstr>
      <vt:lpstr>Number and percentage of health living measures with disparity at baseline for which disparities related to race, ethnicity, and income were improving, not changing, or worsening through 2013</vt:lpstr>
      <vt:lpstr>Healthy Living Measures With Disparities That Were Eliminated</vt:lpstr>
      <vt:lpstr>Healthy Living Measures With Disparities That Were Eliminated</vt:lpstr>
      <vt:lpstr>Healthy Living Measures That Developed New Disparities</vt:lpstr>
      <vt:lpstr>Measures of Healthy Living</vt:lpstr>
      <vt:lpstr>Services That Promote Healthy Living</vt:lpstr>
      <vt:lpstr>Services Covered in This Chartbook</vt:lpstr>
      <vt:lpstr>Maternal and CHILD health care</vt:lpstr>
      <vt:lpstr>Maternal and Child Health Care Measures</vt:lpstr>
      <vt:lpstr>Maternal and Child Health Care Measures</vt:lpstr>
      <vt:lpstr>Access: Children and Adolescents With Periods of Uninsurance </vt:lpstr>
      <vt:lpstr>Children and adolescents ages 0-17 years with any period of uninsurance during the year, by insurance, 2002-2013, and by race/ethnicity and income, 2012-2013</vt:lpstr>
      <vt:lpstr>Effectiveness Measures</vt:lpstr>
      <vt:lpstr>Prevention: Early and Adequate Prenatal Care</vt:lpstr>
      <vt:lpstr>Infants born in 2013 whose mothers had obtained early and adequate prenatal care, by State quartiles</vt:lpstr>
      <vt:lpstr>Absolute differences in receipt of early and adequate prenatal care between White and Black infants born in 2013, by State quartiles</vt:lpstr>
      <vt:lpstr>Prevention: Receipt of Recommended Vaccinations by Young Children</vt:lpstr>
      <vt:lpstr>Prevention:  Receipt of Recommended Vaccinations by Young Children</vt:lpstr>
      <vt:lpstr>Children ages 19-35 months who received the 4:3:1:3:3:1:4 vaccine series, by household income and race/ethnicity, 2009-2013</vt:lpstr>
      <vt:lpstr>Prevention: Children’s Vision Screening</vt:lpstr>
      <vt:lpstr>Children ages 3-5 years who ever had their vision checked by a health provider, by race/ethnicity, United States, 2002-2013</vt:lpstr>
      <vt:lpstr>Prevention: Well-Child Visits in the Last Year</vt:lpstr>
      <vt:lpstr>Children ages 0-17 with a well-child visit in the last 12 months, by race/ethnicity and family income, 2000-2014</vt:lpstr>
      <vt:lpstr>Prevention: Adolescent Meningitis Vaccine</vt:lpstr>
      <vt:lpstr>Adolescents ages 13-15 who ever received at least 1 dose of the meningococcal vaccine, by race/ethnicity and family income, 2008-2013</vt:lpstr>
      <vt:lpstr>Adolescents ages 13-17 years who ever received at least 1 dose of the meningococcal vaccine, by State quartiles, 2014 </vt:lpstr>
      <vt:lpstr>Adolescents ages 13-17 years who ever received at least 1 dose of the meningococcal vaccine, by race/ethnicity, 2014</vt:lpstr>
      <vt:lpstr>Human Papillomavirus Vaccination Coverage for Adolescents</vt:lpstr>
      <vt:lpstr>Adolescents ages 13-17 years who received 3 or more doses of human papillomavirus vaccine, by race/ ethnicity, stratified by sex, 2013</vt:lpstr>
      <vt:lpstr>Person-Centered Care</vt:lpstr>
      <vt:lpstr>Children who had a doctor’s office or clinic visit in the last 12 months whose parents reported poor communication with health providers, by race/ethnicity and insurance, 2002-2013</vt:lpstr>
      <vt:lpstr>Patient Safety: Birth Trauma</vt:lpstr>
      <vt:lpstr>Birth trauma—injury to neonate per 1,000 live births, 2004-2013</vt:lpstr>
      <vt:lpstr>Care Coordination Measures</vt:lpstr>
      <vt:lpstr>Communication About Prescription Medications and Treatments From Other Doctors</vt:lpstr>
      <vt:lpstr>Children and adolescents ages 0-17 years with a usual source of care whose health provider usually asks about prescription medications and treatments from other doctors, by race/ethnicity and income, 2013</vt:lpstr>
      <vt:lpstr>Emergency Department Visits Related to Mental Health and Substance Abuse</vt:lpstr>
      <vt:lpstr>Emergency Department Visits Related to Mental Health and Substance Abuse</vt:lpstr>
      <vt:lpstr>Emergency department visits with a principal diagnosis related to mental health, alcohol, or substance abuse among children ages 0-17 years, per 100,000 population, 2007-2013</vt:lpstr>
      <vt:lpstr>Emergency Department Visits for Asthma</vt:lpstr>
      <vt:lpstr>Emergency department visits for asthma per 100,000 population, children ages 2-17 years, by age, 2008-2013, and by sex and income quartile of ZIP code of residence, 2013</vt:lpstr>
      <vt:lpstr>References</vt:lpstr>
      <vt:lpstr>References</vt:lpstr>
      <vt:lpstr>References</vt:lpstr>
      <vt:lpstr>References</vt:lpstr>
      <vt:lpstr>Lifestyle modification</vt:lpstr>
      <vt:lpstr>Lifestyle Modification and Health</vt:lpstr>
      <vt:lpstr>Impact of Behaviors on Health</vt:lpstr>
      <vt:lpstr>Impact of Behaviors on Health</vt:lpstr>
      <vt:lpstr>Lifestyle Modification Measures</vt:lpstr>
      <vt:lpstr>Lifestyle Modification Measures</vt:lpstr>
      <vt:lpstr>Prevention: Counseling To Quit Smoking</vt:lpstr>
      <vt:lpstr>Adult current smokers with a checkup in the last 12 months who received advice from a doctor to quit smoking, by race/ethnicity and health insurance (ages 18-64), 2002-2013</vt:lpstr>
      <vt:lpstr>Prevention: Counseling for Adults About Exercise</vt:lpstr>
      <vt:lpstr>Adults with obesity who ever received advice from a health provider to exercise more, by race/ethnicity and age, 2002-2013</vt:lpstr>
      <vt:lpstr>Adults with obesity who did not spend half an hour or more in moderate or vigorous physical activity at least five times a week, by race/ethnicity, income, education, and residence location, 2011-2013</vt:lpstr>
      <vt:lpstr>Adults with obesity who did not spend half an hour or more in moderate or vigorous physical activity at least five times a week, by health insurance (ages 18-64), sex, age, chronic conditions, perceived health status, and activity limitations, 2011-2013</vt:lpstr>
      <vt:lpstr>Prevention: Counseling About Exercise for Children and Adolescents</vt:lpstr>
      <vt:lpstr>Children ages 2-17 for whom a health provider gave advice within the past 2 years about the amount and kind of exercise, sports, or physically active hobbies they should have, by race/ethnicity and income, 2002-2013</vt:lpstr>
      <vt:lpstr>Prevention: Counseling for Adults About Healthy Eating</vt:lpstr>
      <vt:lpstr>Adults with obesity who ever received advice from a health provider about eating fewer high-fat or high-cholesterol foods, by race/ethnicity and chronic conditions, 2002-2013</vt:lpstr>
      <vt:lpstr>Prevention: Counseling for Children About Healthy Eating</vt:lpstr>
      <vt:lpstr>Children ages 2-17 for whom a health provider ever gave advice within the past 2 years about healthy eating, by race/ethnicity and age, 2002-2013</vt:lpstr>
      <vt:lpstr>References</vt:lpstr>
      <vt:lpstr>Clinical preventive services</vt:lpstr>
      <vt:lpstr>Measures of Clinical Preventive Services: Screening</vt:lpstr>
      <vt:lpstr>Women ages 21-65 years who received a Pap smear in the last 3 years, by education and race, 2000-2013</vt:lpstr>
      <vt:lpstr>Invasive cervical cancer incidence per 100,000 women age 20 years and over, by age and race, 2004-2012</vt:lpstr>
      <vt:lpstr>Adults who received a blood pressure measurement in the last 2 years and can state whether their blood pressure was normal or high, by insurance and gender, stratified by race/ethnicity, 2012</vt:lpstr>
      <vt:lpstr>Measures of Clinical Preventive Services: Immunization</vt:lpstr>
      <vt:lpstr>Adults age 65 and over who reported ever receiving pneumococcal immunization, by insurance and education, stratified by race/ethnicity, 2011</vt:lpstr>
      <vt:lpstr>Hospital patients who received pneumococcal immunization, by age, sex, and race/ethnicity, 2012-2013</vt:lpstr>
      <vt:lpstr>Hospital patients who received influenza immunization, by age, sex, and race/ethnicity, 2012-2013</vt:lpstr>
      <vt:lpstr>Long-stay nursing home residents who were assessed and appropriately given pneumococcal immunization, by age, sex,  and race, 2011-2013</vt:lpstr>
      <vt:lpstr>Long-stay nursing home residents who were assessed and appropriately given influenza immunization, by age, sex, and race, 2011-2013</vt:lpstr>
      <vt:lpstr>Functional Status Preservation and Rehabilitation</vt:lpstr>
      <vt:lpstr>Interventions To Maintain and Improve Functional Status</vt:lpstr>
      <vt:lpstr>Settings for Services</vt:lpstr>
      <vt:lpstr>Functional Status Preservation and Rehabilitation Measures</vt:lpstr>
      <vt:lpstr>Improvement in Mobility Among Home Health Care Patients</vt:lpstr>
      <vt:lpstr>Adult home health patients whose ability to move or walk around improved, by age and race/ethnicity, 2010-2013</vt:lpstr>
      <vt:lpstr>Nursing Home Residents Needing More Help With Daily Activities</vt:lpstr>
      <vt:lpstr>Long-stay nursing home residents whose need for help with daily activities increased, by age, 2011-2013, and by age, stratified by race, 2013</vt:lpstr>
      <vt:lpstr>References</vt:lpstr>
      <vt:lpstr>Supportive and Palliative Care</vt:lpstr>
      <vt:lpstr>Goals of Supportive and Palliative Care</vt:lpstr>
      <vt:lpstr>Measures of Supportive and Palliative Care</vt:lpstr>
      <vt:lpstr>Shortness of Breath Among Home Health Care Patients </vt:lpstr>
      <vt:lpstr>Adult home health care patients whose episodes of shortness of breath decreased, by age and race/ethnicity, 2010-2013</vt:lpstr>
      <vt:lpstr>Moderate to Severe Pain Among Nursing Home Residents </vt:lpstr>
      <vt:lpstr>Long-stay nursing home residents who have moderate to severe pain, by race and age, 2012-2013</vt:lpstr>
      <vt:lpstr>Weight Loss Among Nursing Home Residents</vt:lpstr>
      <vt:lpstr>Long-stay nursing home residents who lost too much weight, by age and race/ethnicity, 2011-2013</vt:lpstr>
      <vt:lpstr>References</vt:lpstr>
    </vt:vector>
  </TitlesOfParts>
  <Company>Thomson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Standardized infection ratios for central line-associated bloodstream infections and surgical site infections, 2009–2012</dc:title>
  <dc:creator>u0131519</dc:creator>
  <cp:lastModifiedBy>kkkuebler</cp:lastModifiedBy>
  <cp:revision>3430</cp:revision>
  <cp:lastPrinted>2016-03-30T16:34:35Z</cp:lastPrinted>
  <dcterms:created xsi:type="dcterms:W3CDTF">2014-10-06T19:28:36Z</dcterms:created>
  <dcterms:modified xsi:type="dcterms:W3CDTF">2016-04-09T12:11:58Z</dcterms:modified>
</cp:coreProperties>
</file>